
<file path=[Content_Types].xml><?xml version="1.0" encoding="utf-8"?>
<Types xmlns="http://schemas.openxmlformats.org/package/2006/content-types">
  <Default Extension="png" ContentType="image/png"/>
  <Default Extension="jfif" ContentType="image/jpe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84" r:id="rId1"/>
  </p:sldMasterIdLst>
  <p:notesMasterIdLst>
    <p:notesMasterId r:id="rId170"/>
  </p:notesMasterIdLst>
  <p:handoutMasterIdLst>
    <p:handoutMasterId r:id="rId171"/>
  </p:handoutMasterIdLst>
  <p:sldIdLst>
    <p:sldId id="887" r:id="rId2"/>
    <p:sldId id="888" r:id="rId3"/>
    <p:sldId id="889" r:id="rId4"/>
    <p:sldId id="890" r:id="rId5"/>
    <p:sldId id="259" r:id="rId6"/>
    <p:sldId id="261" r:id="rId7"/>
    <p:sldId id="798" r:id="rId8"/>
    <p:sldId id="260" r:id="rId9"/>
    <p:sldId id="799" r:id="rId10"/>
    <p:sldId id="834" r:id="rId11"/>
    <p:sldId id="263" r:id="rId12"/>
    <p:sldId id="835" r:id="rId13"/>
    <p:sldId id="264" r:id="rId14"/>
    <p:sldId id="331" r:id="rId15"/>
    <p:sldId id="833" r:id="rId16"/>
    <p:sldId id="287" r:id="rId17"/>
    <p:sldId id="907" r:id="rId18"/>
    <p:sldId id="392" r:id="rId19"/>
    <p:sldId id="292" r:id="rId20"/>
    <p:sldId id="288" r:id="rId21"/>
    <p:sldId id="290" r:id="rId22"/>
    <p:sldId id="826" r:id="rId23"/>
    <p:sldId id="893" r:id="rId24"/>
    <p:sldId id="894" r:id="rId25"/>
    <p:sldId id="714" r:id="rId26"/>
    <p:sldId id="715" r:id="rId27"/>
    <p:sldId id="716" r:id="rId28"/>
    <p:sldId id="717" r:id="rId29"/>
    <p:sldId id="718" r:id="rId30"/>
    <p:sldId id="836" r:id="rId31"/>
    <p:sldId id="719" r:id="rId32"/>
    <p:sldId id="721" r:id="rId33"/>
    <p:sldId id="837" r:id="rId34"/>
    <p:sldId id="722" r:id="rId35"/>
    <p:sldId id="723" r:id="rId36"/>
    <p:sldId id="838" r:id="rId37"/>
    <p:sldId id="724" r:id="rId38"/>
    <p:sldId id="840" r:id="rId39"/>
    <p:sldId id="839" r:id="rId40"/>
    <p:sldId id="800" r:id="rId41"/>
    <p:sldId id="841" r:id="rId42"/>
    <p:sldId id="842" r:id="rId43"/>
    <p:sldId id="725" r:id="rId44"/>
    <p:sldId id="801" r:id="rId45"/>
    <p:sldId id="726" r:id="rId46"/>
    <p:sldId id="843" r:id="rId47"/>
    <p:sldId id="844" r:id="rId48"/>
    <p:sldId id="845" r:id="rId49"/>
    <p:sldId id="846" r:id="rId50"/>
    <p:sldId id="727" r:id="rId51"/>
    <p:sldId id="804" r:id="rId52"/>
    <p:sldId id="848" r:id="rId53"/>
    <p:sldId id="847" r:id="rId54"/>
    <p:sldId id="849" r:id="rId55"/>
    <p:sldId id="850" r:id="rId56"/>
    <p:sldId id="803" r:id="rId57"/>
    <p:sldId id="851" r:id="rId58"/>
    <p:sldId id="827" r:id="rId59"/>
    <p:sldId id="895" r:id="rId60"/>
    <p:sldId id="896" r:id="rId61"/>
    <p:sldId id="730" r:id="rId62"/>
    <p:sldId id="731" r:id="rId63"/>
    <p:sldId id="852" r:id="rId64"/>
    <p:sldId id="853" r:id="rId65"/>
    <p:sldId id="854" r:id="rId66"/>
    <p:sldId id="855" r:id="rId67"/>
    <p:sldId id="856" r:id="rId68"/>
    <p:sldId id="908" r:id="rId69"/>
    <p:sldId id="732" r:id="rId70"/>
    <p:sldId id="733" r:id="rId71"/>
    <p:sldId id="734" r:id="rId72"/>
    <p:sldId id="735" r:id="rId73"/>
    <p:sldId id="736" r:id="rId74"/>
    <p:sldId id="738" r:id="rId75"/>
    <p:sldId id="739" r:id="rId76"/>
    <p:sldId id="740" r:id="rId77"/>
    <p:sldId id="905" r:id="rId78"/>
    <p:sldId id="858" r:id="rId79"/>
    <p:sldId id="741" r:id="rId80"/>
    <p:sldId id="906" r:id="rId81"/>
    <p:sldId id="743" r:id="rId82"/>
    <p:sldId id="859" r:id="rId83"/>
    <p:sldId id="744" r:id="rId84"/>
    <p:sldId id="857" r:id="rId85"/>
    <p:sldId id="860" r:id="rId86"/>
    <p:sldId id="810" r:id="rId87"/>
    <p:sldId id="745" r:id="rId88"/>
    <p:sldId id="811" r:id="rId89"/>
    <p:sldId id="861" r:id="rId90"/>
    <p:sldId id="748" r:id="rId91"/>
    <p:sldId id="862" r:id="rId92"/>
    <p:sldId id="749" r:id="rId93"/>
    <p:sldId id="750" r:id="rId94"/>
    <p:sldId id="751" r:id="rId95"/>
    <p:sldId id="863" r:id="rId96"/>
    <p:sldId id="828" r:id="rId97"/>
    <p:sldId id="904" r:id="rId98"/>
    <p:sldId id="897" r:id="rId99"/>
    <p:sldId id="898" r:id="rId100"/>
    <p:sldId id="756" r:id="rId101"/>
    <p:sldId id="757" r:id="rId102"/>
    <p:sldId id="758" r:id="rId103"/>
    <p:sldId id="759" r:id="rId104"/>
    <p:sldId id="867" r:id="rId105"/>
    <p:sldId id="760" r:id="rId106"/>
    <p:sldId id="865" r:id="rId107"/>
    <p:sldId id="866" r:id="rId108"/>
    <p:sldId id="761" r:id="rId109"/>
    <p:sldId id="910" r:id="rId110"/>
    <p:sldId id="911" r:id="rId111"/>
    <p:sldId id="912" r:id="rId112"/>
    <p:sldId id="913" r:id="rId113"/>
    <p:sldId id="766" r:id="rId114"/>
    <p:sldId id="909" r:id="rId115"/>
    <p:sldId id="768" r:id="rId116"/>
    <p:sldId id="769" r:id="rId117"/>
    <p:sldId id="902" r:id="rId118"/>
    <p:sldId id="770" r:id="rId119"/>
    <p:sldId id="771" r:id="rId120"/>
    <p:sldId id="829" r:id="rId121"/>
    <p:sldId id="899" r:id="rId122"/>
    <p:sldId id="903" r:id="rId123"/>
    <p:sldId id="914" r:id="rId124"/>
    <p:sldId id="916" r:id="rId125"/>
    <p:sldId id="915" r:id="rId126"/>
    <p:sldId id="917" r:id="rId127"/>
    <p:sldId id="777" r:id="rId128"/>
    <p:sldId id="918" r:id="rId129"/>
    <p:sldId id="919" r:id="rId130"/>
    <p:sldId id="920" r:id="rId131"/>
    <p:sldId id="900" r:id="rId132"/>
    <p:sldId id="901" r:id="rId133"/>
    <p:sldId id="879" r:id="rId134"/>
    <p:sldId id="880" r:id="rId135"/>
    <p:sldId id="881" r:id="rId136"/>
    <p:sldId id="883" r:id="rId137"/>
    <p:sldId id="884" r:id="rId138"/>
    <p:sldId id="885" r:id="rId139"/>
    <p:sldId id="886" r:id="rId140"/>
    <p:sldId id="781" r:id="rId141"/>
    <p:sldId id="877" r:id="rId142"/>
    <p:sldId id="817" r:id="rId143"/>
    <p:sldId id="782" r:id="rId144"/>
    <p:sldId id="783" r:id="rId145"/>
    <p:sldId id="784" r:id="rId146"/>
    <p:sldId id="818" r:id="rId147"/>
    <p:sldId id="785" r:id="rId148"/>
    <p:sldId id="875" r:id="rId149"/>
    <p:sldId id="786" r:id="rId150"/>
    <p:sldId id="819" r:id="rId151"/>
    <p:sldId id="787" r:id="rId152"/>
    <p:sldId id="820" r:id="rId153"/>
    <p:sldId id="788" r:id="rId154"/>
    <p:sldId id="789" r:id="rId155"/>
    <p:sldId id="790" r:id="rId156"/>
    <p:sldId id="791" r:id="rId157"/>
    <p:sldId id="792" r:id="rId158"/>
    <p:sldId id="793" r:id="rId159"/>
    <p:sldId id="821" r:id="rId160"/>
    <p:sldId id="794" r:id="rId161"/>
    <p:sldId id="822" r:id="rId162"/>
    <p:sldId id="795" r:id="rId163"/>
    <p:sldId id="796" r:id="rId164"/>
    <p:sldId id="831" r:id="rId165"/>
    <p:sldId id="868" r:id="rId166"/>
    <p:sldId id="869" r:id="rId167"/>
    <p:sldId id="870" r:id="rId168"/>
    <p:sldId id="871" r:id="rId169"/>
  </p:sldIdLst>
  <p:sldSz cx="12192000" cy="6858000"/>
  <p:notesSz cx="6858000" cy="9144000"/>
  <p:embeddedFontLst>
    <p:embeddedFont>
      <p:font typeface="微软雅黑" panose="020B0503020204020204" pitchFamily="34" charset="-122"/>
      <p:regular r:id="rId172"/>
      <p:bold r:id="rId173"/>
    </p:embeddedFont>
    <p:embeddedFont>
      <p:font typeface="等线" panose="02010600030101010101" pitchFamily="2" charset="-122"/>
      <p:regular r:id="rId174"/>
      <p:bold r:id="rId175"/>
    </p:embeddedFont>
    <p:embeddedFont>
      <p:font typeface="Microsoft YaHei Light" panose="020B0502040204020203" pitchFamily="34" charset="-122"/>
      <p:regular r:id="rId176"/>
    </p:embeddedFont>
    <p:embeddedFont>
      <p:font typeface="Cambria Math" panose="02040503050406030204" pitchFamily="18" charset="0"/>
      <p:regular r:id="rId177"/>
    </p:embeddedFont>
    <p:embeddedFont>
      <p:font typeface="方正粗倩简体" panose="02010600030101010101" charset="-122"/>
      <p:regular r:id="rId178"/>
    </p:embeddedFont>
    <p:embeddedFont>
      <p:font typeface="Calibri" panose="020F0502020204030204" pitchFamily="34" charset="0"/>
      <p:regular r:id="rId179"/>
      <p:bold r:id="rId180"/>
      <p:italic r:id="rId181"/>
      <p:boldItalic r:id="rId182"/>
    </p:embeddedFont>
    <p:embeddedFont>
      <p:font typeface="Century Gothic" panose="020B0502020202020204" pitchFamily="34" charset="0"/>
      <p:regular r:id="rId183"/>
      <p:bold r:id="rId184"/>
      <p:italic r:id="rId185"/>
      <p:boldItalic r:id="rId186"/>
    </p:embeddedFont>
    <p:embeddedFont>
      <p:font typeface="Calibri Light" panose="020F0302020204030204" pitchFamily="34" charset="0"/>
      <p:regular r:id="rId187"/>
      <p:italic r:id="rId188"/>
    </p:embeddedFont>
    <p:embeddedFont>
      <p:font typeface="MS PGothic" panose="020B0600070205080204" pitchFamily="34" charset="-128"/>
      <p:regular r:id="rId18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D0F7A09-A802-4A0A-89FD-2D3025860723}">
          <p14:sldIdLst>
            <p14:sldId id="887"/>
            <p14:sldId id="888"/>
          </p14:sldIdLst>
        </p14:section>
        <p14:section name="3.1整除性和模计算" id="{1F3A985F-48F4-439D-A1A3-61D061EE1F15}">
          <p14:sldIdLst>
            <p14:sldId id="889"/>
            <p14:sldId id="890"/>
            <p14:sldId id="259"/>
            <p14:sldId id="261"/>
            <p14:sldId id="798"/>
            <p14:sldId id="260"/>
            <p14:sldId id="799"/>
            <p14:sldId id="834"/>
            <p14:sldId id="263"/>
            <p14:sldId id="835"/>
            <p14:sldId id="264"/>
            <p14:sldId id="331"/>
            <p14:sldId id="833"/>
            <p14:sldId id="287"/>
            <p14:sldId id="907"/>
            <p14:sldId id="392"/>
            <p14:sldId id="292"/>
            <p14:sldId id="288"/>
            <p14:sldId id="290"/>
            <p14:sldId id="826"/>
          </p14:sldIdLst>
        </p14:section>
        <p14:section name="3.2整数的表示和算法" id="{0A2CBCE9-A9C2-43B9-9CE7-F3AC2B619E28}">
          <p14:sldIdLst>
            <p14:sldId id="893"/>
            <p14:sldId id="894"/>
            <p14:sldId id="714"/>
            <p14:sldId id="715"/>
            <p14:sldId id="716"/>
            <p14:sldId id="717"/>
            <p14:sldId id="718"/>
            <p14:sldId id="836"/>
            <p14:sldId id="719"/>
            <p14:sldId id="721"/>
            <p14:sldId id="837"/>
            <p14:sldId id="722"/>
            <p14:sldId id="723"/>
            <p14:sldId id="838"/>
            <p14:sldId id="724"/>
            <p14:sldId id="840"/>
            <p14:sldId id="839"/>
            <p14:sldId id="800"/>
            <p14:sldId id="841"/>
            <p14:sldId id="842"/>
            <p14:sldId id="725"/>
            <p14:sldId id="801"/>
            <p14:sldId id="726"/>
            <p14:sldId id="843"/>
            <p14:sldId id="844"/>
            <p14:sldId id="845"/>
            <p14:sldId id="846"/>
            <p14:sldId id="727"/>
            <p14:sldId id="804"/>
            <p14:sldId id="848"/>
            <p14:sldId id="847"/>
            <p14:sldId id="849"/>
            <p14:sldId id="850"/>
            <p14:sldId id="803"/>
            <p14:sldId id="851"/>
            <p14:sldId id="827"/>
          </p14:sldIdLst>
        </p14:section>
        <p14:section name="3.3素数和最大公约数" id="{1D01D6B9-F51D-41B9-A223-749400BB0DDC}">
          <p14:sldIdLst>
            <p14:sldId id="895"/>
            <p14:sldId id="896"/>
            <p14:sldId id="730"/>
            <p14:sldId id="731"/>
            <p14:sldId id="852"/>
            <p14:sldId id="853"/>
            <p14:sldId id="854"/>
            <p14:sldId id="855"/>
            <p14:sldId id="856"/>
            <p14:sldId id="908"/>
            <p14:sldId id="732"/>
            <p14:sldId id="733"/>
            <p14:sldId id="734"/>
            <p14:sldId id="735"/>
            <p14:sldId id="736"/>
            <p14:sldId id="738"/>
            <p14:sldId id="739"/>
            <p14:sldId id="740"/>
            <p14:sldId id="905"/>
            <p14:sldId id="858"/>
            <p14:sldId id="741"/>
            <p14:sldId id="906"/>
            <p14:sldId id="743"/>
            <p14:sldId id="859"/>
            <p14:sldId id="744"/>
            <p14:sldId id="857"/>
            <p14:sldId id="860"/>
            <p14:sldId id="810"/>
            <p14:sldId id="745"/>
            <p14:sldId id="811"/>
            <p14:sldId id="861"/>
            <p14:sldId id="748"/>
            <p14:sldId id="862"/>
            <p14:sldId id="749"/>
            <p14:sldId id="750"/>
            <p14:sldId id="751"/>
            <p14:sldId id="863"/>
            <p14:sldId id="828"/>
            <p14:sldId id="904"/>
          </p14:sldIdLst>
        </p14:section>
        <p14:section name="3.4求解同余方程" id="{59F04213-7230-407D-BA3C-D78A76A4AC74}">
          <p14:sldIdLst>
            <p14:sldId id="897"/>
            <p14:sldId id="898"/>
            <p14:sldId id="756"/>
            <p14:sldId id="757"/>
            <p14:sldId id="758"/>
            <p14:sldId id="759"/>
            <p14:sldId id="867"/>
            <p14:sldId id="760"/>
            <p14:sldId id="865"/>
            <p14:sldId id="866"/>
            <p14:sldId id="761"/>
            <p14:sldId id="910"/>
            <p14:sldId id="911"/>
            <p14:sldId id="912"/>
            <p14:sldId id="913"/>
            <p14:sldId id="766"/>
            <p14:sldId id="909"/>
            <p14:sldId id="768"/>
            <p14:sldId id="769"/>
            <p14:sldId id="902"/>
            <p14:sldId id="770"/>
            <p14:sldId id="771"/>
            <p14:sldId id="829"/>
          </p14:sldIdLst>
        </p14:section>
        <p14:section name="3.5同余应用" id="{176A36A7-5205-4965-8D06-68B8AAD3CC31}">
          <p14:sldIdLst>
            <p14:sldId id="899"/>
            <p14:sldId id="903"/>
            <p14:sldId id="914"/>
            <p14:sldId id="916"/>
            <p14:sldId id="915"/>
            <p14:sldId id="917"/>
            <p14:sldId id="777"/>
            <p14:sldId id="918"/>
            <p14:sldId id="919"/>
            <p14:sldId id="920"/>
          </p14:sldIdLst>
        </p14:section>
        <p14:section name="欧拉函数" id="{4AB7CBE0-B3E6-4387-A04E-08F285C79E7D}">
          <p14:sldIdLst>
            <p14:sldId id="900"/>
            <p14:sldId id="901"/>
            <p14:sldId id="879"/>
            <p14:sldId id="880"/>
            <p14:sldId id="881"/>
            <p14:sldId id="883"/>
            <p14:sldId id="884"/>
            <p14:sldId id="885"/>
            <p14:sldId id="886"/>
          </p14:sldIdLst>
        </p14:section>
        <p14:section name="3.6密码学" id="{B2000B90-0670-49B4-A621-D988492C58E6}">
          <p14:sldIdLst>
            <p14:sldId id="781"/>
            <p14:sldId id="877"/>
            <p14:sldId id="817"/>
            <p14:sldId id="782"/>
            <p14:sldId id="783"/>
            <p14:sldId id="784"/>
            <p14:sldId id="818"/>
            <p14:sldId id="785"/>
            <p14:sldId id="875"/>
            <p14:sldId id="786"/>
            <p14:sldId id="819"/>
            <p14:sldId id="787"/>
            <p14:sldId id="820"/>
            <p14:sldId id="788"/>
            <p14:sldId id="789"/>
            <p14:sldId id="790"/>
            <p14:sldId id="791"/>
            <p14:sldId id="792"/>
            <p14:sldId id="793"/>
            <p14:sldId id="821"/>
            <p14:sldId id="794"/>
            <p14:sldId id="822"/>
            <p14:sldId id="795"/>
            <p14:sldId id="796"/>
            <p14:sldId id="831"/>
            <p14:sldId id="868"/>
            <p14:sldId id="869"/>
            <p14:sldId id="870"/>
            <p14:sldId id="8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59D"/>
    <a:srgbClr val="FFD966"/>
    <a:srgbClr val="DCDCDC"/>
    <a:srgbClr val="1E434C"/>
    <a:srgbClr val="EBEBEB"/>
    <a:srgbClr val="ECEE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89597" autoAdjust="0"/>
  </p:normalViewPr>
  <p:slideViewPr>
    <p:cSldViewPr>
      <p:cViewPr varScale="1">
        <p:scale>
          <a:sx n="126" d="100"/>
          <a:sy n="126" d="100"/>
        </p:scale>
        <p:origin x="86" y="120"/>
      </p:cViewPr>
      <p:guideLst>
        <p:guide orient="horz" pos="2160"/>
        <p:guide pos="3840"/>
      </p:guideLst>
    </p:cSldViewPr>
  </p:slideViewPr>
  <p:outlineViewPr>
    <p:cViewPr>
      <p:scale>
        <a:sx n="33" d="100"/>
        <a:sy n="33" d="100"/>
      </p:scale>
      <p:origin x="0" y="-46584"/>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handoutMaster" Target="handoutMasters/handoutMaster1.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1.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1.fntdata"/><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3.fntdata"/><Relationship Id="rId189"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3.fntdata"/><Relationship Id="rId179" Type="http://schemas.openxmlformats.org/officeDocument/2006/relationships/font" Target="fonts/font8.fntdata"/><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9.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6.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6.fntdata"/><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C1FA632-885D-4831-9476-D76FE939E0A1}" type="datetimeFigureOut">
              <a:rPr lang="en-US" smtClean="0"/>
              <a:pPr/>
              <a:t>10/30/2023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D64385-8513-453C-9E3D-636D0AA4032A}" type="slidenum">
              <a:rPr lang="en-US" smtClean="0"/>
              <a:pPr/>
              <a:t>‹#›</a:t>
            </a:fld>
            <a:endParaRPr lang="en-US"/>
          </a:p>
        </p:txBody>
      </p:sp>
    </p:spTree>
    <p:extLst>
      <p:ext uri="{BB962C8B-B14F-4D97-AF65-F5344CB8AC3E}">
        <p14:creationId xmlns:p14="http://schemas.microsoft.com/office/powerpoint/2010/main" val="2243465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A16AA0-8216-4751-9814-EA67007A7C08}" type="datetimeFigureOut">
              <a:rPr lang="en-US" smtClean="0"/>
              <a:pPr/>
              <a:t>10/30/2023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876B2B-4BAF-43E6-B118-D588ADE20786}" type="slidenum">
              <a:rPr lang="en-US" smtClean="0"/>
              <a:pPr/>
              <a:t>‹#›</a:t>
            </a:fld>
            <a:endParaRPr lang="en-US"/>
          </a:p>
        </p:txBody>
      </p:sp>
    </p:spTree>
    <p:extLst>
      <p:ext uri="{BB962C8B-B14F-4D97-AF65-F5344CB8AC3E}">
        <p14:creationId xmlns:p14="http://schemas.microsoft.com/office/powerpoint/2010/main" val="4142641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88689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有一个整数</a:t>
            </a:r>
            <a:r>
              <a:rPr lang="en-US" altLang="zh-CN" dirty="0" smtClean="0"/>
              <a:t>d</a:t>
            </a:r>
            <a:r>
              <a:rPr lang="zh-CN" altLang="en-US" dirty="0" smtClean="0"/>
              <a:t>，</a:t>
            </a:r>
            <a:r>
              <a:rPr lang="en-US" altLang="zh-CN" dirty="0" smtClean="0"/>
              <a:t>a</a:t>
            </a:r>
            <a:r>
              <a:rPr lang="zh-CN" altLang="en-US" dirty="0" smtClean="0"/>
              <a:t>去除以</a:t>
            </a:r>
            <a:r>
              <a:rPr lang="en-US" altLang="zh-CN" dirty="0" smtClean="0"/>
              <a:t>d</a:t>
            </a:r>
            <a:r>
              <a:rPr lang="zh-CN" altLang="en-US" dirty="0" smtClean="0"/>
              <a:t>以及</a:t>
            </a:r>
            <a:r>
              <a:rPr lang="en-US" altLang="zh-CN" dirty="0" smtClean="0"/>
              <a:t>b</a:t>
            </a:r>
            <a:r>
              <a:rPr lang="zh-CN" altLang="en-US" dirty="0" smtClean="0"/>
              <a:t>去除以</a:t>
            </a:r>
            <a:r>
              <a:rPr lang="en-US" altLang="zh-CN" dirty="0" smtClean="0"/>
              <a:t>d</a:t>
            </a:r>
            <a:r>
              <a:rPr lang="zh-CN" altLang="en-US" dirty="0" smtClean="0"/>
              <a:t>都没有余数。找其中最大的整数</a:t>
            </a:r>
            <a:r>
              <a:rPr lang="en-US" altLang="zh-CN" dirty="0" smtClean="0"/>
              <a:t>d</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76</a:t>
            </a:fld>
            <a:endParaRPr lang="en-US"/>
          </a:p>
        </p:txBody>
      </p:sp>
    </p:spTree>
    <p:extLst>
      <p:ext uri="{BB962C8B-B14F-4D97-AF65-F5344CB8AC3E}">
        <p14:creationId xmlns:p14="http://schemas.microsoft.com/office/powerpoint/2010/main" val="1424920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77</a:t>
            </a:fld>
            <a:endParaRPr lang="en-US"/>
          </a:p>
        </p:txBody>
      </p:sp>
    </p:spTree>
    <p:extLst>
      <p:ext uri="{BB962C8B-B14F-4D97-AF65-F5344CB8AC3E}">
        <p14:creationId xmlns:p14="http://schemas.microsoft.com/office/powerpoint/2010/main" val="2725522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78</a:t>
            </a:fld>
            <a:endParaRPr lang="en-US"/>
          </a:p>
        </p:txBody>
      </p:sp>
    </p:spTree>
    <p:extLst>
      <p:ext uri="{BB962C8B-B14F-4D97-AF65-F5344CB8AC3E}">
        <p14:creationId xmlns:p14="http://schemas.microsoft.com/office/powerpoint/2010/main" val="273037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a:t>
            </a:r>
            <a:r>
              <a:rPr lang="zh-CN" altLang="en-US" dirty="0" smtClean="0"/>
              <a:t>和</a:t>
            </a:r>
            <a:r>
              <a:rPr lang="en-US" altLang="zh-CN" dirty="0" smtClean="0"/>
              <a:t>b</a:t>
            </a:r>
            <a:r>
              <a:rPr lang="zh-CN" altLang="en-US" dirty="0" smtClean="0"/>
              <a:t>的最大公约数等于，</a:t>
            </a:r>
            <a:r>
              <a:rPr lang="en-US" altLang="zh-CN" dirty="0" smtClean="0"/>
              <a:t>b</a:t>
            </a:r>
            <a:r>
              <a:rPr lang="zh-CN" altLang="en-US" dirty="0" smtClean="0"/>
              <a:t>和那个余数</a:t>
            </a:r>
            <a:r>
              <a:rPr lang="en-US" altLang="zh-CN" dirty="0" smtClean="0"/>
              <a:t>r</a:t>
            </a:r>
            <a:r>
              <a:rPr lang="zh-CN" altLang="en-US" dirty="0" smtClean="0"/>
              <a:t>（</a:t>
            </a:r>
            <a:r>
              <a:rPr lang="en-US" altLang="zh-CN" dirty="0" smtClean="0"/>
              <a:t>a</a:t>
            </a:r>
            <a:r>
              <a:rPr lang="zh-CN" altLang="en-US" dirty="0" smtClean="0"/>
              <a:t>除以</a:t>
            </a:r>
            <a:r>
              <a:rPr lang="en-US" altLang="zh-CN" dirty="0" smtClean="0"/>
              <a:t>b</a:t>
            </a:r>
            <a:r>
              <a:rPr lang="zh-CN" altLang="en-US" dirty="0" smtClean="0"/>
              <a:t>以后留下余数</a:t>
            </a:r>
            <a:r>
              <a:rPr lang="en-US" altLang="zh-CN" dirty="0" smtClean="0"/>
              <a:t>r</a:t>
            </a:r>
            <a:r>
              <a:rPr lang="zh-CN" altLang="en-US" dirty="0" smtClean="0"/>
              <a:t>）的最大公约数。</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89</a:t>
            </a:fld>
            <a:endParaRPr lang="en-US"/>
          </a:p>
        </p:txBody>
      </p:sp>
    </p:spTree>
    <p:extLst>
      <p:ext uri="{BB962C8B-B14F-4D97-AF65-F5344CB8AC3E}">
        <p14:creationId xmlns:p14="http://schemas.microsoft.com/office/powerpoint/2010/main" val="2038888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a:t>
            </a:r>
            <a:r>
              <a:rPr lang="en-US" altLang="zh-CN" dirty="0" smtClean="0"/>
              <a:t>5</a:t>
            </a:r>
            <a:r>
              <a:rPr lang="zh-CN" altLang="en-US" dirty="0" smtClean="0"/>
              <a:t>等于</a:t>
            </a:r>
            <a:r>
              <a:rPr lang="en-US" altLang="zh-CN" dirty="0" smtClean="0"/>
              <a:t>s*715+t210</a:t>
            </a:r>
            <a:r>
              <a:rPr lang="zh-CN" altLang="en-US" dirty="0" smtClean="0"/>
              <a:t>中</a:t>
            </a:r>
            <a:r>
              <a:rPr lang="en-US" altLang="zh-CN" dirty="0" smtClean="0"/>
              <a:t>s</a:t>
            </a:r>
            <a:r>
              <a:rPr lang="zh-CN" altLang="en-US" dirty="0" smtClean="0"/>
              <a:t>和</a:t>
            </a:r>
            <a:r>
              <a:rPr lang="en-US" altLang="zh-CN" dirty="0" smtClean="0"/>
              <a:t>t</a:t>
            </a:r>
            <a:r>
              <a:rPr lang="zh-CN" altLang="en-US" dirty="0" smtClean="0"/>
              <a:t>不是唯一的，但按照欧几里得算法来倒推的话结果是唯一的。经常有同学会计算错。</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91</a:t>
            </a:fld>
            <a:endParaRPr lang="en-US"/>
          </a:p>
        </p:txBody>
      </p:sp>
    </p:spTree>
    <p:extLst>
      <p:ext uri="{BB962C8B-B14F-4D97-AF65-F5344CB8AC3E}">
        <p14:creationId xmlns:p14="http://schemas.microsoft.com/office/powerpoint/2010/main" val="503594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3|(4*6),</a:t>
            </a:r>
            <a:r>
              <a:rPr lang="zh-CN" altLang="en-US" sz="1200" dirty="0" smtClean="0"/>
              <a:t>那么</a:t>
            </a:r>
            <a:r>
              <a:rPr lang="en-US" altLang="zh-CN" sz="1200" dirty="0" smtClean="0"/>
              <a:t>3|6</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95</a:t>
            </a:fld>
            <a:endParaRPr lang="en-US"/>
          </a:p>
        </p:txBody>
      </p:sp>
    </p:spTree>
    <p:extLst>
      <p:ext uri="{BB962C8B-B14F-4D97-AF65-F5344CB8AC3E}">
        <p14:creationId xmlns:p14="http://schemas.microsoft.com/office/powerpoint/2010/main" val="1374015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99</a:t>
            </a:fld>
            <a:endParaRPr lang="en-US"/>
          </a:p>
        </p:txBody>
      </p:sp>
    </p:spTree>
    <p:extLst>
      <p:ext uri="{BB962C8B-B14F-4D97-AF65-F5344CB8AC3E}">
        <p14:creationId xmlns:p14="http://schemas.microsoft.com/office/powerpoint/2010/main" val="1799112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103</a:t>
            </a:fld>
            <a:endParaRPr lang="en-US"/>
          </a:p>
        </p:txBody>
      </p:sp>
    </p:spTree>
    <p:extLst>
      <p:ext uri="{BB962C8B-B14F-4D97-AF65-F5344CB8AC3E}">
        <p14:creationId xmlns:p14="http://schemas.microsoft.com/office/powerpoint/2010/main" val="2511206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这个是数学家孙子，而不是我们经常说的那个孙子兵法的孙子。</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108</a:t>
            </a:fld>
            <a:endParaRPr lang="en-US"/>
          </a:p>
        </p:txBody>
      </p:sp>
    </p:spTree>
    <p:extLst>
      <p:ext uri="{BB962C8B-B14F-4D97-AF65-F5344CB8AC3E}">
        <p14:creationId xmlns:p14="http://schemas.microsoft.com/office/powerpoint/2010/main" val="333218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这个是数学家孙子，而不是我们经常说的那个孙子兵法的孙子。</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109</a:t>
            </a:fld>
            <a:endParaRPr lang="en-US"/>
          </a:p>
        </p:txBody>
      </p:sp>
    </p:spTree>
    <p:extLst>
      <p:ext uri="{BB962C8B-B14F-4D97-AF65-F5344CB8AC3E}">
        <p14:creationId xmlns:p14="http://schemas.microsoft.com/office/powerpoint/2010/main" val="291851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数论是密码学的基础</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2</a:t>
            </a:fld>
            <a:endParaRPr lang="en-US"/>
          </a:p>
        </p:txBody>
      </p:sp>
    </p:spTree>
    <p:extLst>
      <p:ext uri="{BB962C8B-B14F-4D97-AF65-F5344CB8AC3E}">
        <p14:creationId xmlns:p14="http://schemas.microsoft.com/office/powerpoint/2010/main" val="2203657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这个是数学家孙子，而不是我们经常说的那个孙子兵法的孙子。</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110</a:t>
            </a:fld>
            <a:endParaRPr lang="en-US"/>
          </a:p>
        </p:txBody>
      </p:sp>
    </p:spTree>
    <p:extLst>
      <p:ext uri="{BB962C8B-B14F-4D97-AF65-F5344CB8AC3E}">
        <p14:creationId xmlns:p14="http://schemas.microsoft.com/office/powerpoint/2010/main" val="514909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这个是数学家孙子，而不是我们经常说的那个孙子兵法的孙子。</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111</a:t>
            </a:fld>
            <a:endParaRPr lang="en-US"/>
          </a:p>
        </p:txBody>
      </p:sp>
    </p:spTree>
    <p:extLst>
      <p:ext uri="{BB962C8B-B14F-4D97-AF65-F5344CB8AC3E}">
        <p14:creationId xmlns:p14="http://schemas.microsoft.com/office/powerpoint/2010/main" val="120292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这个是数学家孙子，而不是我们经常说的那个孙子兵法的孙子。</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112</a:t>
            </a:fld>
            <a:endParaRPr lang="en-US"/>
          </a:p>
        </p:txBody>
      </p:sp>
    </p:spTree>
    <p:extLst>
      <p:ext uri="{BB962C8B-B14F-4D97-AF65-F5344CB8AC3E}">
        <p14:creationId xmlns:p14="http://schemas.microsoft.com/office/powerpoint/2010/main" val="2263277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en-US" dirty="0" smtClean="0"/>
              <a:t>Φ</a:t>
            </a:r>
            <a:r>
              <a:rPr lang="en-US" altLang="en-US" dirty="0" smtClean="0"/>
              <a:t>:</a:t>
            </a:r>
            <a:r>
              <a:rPr lang="en-US" altLang="zh-CN" sz="1200" b="0" i="0" kern="1200" dirty="0" err="1" smtClean="0">
                <a:solidFill>
                  <a:schemeClr val="tx1"/>
                </a:solidFill>
                <a:effectLst/>
                <a:latin typeface="+mn-lt"/>
                <a:ea typeface="+mn-ea"/>
                <a:cs typeface="+mn-cs"/>
              </a:rPr>
              <a:t>faì</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133</a:t>
            </a:fld>
            <a:endParaRPr lang="en-US"/>
          </a:p>
        </p:txBody>
      </p:sp>
    </p:spTree>
    <p:extLst>
      <p:ext uri="{BB962C8B-B14F-4D97-AF65-F5344CB8AC3E}">
        <p14:creationId xmlns:p14="http://schemas.microsoft.com/office/powerpoint/2010/main" val="3236676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144</a:t>
            </a:fld>
            <a:endParaRPr lang="en-US"/>
          </a:p>
        </p:txBody>
      </p:sp>
    </p:spTree>
    <p:extLst>
      <p:ext uri="{BB962C8B-B14F-4D97-AF65-F5344CB8AC3E}">
        <p14:creationId xmlns:p14="http://schemas.microsoft.com/office/powerpoint/2010/main" val="2485301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151</a:t>
            </a:fld>
            <a:endParaRPr lang="en-US"/>
          </a:p>
        </p:txBody>
      </p:sp>
    </p:spTree>
    <p:extLst>
      <p:ext uri="{BB962C8B-B14F-4D97-AF65-F5344CB8AC3E}">
        <p14:creationId xmlns:p14="http://schemas.microsoft.com/office/powerpoint/2010/main" val="1472046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区块链中各种安全协议</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162</a:t>
            </a:fld>
            <a:endParaRPr lang="en-US"/>
          </a:p>
        </p:txBody>
      </p:sp>
    </p:spTree>
    <p:extLst>
      <p:ext uri="{BB962C8B-B14F-4D97-AF65-F5344CB8AC3E}">
        <p14:creationId xmlns:p14="http://schemas.microsoft.com/office/powerpoint/2010/main" val="1313843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166</a:t>
            </a:fld>
            <a:endParaRPr lang="en-US"/>
          </a:p>
        </p:txBody>
      </p:sp>
    </p:spTree>
    <p:extLst>
      <p:ext uri="{BB962C8B-B14F-4D97-AF65-F5344CB8AC3E}">
        <p14:creationId xmlns:p14="http://schemas.microsoft.com/office/powerpoint/2010/main" val="240730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167</a:t>
            </a:fld>
            <a:endParaRPr lang="en-US"/>
          </a:p>
        </p:txBody>
      </p:sp>
    </p:spTree>
    <p:extLst>
      <p:ext uri="{BB962C8B-B14F-4D97-AF65-F5344CB8AC3E}">
        <p14:creationId xmlns:p14="http://schemas.microsoft.com/office/powerpoint/2010/main" val="3669141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168</a:t>
            </a:fld>
            <a:endParaRPr lang="en-US"/>
          </a:p>
        </p:txBody>
      </p:sp>
    </p:spTree>
    <p:extLst>
      <p:ext uri="{BB962C8B-B14F-4D97-AF65-F5344CB8AC3E}">
        <p14:creationId xmlns:p14="http://schemas.microsoft.com/office/powerpoint/2010/main" val="3352424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ltLang="zh-CN" dirty="0" smtClean="0"/>
              <a:t>12</a:t>
            </a:r>
            <a:r>
              <a:rPr lang="zh-CN" altLang="en-US" dirty="0" smtClean="0"/>
              <a:t>除以</a:t>
            </a:r>
            <a:r>
              <a:rPr lang="en-US" altLang="zh-CN" dirty="0" smtClean="0"/>
              <a:t>3</a:t>
            </a:r>
            <a:r>
              <a:rPr lang="zh-CN" altLang="en-US" dirty="0" smtClean="0"/>
              <a:t>等于整数</a:t>
            </a:r>
            <a:r>
              <a:rPr lang="en-US" altLang="zh-CN" dirty="0" smtClean="0"/>
              <a:t>4</a:t>
            </a:r>
            <a:r>
              <a:rPr lang="zh-CN" altLang="en-US" dirty="0" smtClean="0"/>
              <a:t>，说</a:t>
            </a:r>
            <a:r>
              <a:rPr lang="en-US" altLang="zh-CN" dirty="0" smtClean="0"/>
              <a:t>3</a:t>
            </a:r>
            <a:r>
              <a:rPr lang="zh-CN" altLang="en-US" dirty="0" smtClean="0"/>
              <a:t>整除</a:t>
            </a:r>
            <a:r>
              <a:rPr lang="en-US" altLang="zh-CN" dirty="0" smtClean="0"/>
              <a:t>12</a:t>
            </a:r>
            <a:r>
              <a:rPr lang="zh-CN" altLang="en-US" dirty="0" smtClean="0"/>
              <a:t>。</a:t>
            </a:r>
            <a:endParaRPr lang="en-US" dirty="0"/>
          </a:p>
        </p:txBody>
      </p:sp>
      <p:sp>
        <p:nvSpPr>
          <p:cNvPr id="4" name="Slide Number Placeholder 3"/>
          <p:cNvSpPr>
            <a:spLocks noGrp="1"/>
          </p:cNvSpPr>
          <p:nvPr>
            <p:ph type="sldNum" sz="quarter" idx="10"/>
          </p:nvPr>
        </p:nvSpPr>
        <p:spPr/>
        <p:txBody>
          <a:bodyPr/>
          <a:lstStyle/>
          <a:p>
            <a:fld id="{3C876B2B-4BAF-43E6-B118-D588ADE20786}" type="slidenum">
              <a:rPr lang="en-US" smtClean="0"/>
              <a:pPr/>
              <a:t>5</a:t>
            </a:fld>
            <a:endParaRPr lang="en-US"/>
          </a:p>
        </p:txBody>
      </p:sp>
    </p:spTree>
    <p:extLst>
      <p:ext uri="{BB962C8B-B14F-4D97-AF65-F5344CB8AC3E}">
        <p14:creationId xmlns:p14="http://schemas.microsoft.com/office/powerpoint/2010/main" val="2039433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9</a:t>
            </a:fld>
            <a:endParaRPr lang="en-US"/>
          </a:p>
        </p:txBody>
      </p:sp>
    </p:spTree>
    <p:extLst>
      <p:ext uri="{BB962C8B-B14F-4D97-AF65-F5344CB8AC3E}">
        <p14:creationId xmlns:p14="http://schemas.microsoft.com/office/powerpoint/2010/main" val="2116606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同余表示</a:t>
            </a:r>
            <a:r>
              <a:rPr lang="en-US" altLang="zh-CN" dirty="0" smtClean="0"/>
              <a:t>a</a:t>
            </a:r>
            <a:r>
              <a:rPr lang="zh-CN" altLang="en-US" dirty="0" smtClean="0"/>
              <a:t>和</a:t>
            </a:r>
            <a:r>
              <a:rPr lang="en-US" altLang="zh-CN" dirty="0" smtClean="0"/>
              <a:t>b</a:t>
            </a:r>
            <a:r>
              <a:rPr lang="zh-CN" altLang="en-US" dirty="0" smtClean="0"/>
              <a:t>两个数除以</a:t>
            </a:r>
            <a:r>
              <a:rPr lang="en-US" altLang="zh-CN" dirty="0" smtClean="0"/>
              <a:t>m</a:t>
            </a:r>
            <a:r>
              <a:rPr lang="zh-CN" altLang="en-US" dirty="0" smtClean="0"/>
              <a:t>后的余数相等</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11</a:t>
            </a:fld>
            <a:endParaRPr lang="en-US"/>
          </a:p>
        </p:txBody>
      </p:sp>
    </p:spTree>
    <p:extLst>
      <p:ext uri="{BB962C8B-B14F-4D97-AF65-F5344CB8AC3E}">
        <p14:creationId xmlns:p14="http://schemas.microsoft.com/office/powerpoint/2010/main" val="1909025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25</a:t>
            </a:fld>
            <a:endParaRPr lang="en-US"/>
          </a:p>
        </p:txBody>
      </p:sp>
    </p:spTree>
    <p:extLst>
      <p:ext uri="{BB962C8B-B14F-4D97-AF65-F5344CB8AC3E}">
        <p14:creationId xmlns:p14="http://schemas.microsoft.com/office/powerpoint/2010/main" val="349396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基于整除的一个重要概念就是素数。素数是现代密码学中必不可少的一个部分，因此我们讨论素数的一些相关性质，这在密码学中会用得上。</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59</a:t>
            </a:fld>
            <a:endParaRPr lang="en-US"/>
          </a:p>
        </p:txBody>
      </p:sp>
    </p:spTree>
    <p:extLst>
      <p:ext uri="{BB962C8B-B14F-4D97-AF65-F5344CB8AC3E}">
        <p14:creationId xmlns:p14="http://schemas.microsoft.com/office/powerpoint/2010/main" val="4086756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人们发现素数基本都可以写成</a:t>
            </a:r>
            <a:r>
              <a:rPr lang="en-US" altLang="zh-CN" dirty="0" smtClean="0"/>
              <a:t>2p-1</a:t>
            </a:r>
            <a:r>
              <a:rPr lang="zh-CN" altLang="en-US" dirty="0" smtClean="0"/>
              <a:t>的形式。</a:t>
            </a:r>
            <a:endParaRPr lang="zh-CN" altLang="en-US" dirty="0"/>
          </a:p>
        </p:txBody>
      </p:sp>
      <p:sp>
        <p:nvSpPr>
          <p:cNvPr id="4" name="灯片编号占位符 3"/>
          <p:cNvSpPr>
            <a:spLocks noGrp="1"/>
          </p:cNvSpPr>
          <p:nvPr>
            <p:ph type="sldNum" sz="quarter" idx="10"/>
          </p:nvPr>
        </p:nvSpPr>
        <p:spPr/>
        <p:txBody>
          <a:bodyPr/>
          <a:lstStyle/>
          <a:p>
            <a:fld id="{3C876B2B-4BAF-43E6-B118-D588ADE20786}" type="slidenum">
              <a:rPr lang="en-US" smtClean="0"/>
              <a:pPr/>
              <a:t>72</a:t>
            </a:fld>
            <a:endParaRPr lang="en-US"/>
          </a:p>
        </p:txBody>
      </p:sp>
    </p:spTree>
    <p:extLst>
      <p:ext uri="{BB962C8B-B14F-4D97-AF65-F5344CB8AC3E}">
        <p14:creationId xmlns:p14="http://schemas.microsoft.com/office/powerpoint/2010/main" val="2294993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smtClean="0">
                <a:solidFill>
                  <a:srgbClr val="C00000"/>
                </a:solidFill>
              </a:rPr>
              <a:t>哥德巴赫猜想在</a:t>
            </a:r>
            <a:r>
              <a:rPr lang="en-US" altLang="zh-CN" b="0" dirty="0" smtClean="0">
                <a:solidFill>
                  <a:srgbClr val="C00000"/>
                </a:solidFill>
              </a:rPr>
              <a:t>2019</a:t>
            </a:r>
            <a:r>
              <a:rPr lang="zh-CN" altLang="en-US" b="0" dirty="0" smtClean="0">
                <a:solidFill>
                  <a:srgbClr val="C00000"/>
                </a:solidFill>
              </a:rPr>
              <a:t>年知乎闹剧说被解决了，但后来大家发现并没有。</a:t>
            </a:r>
            <a:endParaRPr lang="zh-CN" altLang="en-US" b="0" dirty="0"/>
          </a:p>
        </p:txBody>
      </p:sp>
      <p:sp>
        <p:nvSpPr>
          <p:cNvPr id="4" name="灯片编号占位符 3"/>
          <p:cNvSpPr>
            <a:spLocks noGrp="1"/>
          </p:cNvSpPr>
          <p:nvPr>
            <p:ph type="sldNum" sz="quarter" idx="10"/>
          </p:nvPr>
        </p:nvSpPr>
        <p:spPr/>
        <p:txBody>
          <a:bodyPr/>
          <a:lstStyle/>
          <a:p>
            <a:fld id="{3C876B2B-4BAF-43E6-B118-D588ADE20786}" type="slidenum">
              <a:rPr lang="en-US" smtClean="0"/>
              <a:pPr/>
              <a:t>75</a:t>
            </a:fld>
            <a:endParaRPr lang="en-US"/>
          </a:p>
        </p:txBody>
      </p:sp>
    </p:spTree>
    <p:extLst>
      <p:ext uri="{BB962C8B-B14F-4D97-AF65-F5344CB8AC3E}">
        <p14:creationId xmlns:p14="http://schemas.microsoft.com/office/powerpoint/2010/main" val="1000967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p:nvPr>
        </p:nvSpPr>
        <p:spPr>
          <a:xfrm>
            <a:off x="1524000" y="1122363"/>
            <a:ext cx="9144000" cy="2387600"/>
          </a:xfrm>
          <a:prstGeom prst="rect">
            <a:avLst/>
          </a:prstGeom>
        </p:spPr>
        <p:txBody>
          <a:bodyPr anchor="b"/>
          <a:lstStyle>
            <a:lvl1pPr algn="ctr">
              <a:defRPr sz="60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8"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单击以编辑母版副标题样式</a:t>
            </a:r>
            <a:endParaRPr lang="zh-CN" altLang="en-US" dirty="0"/>
          </a:p>
        </p:txBody>
      </p:sp>
      <p:sp>
        <p:nvSpPr>
          <p:cNvPr id="9" name="TextBox 6">
            <a:extLst>
              <a:ext uri="{FF2B5EF4-FFF2-40B4-BE49-F238E27FC236}">
                <a16:creationId xmlns:a16="http://schemas.microsoft.com/office/drawing/2014/main" xmlns="" id="{AD80F0C0-3B46-41BB-A648-38F3DB9C0483}"/>
              </a:ext>
            </a:extLst>
          </p:cNvPr>
          <p:cNvSpPr txBox="1"/>
          <p:nvPr userDrawn="1"/>
        </p:nvSpPr>
        <p:spPr>
          <a:xfrm>
            <a:off x="3523347" y="3438257"/>
            <a:ext cx="7179935" cy="1487651"/>
          </a:xfrm>
          <a:prstGeom prst="rect">
            <a:avLst/>
          </a:prstGeom>
          <a:noFill/>
        </p:spPr>
        <p:txBody>
          <a:bodyPr wrap="square" rtlCol="0">
            <a:spAutoFit/>
          </a:bodyPr>
          <a:lstStyle/>
          <a:p>
            <a:r>
              <a:rPr lang="zh-CN" altLang="en-US" sz="5867" b="1" dirty="0" smtClean="0">
                <a:solidFill>
                  <a:schemeClr val="bg1"/>
                </a:solidFill>
                <a:latin typeface="微软雅黑" panose="020B0503020204020204" pitchFamily="34" charset="-122"/>
                <a:ea typeface="微软雅黑" panose="020B0503020204020204" pitchFamily="34" charset="-122"/>
              </a:rPr>
              <a:t>数据与大数据</a:t>
            </a:r>
            <a:endParaRPr lang="en-US" altLang="zh-CN" sz="5867" b="1" dirty="0">
              <a:solidFill>
                <a:schemeClr val="bg1"/>
              </a:solidFill>
              <a:latin typeface="微软雅黑" panose="020B0503020204020204" pitchFamily="34" charset="-122"/>
              <a:ea typeface="微软雅黑" panose="020B0503020204020204" pitchFamily="34" charset="-122"/>
            </a:endParaRPr>
          </a:p>
          <a:p>
            <a:r>
              <a:rPr lang="en-US" altLang="zh-CN" sz="3200" dirty="0" smtClean="0">
                <a:solidFill>
                  <a:schemeClr val="bg1"/>
                </a:solidFill>
                <a:ea typeface="微软雅黑" panose="020B0503020204020204" pitchFamily="34" charset="-122"/>
              </a:rPr>
              <a:t>data and big data</a:t>
            </a:r>
            <a:endParaRPr lang="zh-CN" altLang="en-US" sz="3200" dirty="0">
              <a:solidFill>
                <a:schemeClr val="bg1"/>
              </a:solidFill>
              <a:ea typeface="微软雅黑" panose="020B0503020204020204" pitchFamily="34" charset="-122"/>
            </a:endParaRPr>
          </a:p>
        </p:txBody>
      </p:sp>
      <p:grpSp>
        <p:nvGrpSpPr>
          <p:cNvPr id="10" name="组合 9"/>
          <p:cNvGrpSpPr/>
          <p:nvPr userDrawn="1"/>
        </p:nvGrpSpPr>
        <p:grpSpPr>
          <a:xfrm>
            <a:off x="-1" y="0"/>
            <a:ext cx="12192001" cy="6858000"/>
            <a:chOff x="-1" y="0"/>
            <a:chExt cx="12192001" cy="6858000"/>
          </a:xfrm>
        </p:grpSpPr>
        <p:sp>
          <p:nvSpPr>
            <p:cNvPr id="11" name="矩形 10"/>
            <p:cNvSpPr/>
            <p:nvPr/>
          </p:nvSpPr>
          <p:spPr>
            <a:xfrm>
              <a:off x="0" y="0"/>
              <a:ext cx="12192000" cy="3440784"/>
            </a:xfrm>
            <a:prstGeom prst="rect">
              <a:avLst/>
            </a:prstGeom>
            <a:solidFill>
              <a:srgbClr val="01559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 name="矩形 11"/>
            <p:cNvSpPr/>
            <p:nvPr/>
          </p:nvSpPr>
          <p:spPr>
            <a:xfrm>
              <a:off x="-1" y="3440783"/>
              <a:ext cx="12192001" cy="3417217"/>
            </a:xfrm>
            <a:prstGeom prst="rect">
              <a:avLst/>
            </a:prstGeom>
            <a:solidFill>
              <a:schemeClr val="accent4">
                <a:alpha val="80000"/>
              </a:schemeClr>
            </a:solidFill>
            <a:ln>
              <a:noFill/>
            </a:ln>
            <a:effectLst>
              <a:outerShdw blurRad="1905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矩形 12"/>
            <p:cNvSpPr/>
            <p:nvPr/>
          </p:nvSpPr>
          <p:spPr>
            <a:xfrm>
              <a:off x="109369" y="164054"/>
              <a:ext cx="11973262" cy="6529891"/>
            </a:xfrm>
            <a:prstGeom prst="rect">
              <a:avLst/>
            </a:prstGeom>
            <a:solidFill>
              <a:schemeClr val="bg2">
                <a:lumMod val="40000"/>
                <a:lumOff val="60000"/>
              </a:schemeClr>
            </a:solidFill>
            <a:ln>
              <a:noFill/>
            </a:ln>
            <a:effectLst>
              <a:outerShdw blurRad="1905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4" name="组合 13"/>
            <p:cNvGrpSpPr/>
            <p:nvPr/>
          </p:nvGrpSpPr>
          <p:grpSpPr>
            <a:xfrm>
              <a:off x="335393" y="399255"/>
              <a:ext cx="360000" cy="360000"/>
              <a:chOff x="2117558" y="3758627"/>
              <a:chExt cx="360000" cy="360000"/>
            </a:xfrm>
          </p:grpSpPr>
          <p:cxnSp>
            <p:nvCxnSpPr>
              <p:cNvPr id="24" name="直接连接符 23"/>
              <p:cNvCxnSpPr/>
              <p:nvPr/>
            </p:nvCxnSpPr>
            <p:spPr>
              <a:xfrm>
                <a:off x="2117558" y="37658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125904" y="3758627"/>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1492431" y="399255"/>
              <a:ext cx="360000" cy="360000"/>
              <a:chOff x="2269958" y="3918284"/>
              <a:chExt cx="360000" cy="360000"/>
            </a:xfrm>
          </p:grpSpPr>
          <p:cxnSp>
            <p:nvCxnSpPr>
              <p:cNvPr id="22" name="直接连接符 21"/>
              <p:cNvCxnSpPr/>
              <p:nvPr/>
            </p:nvCxnSpPr>
            <p:spPr>
              <a:xfrm>
                <a:off x="2269958" y="39182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618852" y="3918284"/>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24634" y="6129564"/>
              <a:ext cx="368148" cy="360000"/>
              <a:chOff x="2430704" y="4063427"/>
              <a:chExt cx="368148" cy="360000"/>
            </a:xfrm>
          </p:grpSpPr>
          <p:cxnSp>
            <p:nvCxnSpPr>
              <p:cNvPr id="20" name="直接连接符 19"/>
              <p:cNvCxnSpPr/>
              <p:nvPr/>
            </p:nvCxnSpPr>
            <p:spPr>
              <a:xfrm>
                <a:off x="2438852" y="4413178"/>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430704" y="4063427"/>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1503314" y="6122307"/>
              <a:ext cx="360000" cy="360000"/>
              <a:chOff x="2574758" y="3873751"/>
              <a:chExt cx="360000" cy="360000"/>
            </a:xfrm>
          </p:grpSpPr>
          <p:cxnSp>
            <p:nvCxnSpPr>
              <p:cNvPr id="18" name="直接连接符 17"/>
              <p:cNvCxnSpPr/>
              <p:nvPr/>
            </p:nvCxnSpPr>
            <p:spPr>
              <a:xfrm>
                <a:off x="2574758" y="42230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924643" y="3873751"/>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pic>
        <p:nvPicPr>
          <p:cNvPr id="26" name="图片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8640" y="417184"/>
            <a:ext cx="1115730" cy="878638"/>
          </a:xfrm>
          <a:prstGeom prst="rect">
            <a:avLst/>
          </a:prstGeom>
        </p:spPr>
      </p:pic>
      <p:sp>
        <p:nvSpPr>
          <p:cNvPr id="27" name="Freeform 7"/>
          <p:cNvSpPr>
            <a:spLocks noChangeArrowheads="1"/>
          </p:cNvSpPr>
          <p:nvPr userDrawn="1"/>
        </p:nvSpPr>
        <p:spPr bwMode="auto">
          <a:xfrm>
            <a:off x="1600678" y="2118577"/>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组合 27"/>
          <p:cNvGrpSpPr/>
          <p:nvPr userDrawn="1"/>
        </p:nvGrpSpPr>
        <p:grpSpPr>
          <a:xfrm>
            <a:off x="1618966" y="2547953"/>
            <a:ext cx="8229600" cy="914400"/>
            <a:chOff x="1618966" y="2547953"/>
            <a:chExt cx="8229600" cy="914400"/>
          </a:xfrm>
        </p:grpSpPr>
        <p:sp>
          <p:nvSpPr>
            <p:cNvPr id="29" name="Line 10"/>
            <p:cNvSpPr>
              <a:spLocks noChangeShapeType="1"/>
            </p:cNvSpPr>
            <p:nvPr/>
          </p:nvSpPr>
          <p:spPr bwMode="auto">
            <a:xfrm>
              <a:off x="9848566" y="2547953"/>
              <a:ext cx="0" cy="914400"/>
            </a:xfrm>
            <a:prstGeom prst="line">
              <a:avLst/>
            </a:prstGeom>
            <a:noFill/>
            <a:ln w="25400">
              <a:solidFill>
                <a:schemeClr val="accent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8"/>
            <p:cNvSpPr>
              <a:spLocks noChangeShapeType="1"/>
            </p:cNvSpPr>
            <p:nvPr/>
          </p:nvSpPr>
          <p:spPr bwMode="auto">
            <a:xfrm>
              <a:off x="1618966" y="3462353"/>
              <a:ext cx="8229600" cy="0"/>
            </a:xfrm>
            <a:prstGeom prst="line">
              <a:avLst/>
            </a:prstGeom>
            <a:noFill/>
            <a:ln w="25400">
              <a:solidFill>
                <a:schemeClr val="accent4"/>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31" name="图片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64286" y="5444795"/>
            <a:ext cx="1562460" cy="1562460"/>
          </a:xfrm>
          <a:prstGeom prst="rect">
            <a:avLst/>
          </a:prstGeom>
        </p:spPr>
      </p:pic>
    </p:spTree>
    <p:extLst>
      <p:ext uri="{BB962C8B-B14F-4D97-AF65-F5344CB8AC3E}">
        <p14:creationId xmlns:p14="http://schemas.microsoft.com/office/powerpoint/2010/main" val="98375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595087" y="268889"/>
            <a:ext cx="10987314" cy="635771"/>
          </a:xfrm>
          <a:prstGeom prst="rect">
            <a:avLst/>
          </a:prstGeom>
        </p:spPr>
        <p:txBody>
          <a:bodyPr>
            <a:noAutofit/>
          </a:bodyPr>
          <a:lstStyle>
            <a:lvl1pPr>
              <a:defRPr sz="3600">
                <a:solidFill>
                  <a:srgbClr val="01559D"/>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8" name="内容占位符 2"/>
          <p:cNvSpPr>
            <a:spLocks noGrp="1"/>
          </p:cNvSpPr>
          <p:nvPr>
            <p:ph idx="1"/>
          </p:nvPr>
        </p:nvSpPr>
        <p:spPr>
          <a:xfrm>
            <a:off x="595086" y="1088824"/>
            <a:ext cx="10987316" cy="5121481"/>
          </a:xfrm>
          <a:prstGeom prst="rect">
            <a:avLst/>
          </a:prstGeom>
        </p:spPr>
        <p:txBody>
          <a:bodyPr/>
          <a:lstStyle>
            <a:lvl1pPr marL="274320" indent="-274320">
              <a:lnSpc>
                <a:spcPct val="100000"/>
              </a:lnSpc>
              <a:buClr>
                <a:srgbClr val="CEA524"/>
              </a:buClr>
              <a:buSzPct val="100000"/>
              <a:buFont typeface="Wingdings" panose="05000000000000000000" pitchFamily="2" charset="2"/>
              <a:buChar char="q"/>
              <a:defRPr>
                <a:latin typeface="微软雅黑" panose="020B0503020204020204" pitchFamily="34" charset="-122"/>
                <a:ea typeface="微软雅黑" panose="020B0503020204020204" pitchFamily="34" charset="-122"/>
              </a:defRPr>
            </a:lvl1pPr>
            <a:lvl2pPr marL="640080" indent="-246888">
              <a:buClr>
                <a:srgbClr val="01559D"/>
              </a:buClr>
              <a:buFont typeface="Wingdings" panose="05000000000000000000" pitchFamily="2" charset="2"/>
              <a:buChar char="Ø"/>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p:txBody>
      </p:sp>
      <p:sp>
        <p:nvSpPr>
          <p:cNvPr id="9" name="日期占位符 9"/>
          <p:cNvSpPr>
            <a:spLocks noGrp="1"/>
          </p:cNvSpPr>
          <p:nvPr>
            <p:ph type="dt" sz="half" idx="10"/>
          </p:nvPr>
        </p:nvSpPr>
        <p:spPr>
          <a:xfrm>
            <a:off x="457200" y="6400799"/>
            <a:ext cx="2895600" cy="370917"/>
          </a:xfrm>
          <a:prstGeom prst="rect">
            <a:avLst/>
          </a:prstGeom>
        </p:spPr>
        <p:txBody>
          <a:bodyPr/>
          <a:lstStyle>
            <a:lvl1pPr>
              <a:defRPr sz="1800" b="0">
                <a:solidFill>
                  <a:schemeClr val="tx1"/>
                </a:solidFill>
                <a:latin typeface="微软雅黑" panose="020B0503020204020204" pitchFamily="34" charset="-122"/>
                <a:ea typeface="微软雅黑" panose="020B0503020204020204" pitchFamily="34" charset="-122"/>
              </a:defRPr>
            </a:lvl1pPr>
          </a:lstStyle>
          <a:p>
            <a:fld id="{A98A9DC7-BFFF-4120-80B2-6836FF8B0122}" type="datetime1">
              <a:rPr lang="zh-CN" altLang="en-US" smtClean="0"/>
              <a:t>2023/10/30</a:t>
            </a:fld>
            <a:endParaRPr lang="zh-CN" altLang="en-US" dirty="0"/>
          </a:p>
        </p:txBody>
      </p:sp>
      <p:sp>
        <p:nvSpPr>
          <p:cNvPr id="10" name="页脚占位符 10"/>
          <p:cNvSpPr>
            <a:spLocks noGrp="1"/>
          </p:cNvSpPr>
          <p:nvPr>
            <p:ph type="ftr" sz="quarter" idx="11"/>
          </p:nvPr>
        </p:nvSpPr>
        <p:spPr>
          <a:xfrm>
            <a:off x="8077200" y="6400799"/>
            <a:ext cx="3733800" cy="380965"/>
          </a:xfrm>
          <a:prstGeom prst="rect">
            <a:avLst/>
          </a:prstGeom>
        </p:spPr>
        <p:txBody>
          <a:bodyPr/>
          <a:lstStyle>
            <a:lvl1pPr>
              <a:defRPr sz="1800">
                <a:solidFill>
                  <a:schemeClr val="tx1"/>
                </a:solidFill>
                <a:latin typeface="微软雅黑" panose="020B0503020204020204" pitchFamily="34" charset="-122"/>
                <a:ea typeface="微软雅黑" panose="020B0503020204020204" pitchFamily="34" charset="-122"/>
              </a:defRPr>
            </a:lvl1pPr>
          </a:lstStyle>
          <a:p>
            <a:pPr algn="r"/>
            <a:r>
              <a:rPr lang="zh-CN" altLang="en-US" dirty="0" smtClean="0"/>
              <a:t>        华中科技大学</a:t>
            </a:r>
            <a:r>
              <a:rPr lang="en-US" altLang="zh-CN" dirty="0" smtClean="0"/>
              <a:t>CPSS</a:t>
            </a:r>
            <a:r>
              <a:rPr lang="zh-CN" altLang="en-US" dirty="0" smtClean="0"/>
              <a:t>实验室</a:t>
            </a:r>
            <a:endParaRPr lang="zh-CN" altLang="en-US" dirty="0"/>
          </a:p>
        </p:txBody>
      </p:sp>
      <p:sp>
        <p:nvSpPr>
          <p:cNvPr id="11" name="灯片编号占位符 11"/>
          <p:cNvSpPr>
            <a:spLocks noGrp="1"/>
          </p:cNvSpPr>
          <p:nvPr>
            <p:ph type="sldNum" sz="quarter" idx="12"/>
          </p:nvPr>
        </p:nvSpPr>
        <p:spPr>
          <a:xfrm>
            <a:off x="4267200" y="6406591"/>
            <a:ext cx="3657600" cy="365125"/>
          </a:xfrm>
          <a:prstGeom prst="rect">
            <a:avLst/>
          </a:prstGeom>
        </p:spPr>
        <p:txBody>
          <a:bodyPr/>
          <a:lstStyle>
            <a:lvl1pPr algn="ctr">
              <a:defRPr sz="1800">
                <a:solidFill>
                  <a:schemeClr val="tx1"/>
                </a:solidFill>
                <a:latin typeface="微软雅黑" panose="020B0503020204020204" pitchFamily="34" charset="-122"/>
                <a:ea typeface="微软雅黑" panose="020B0503020204020204" pitchFamily="34" charset="-122"/>
              </a:defRPr>
            </a:lvl1pPr>
          </a:lstStyle>
          <a:p>
            <a:fld id="{67913A8A-9EFB-4B5F-9CCB-3D21173FAA85}" type="slidenum">
              <a:rPr lang="zh-CN" altLang="en-US" smtClean="0"/>
              <a:pPr/>
              <a:t>‹#›</a:t>
            </a:fld>
            <a:endParaRPr lang="zh-CN" altLang="en-US" dirty="0"/>
          </a:p>
        </p:txBody>
      </p:sp>
      <p:sp>
        <p:nvSpPr>
          <p:cNvPr id="12" name="Line 1032">
            <a:extLst>
              <a:ext uri="{FF2B5EF4-FFF2-40B4-BE49-F238E27FC236}">
                <a16:creationId xmlns:a16="http://schemas.microsoft.com/office/drawing/2014/main" xmlns="" id="{84905974-26AA-1845-8C01-E86327ED24C4}"/>
              </a:ext>
            </a:extLst>
          </p:cNvPr>
          <p:cNvSpPr>
            <a:spLocks noChangeShapeType="1"/>
          </p:cNvSpPr>
          <p:nvPr userDrawn="1"/>
        </p:nvSpPr>
        <p:spPr bwMode="auto">
          <a:xfrm>
            <a:off x="457200" y="63246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3" name="Line 1032">
            <a:extLst>
              <a:ext uri="{FF2B5EF4-FFF2-40B4-BE49-F238E27FC236}">
                <a16:creationId xmlns:a16="http://schemas.microsoft.com/office/drawing/2014/main" xmlns="" id="{84905974-26AA-1845-8C01-E86327ED24C4}"/>
              </a:ext>
            </a:extLst>
          </p:cNvPr>
          <p:cNvSpPr>
            <a:spLocks noChangeShapeType="1"/>
          </p:cNvSpPr>
          <p:nvPr userDrawn="1"/>
        </p:nvSpPr>
        <p:spPr bwMode="auto">
          <a:xfrm>
            <a:off x="457200" y="9144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1429056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867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2653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56F7187-E7EE-40BB-8BD5-E339F63CF3A4}" type="datetimeFigureOut">
              <a:rPr lang="zh-CN" altLang="en-US" smtClean="0"/>
              <a:t>2023/10/30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547026-26B6-49A2-98B6-BAB76A661C1A}" type="slidenum">
              <a:rPr lang="zh-CN" altLang="en-US" smtClean="0"/>
              <a:t>‹#›</a:t>
            </a:fld>
            <a:endParaRPr lang="zh-CN" altLang="en-US"/>
          </a:p>
        </p:txBody>
      </p:sp>
    </p:spTree>
    <p:extLst>
      <p:ext uri="{BB962C8B-B14F-4D97-AF65-F5344CB8AC3E}">
        <p14:creationId xmlns:p14="http://schemas.microsoft.com/office/powerpoint/2010/main" val="16828971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8"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p:txBody>
      </p:sp>
    </p:spTree>
    <p:extLst>
      <p:ext uri="{BB962C8B-B14F-4D97-AF65-F5344CB8AC3E}">
        <p14:creationId xmlns:p14="http://schemas.microsoft.com/office/powerpoint/2010/main" val="31726092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rgbClr val="01559D"/>
          </a:solidFill>
          <a:latin typeface="微软雅黑" panose="020B0503020204020204" pitchFamily="34" charset="-122"/>
          <a:ea typeface="微软雅黑" panose="020B0503020204020204" pitchFamily="34" charset="-122"/>
          <a:cs typeface="+mj-cs"/>
        </a:defRPr>
      </a:lvl1pPr>
    </p:titleStyle>
    <p:bodyStyle>
      <a:lvl1pPr marL="228600" indent="-228600" algn="just" defTabSz="914400" rtl="0" eaLnBrk="1" latinLnBrk="0" hangingPunct="1">
        <a:lnSpc>
          <a:spcPct val="100000"/>
        </a:lnSpc>
        <a:spcBef>
          <a:spcPts val="1000"/>
        </a:spcBef>
        <a:buClr>
          <a:srgbClr val="CEA524"/>
        </a:buClr>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just"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mailto:zgmeng@hust.edu.cn"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4.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6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0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1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1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90.png"/></Relationships>
</file>

<file path=ppt/slides/_rels/slide9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2438400" y="152401"/>
            <a:ext cx="7391878" cy="990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smtClean="0">
                <a:solidFill>
                  <a:srgbClr val="C55A11"/>
                </a:solidFill>
                <a:latin typeface="微软雅黑" panose="020B0503020204020204" pitchFamily="34" charset="-122"/>
                <a:ea typeface="微软雅黑" panose="020B0503020204020204" pitchFamily="34" charset="-122"/>
              </a:rPr>
              <a:t>第</a:t>
            </a:r>
            <a:r>
              <a:rPr lang="en-US" altLang="zh-CN" b="1" dirty="0" smtClean="0">
                <a:solidFill>
                  <a:srgbClr val="C55A11"/>
                </a:solidFill>
                <a:latin typeface="微软雅黑" panose="020B0503020204020204" pitchFamily="34" charset="-122"/>
                <a:ea typeface="微软雅黑" panose="020B0503020204020204" pitchFamily="34" charset="-122"/>
              </a:rPr>
              <a:t>4</a:t>
            </a:r>
            <a:r>
              <a:rPr lang="zh-CN" altLang="en-US" b="1" dirty="0" smtClean="0">
                <a:solidFill>
                  <a:srgbClr val="C55A11"/>
                </a:solidFill>
                <a:latin typeface="微软雅黑" panose="020B0503020204020204" pitchFamily="34" charset="-122"/>
                <a:ea typeface="微软雅黑" panose="020B0503020204020204" pitchFamily="34" charset="-122"/>
              </a:rPr>
              <a:t>章 数论</a:t>
            </a:r>
            <a:r>
              <a:rPr lang="zh-CN" altLang="en-US" b="1" dirty="0">
                <a:solidFill>
                  <a:srgbClr val="C55A11"/>
                </a:solidFill>
                <a:latin typeface="微软雅黑" panose="020B0503020204020204" pitchFamily="34" charset="-122"/>
                <a:ea typeface="微软雅黑" panose="020B0503020204020204" pitchFamily="34" charset="-122"/>
              </a:rPr>
              <a:t>及应用</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688" y="3886200"/>
            <a:ext cx="3810312" cy="2600962"/>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400" y="3886200"/>
            <a:ext cx="4038288" cy="2600962"/>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3886200"/>
            <a:ext cx="4343401" cy="2600962"/>
          </a:xfrm>
          <a:prstGeom prst="rect">
            <a:avLst/>
          </a:prstGeom>
        </p:spPr>
      </p:pic>
      <p:sp>
        <p:nvSpPr>
          <p:cNvPr id="7" name="矩形 1"/>
          <p:cNvSpPr>
            <a:spLocks noChangeArrowheads="1"/>
          </p:cNvSpPr>
          <p:nvPr/>
        </p:nvSpPr>
        <p:spPr bwMode="auto">
          <a:xfrm>
            <a:off x="1524000" y="1066800"/>
            <a:ext cx="8991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algn="ctr" eaLnBrk="1" hangingPunct="1">
              <a:lnSpc>
                <a:spcPct val="150000"/>
              </a:lnSpc>
              <a:spcBef>
                <a:spcPct val="0"/>
              </a:spcBef>
              <a:buFont typeface="Arial" charset="0"/>
              <a:buNone/>
            </a:pPr>
            <a:r>
              <a:rPr lang="zh-CN" altLang="en-US" sz="3600" b="1" dirty="0" smtClean="0">
                <a:solidFill>
                  <a:srgbClr val="01559D"/>
                </a:solidFill>
                <a:latin typeface="微软雅黑" panose="020B0503020204020204" pitchFamily="34" charset="-122"/>
                <a:ea typeface="微软雅黑" panose="020B0503020204020204" pitchFamily="34" charset="-122"/>
                <a:cs typeface="Microsoft YaHei Light" charset="-122"/>
              </a:rPr>
              <a:t>张猛</a:t>
            </a:r>
            <a:endParaRPr lang="en-US" altLang="zh-CN" sz="3600" b="1" dirty="0" smtClean="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zh-CN" altLang="en-US" dirty="0">
                <a:solidFill>
                  <a:srgbClr val="01559D"/>
                </a:solidFill>
                <a:latin typeface="微软雅黑" panose="020B0503020204020204" pitchFamily="34" charset="-122"/>
                <a:ea typeface="微软雅黑" panose="020B0503020204020204" pitchFamily="34" charset="-122"/>
                <a:cs typeface="Microsoft YaHei Light" charset="-122"/>
              </a:rPr>
              <a:t>华中科技大学计算机科学与技术学院</a:t>
            </a:r>
            <a:endParaRPr lang="en-US" altLang="zh-CN" dirty="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zh-CN" altLang="en-US" dirty="0" smtClean="0">
                <a:solidFill>
                  <a:srgbClr val="01559D"/>
                </a:solidFill>
                <a:latin typeface="微软雅黑" panose="020B0503020204020204" pitchFamily="34" charset="-122"/>
                <a:ea typeface="微软雅黑" panose="020B0503020204020204" pitchFamily="34" charset="-122"/>
                <a:cs typeface="Microsoft YaHei Light" charset="-122"/>
              </a:rPr>
              <a:t>新型非易失存储系统实验室（</a:t>
            </a:r>
            <a:r>
              <a:rPr lang="en-US" altLang="zh-CN" dirty="0" smtClean="0">
                <a:solidFill>
                  <a:srgbClr val="01559D"/>
                </a:solidFill>
                <a:latin typeface="微软雅黑" panose="020B0503020204020204" pitchFamily="34" charset="-122"/>
                <a:ea typeface="微软雅黑" panose="020B0503020204020204" pitchFamily="34" charset="-122"/>
                <a:cs typeface="Microsoft YaHei Light" charset="-122"/>
              </a:rPr>
              <a:t>NNSS</a:t>
            </a:r>
            <a:r>
              <a:rPr lang="zh-CN" altLang="en-US" dirty="0" smtClean="0">
                <a:solidFill>
                  <a:srgbClr val="01559D"/>
                </a:solidFill>
                <a:latin typeface="微软雅黑" panose="020B0503020204020204" pitchFamily="34" charset="-122"/>
                <a:ea typeface="微软雅黑" panose="020B0503020204020204" pitchFamily="34" charset="-122"/>
                <a:cs typeface="Microsoft YaHei Light" charset="-122"/>
              </a:rPr>
              <a:t>）</a:t>
            </a:r>
            <a:endParaRPr lang="en-US" altLang="zh-CN" dirty="0" smtClean="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en-US" altLang="zh-CN" dirty="0" smtClean="0">
                <a:solidFill>
                  <a:srgbClr val="01559D"/>
                </a:solidFill>
                <a:latin typeface="微软雅黑" panose="020B0503020204020204" pitchFamily="34" charset="-122"/>
                <a:ea typeface="微软雅黑" panose="020B0503020204020204" pitchFamily="34" charset="-122"/>
                <a:cs typeface="Microsoft YaHei Light" charset="-122"/>
                <a:hlinkClick r:id="rId6"/>
              </a:rPr>
              <a:t>zgmeng</a:t>
            </a:r>
            <a:r>
              <a:rPr lang="en-US" altLang="zh-Hans" dirty="0" smtClean="0">
                <a:solidFill>
                  <a:srgbClr val="01559D"/>
                </a:solidFill>
                <a:latin typeface="微软雅黑" panose="020B0503020204020204" pitchFamily="34" charset="-122"/>
                <a:ea typeface="微软雅黑" panose="020B0503020204020204" pitchFamily="34" charset="-122"/>
                <a:cs typeface="Microsoft YaHei Light" charset="-122"/>
                <a:hlinkClick r:id="rId6"/>
              </a:rPr>
              <a:t>@hust.edu.cn</a:t>
            </a:r>
            <a:endParaRPr lang="en-US" altLang="zh-Hans" dirty="0" smtClean="0">
              <a:solidFill>
                <a:srgbClr val="01559D"/>
              </a:solidFill>
              <a:latin typeface="微软雅黑" panose="020B0503020204020204" pitchFamily="34" charset="-122"/>
              <a:ea typeface="微软雅黑" panose="020B0503020204020204" pitchFamily="34" charset="-122"/>
              <a:cs typeface="Microsoft YaHei Light" charset="-122"/>
            </a:endParaRPr>
          </a:p>
        </p:txBody>
      </p:sp>
    </p:spTree>
    <p:extLst>
      <p:ext uri="{BB962C8B-B14F-4D97-AF65-F5344CB8AC3E}">
        <p14:creationId xmlns:p14="http://schemas.microsoft.com/office/powerpoint/2010/main" val="58816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a:t>
            </a:r>
            <a:r>
              <a:rPr lang="zh-CN" altLang="en-US" dirty="0" smtClean="0"/>
              <a:t>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r>
                  <a:rPr lang="zh-CN" altLang="en-US" dirty="0" smtClean="0"/>
                  <a:t>例</a:t>
                </a:r>
                <a:r>
                  <a:rPr lang="en-US" altLang="zh-CN" dirty="0" smtClean="0"/>
                  <a:t>:</a:t>
                </a:r>
                <a:r>
                  <a:rPr lang="zh-CN" altLang="en-US" dirty="0" smtClean="0"/>
                  <a:t>当前上午</a:t>
                </a:r>
                <a:r>
                  <a:rPr lang="en-US" altLang="zh-CN" dirty="0" smtClean="0"/>
                  <a:t>10:00</a:t>
                </a:r>
                <a:r>
                  <a:rPr lang="zh-CN" altLang="en-US" dirty="0" smtClean="0"/>
                  <a:t>，请问从现在开始过</a:t>
                </a:r>
                <a:r>
                  <a:rPr lang="en-US" altLang="zh-CN" dirty="0" smtClean="0"/>
                  <a:t>1</a:t>
                </a:r>
                <a:r>
                  <a:rPr lang="zh-CN" altLang="en-US" dirty="0" smtClean="0"/>
                  <a:t>个小时是几点？</a:t>
                </a:r>
                <a:r>
                  <a:rPr lang="zh-CN" altLang="en-US" dirty="0"/>
                  <a:t>从现在</a:t>
                </a:r>
                <a:r>
                  <a:rPr lang="zh-CN" altLang="en-US" dirty="0" smtClean="0"/>
                  <a:t>开始过</a:t>
                </a:r>
                <a:r>
                  <a:rPr lang="en-US" altLang="zh-CN" dirty="0" smtClean="0"/>
                  <a:t>50</a:t>
                </a:r>
                <a:r>
                  <a:rPr lang="zh-CN" altLang="en-US" dirty="0" smtClean="0"/>
                  <a:t>个</a:t>
                </a:r>
                <a:r>
                  <a:rPr lang="zh-CN" altLang="en-US" dirty="0"/>
                  <a:t>小时是几点</a:t>
                </a:r>
                <a:r>
                  <a:rPr lang="zh-CN" altLang="en-US" dirty="0" smtClean="0"/>
                  <a:t>？如果按照</a:t>
                </a:r>
                <a:r>
                  <a:rPr lang="en-US" altLang="zh-CN" dirty="0" smtClean="0"/>
                  <a:t>24</a:t>
                </a:r>
                <a:r>
                  <a:rPr lang="zh-CN" altLang="en-US" dirty="0" smtClean="0"/>
                  <a:t>小时制来算</a:t>
                </a:r>
                <a:r>
                  <a:rPr lang="en-US" altLang="zh-CN" dirty="0"/>
                  <a:t>.</a:t>
                </a:r>
                <a:endParaRPr lang="en-US" altLang="zh-CN" dirty="0" smtClean="0"/>
              </a:p>
              <a:p>
                <a:pPr>
                  <a:lnSpc>
                    <a:spcPct val="120000"/>
                  </a:lnSpc>
                </a:pPr>
                <a:r>
                  <a:rPr lang="zh-CN" altLang="en-US" dirty="0" smtClean="0"/>
                  <a:t>解</a:t>
                </a:r>
                <a:r>
                  <a:rPr lang="en-US" altLang="zh-CN" dirty="0" smtClean="0"/>
                  <a:t>:</a:t>
                </a:r>
                <a:r>
                  <a:rPr lang="zh-CN" altLang="en-US" dirty="0" smtClean="0"/>
                  <a:t>两个时间相差很近</a:t>
                </a:r>
                <a:r>
                  <a:rPr lang="en-US" altLang="zh-CN" dirty="0" smtClean="0"/>
                  <a:t>, </a:t>
                </a:r>
                <a:r>
                  <a:rPr lang="zh-CN" altLang="en-US" dirty="0" smtClean="0"/>
                  <a:t>直接数</a:t>
                </a:r>
                <a:r>
                  <a:rPr lang="en-US" altLang="zh-CN" dirty="0" smtClean="0"/>
                  <a:t>, </a:t>
                </a:r>
                <a:r>
                  <a:rPr lang="zh-CN" altLang="en-US" dirty="0" smtClean="0"/>
                  <a:t>例如过</a:t>
                </a:r>
                <a:r>
                  <a:rPr lang="en-US" altLang="zh-CN" dirty="0" smtClean="0"/>
                  <a:t>1</a:t>
                </a:r>
                <a:r>
                  <a:rPr lang="zh-CN" altLang="en-US" dirty="0" smtClean="0"/>
                  <a:t>个小时是上午</a:t>
                </a:r>
                <a:r>
                  <a:rPr lang="en-US" altLang="zh-CN" dirty="0" smtClean="0"/>
                  <a:t>11:00; </a:t>
                </a:r>
                <a:r>
                  <a:rPr lang="zh-CN" altLang="en-US" dirty="0" smtClean="0"/>
                  <a:t>再过</a:t>
                </a:r>
                <a:r>
                  <a:rPr lang="en-US" altLang="zh-CN" dirty="0" smtClean="0"/>
                  <a:t>50</a:t>
                </a:r>
                <a:r>
                  <a:rPr lang="zh-CN" altLang="en-US" dirty="0" smtClean="0"/>
                  <a:t>小时</a:t>
                </a:r>
                <a:r>
                  <a:rPr lang="en-US" altLang="zh-CN" dirty="0" smtClean="0"/>
                  <a:t>, </a:t>
                </a:r>
                <a:r>
                  <a:rPr lang="zh-CN" altLang="en-US" dirty="0" smtClean="0"/>
                  <a:t>则</a:t>
                </a:r>
                <a:r>
                  <a:rPr lang="en-US" altLang="zh-CN" dirty="0" smtClean="0"/>
                  <a:t>50</a:t>
                </a:r>
                <a:r>
                  <a:rPr lang="zh-CN" altLang="en-US" dirty="0" smtClean="0"/>
                  <a:t>加上</a:t>
                </a:r>
                <a:r>
                  <a:rPr lang="en-US" altLang="zh-CN" dirty="0" smtClean="0"/>
                  <a:t>10</a:t>
                </a:r>
                <a:r>
                  <a:rPr lang="zh-CN" altLang="en-US" dirty="0" smtClean="0"/>
                  <a:t>除以</a:t>
                </a:r>
                <a:r>
                  <a:rPr lang="en-US" altLang="zh-CN" dirty="0" smtClean="0"/>
                  <a:t>24</a:t>
                </a:r>
                <a:r>
                  <a:rPr lang="zh-CN" altLang="en-US" dirty="0" smtClean="0"/>
                  <a:t>所得的余数</a:t>
                </a:r>
                <a:endParaRPr lang="en-US" altLang="zh-CN" dirty="0" smtClean="0"/>
              </a:p>
              <a:p>
                <a:pPr>
                  <a:lnSpc>
                    <a:spcPct val="120000"/>
                  </a:lnSpc>
                </a:pPr>
                <a:endParaRPr lang="en-US" altLang="zh-CN" dirty="0" smtClean="0"/>
              </a:p>
              <a:p>
                <a:pPr>
                  <a:lnSpc>
                    <a:spcPct val="120000"/>
                  </a:lnSpc>
                </a:pPr>
                <a:r>
                  <a:rPr lang="zh-CN" altLang="en-US" dirty="0" smtClean="0"/>
                  <a:t>因此</a:t>
                </a:r>
                <a:r>
                  <a:rPr lang="en-US" altLang="zh-CN" dirty="0" smtClean="0"/>
                  <a:t>, </a:t>
                </a:r>
                <a:r>
                  <a:rPr lang="zh-CN" altLang="en-US" dirty="0" smtClean="0"/>
                  <a:t>有时我们只对余数感兴趣</a:t>
                </a:r>
                <a:r>
                  <a:rPr lang="en-US" altLang="zh-CN" dirty="0" smtClean="0"/>
                  <a:t>. </a:t>
                </a:r>
                <a:r>
                  <a:rPr lang="zh-CN" altLang="en-US" dirty="0" smtClean="0"/>
                  <a:t>为此</a:t>
                </a:r>
                <a:r>
                  <a:rPr lang="en-US" altLang="zh-CN" dirty="0" smtClean="0"/>
                  <a:t>, </a:t>
                </a:r>
                <a:r>
                  <a:rPr lang="zh-CN" altLang="en-US" dirty="0" smtClean="0"/>
                  <a:t>引入新的特殊的记号来表示两个整数除以正整数</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具有同样的余数</a:t>
                </a:r>
                <a:r>
                  <a:rPr lang="en-US" altLang="zh-CN" dirty="0" smtClean="0"/>
                  <a:t>.</a:t>
                </a:r>
                <a:endParaRPr lang="en-US" altLang="zh-CN" dirty="0"/>
              </a:p>
              <a:p>
                <a:pPr>
                  <a:lnSpc>
                    <a:spcPct val="120000"/>
                  </a:lnSpc>
                </a:pPr>
                <a:endParaRPr lang="en-US" altLang="zh-CN" dirty="0" smtClean="0"/>
              </a:p>
              <a:p>
                <a:pPr>
                  <a:lnSpc>
                    <a:spcPct val="120000"/>
                  </a:lnSpc>
                </a:pPr>
                <a:endParaRPr lang="en-US" altLang="zh-CN" dirty="0" smtClean="0"/>
              </a:p>
              <a:p>
                <a:pPr>
                  <a:lnSpc>
                    <a:spcPct val="120000"/>
                  </a:lnSpc>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555"/>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AF9B5CE5-16D3-4ACE-B42B-C9147A1A637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10</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98435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3886200"/>
            <a:ext cx="11277599" cy="685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7200" y="10668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线性同余方程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a:t>
                </a:r>
                <a:r>
                  <a:rPr lang="zh-CN" altLang="en-US" dirty="0" smtClean="0"/>
                  <a:t>定义</a:t>
                </a:r>
                <a:r>
                  <a:rPr lang="en-US" altLang="zh-CN" dirty="0" smtClean="0"/>
                  <a:t>】</a:t>
                </a:r>
                <a:r>
                  <a:rPr lang="en-US" dirty="0" smtClean="0"/>
                  <a:t>: </a:t>
                </a:r>
                <a:r>
                  <a:rPr lang="zh-CN" altLang="en-US" dirty="0" smtClean="0"/>
                  <a:t>具有</a:t>
                </a:r>
                <a14:m>
                  <m:oMath xmlns:m="http://schemas.openxmlformats.org/officeDocument/2006/math">
                    <m:r>
                      <a:rPr lang="en-US" i="1" dirty="0" smtClean="0">
                        <a:latin typeface="Cambria Math" panose="02040503050406030204" pitchFamily="18" charset="0"/>
                      </a:rPr>
                      <m:t>𝑎𝑥</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m:t>
                    </m:r>
                  </m:oMath>
                </a14:m>
                <a:r>
                  <a:rPr lang="zh-CN" altLang="en-US" dirty="0" smtClean="0"/>
                  <a:t>形式称为</a:t>
                </a:r>
                <a:r>
                  <a:rPr lang="zh-CN" altLang="en-US" b="1" dirty="0" smtClean="0">
                    <a:solidFill>
                      <a:srgbClr val="C00000"/>
                    </a:solidFill>
                  </a:rPr>
                  <a:t>线性同余方程</a:t>
                </a:r>
                <a:r>
                  <a:rPr lang="en-US" altLang="zh-CN"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𝑚</m:t>
                    </m:r>
                  </m:oMath>
                </a14:m>
                <a:r>
                  <a:rPr lang="zh-CN" altLang="en-US" dirty="0" smtClean="0"/>
                  <a:t>为正整数</a:t>
                </a:r>
                <a:r>
                  <a:rPr lang="en-US" altLang="zh-CN" dirty="0" smtClean="0"/>
                  <a:t>, </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为整数</a:t>
                </a:r>
                <a:r>
                  <a:rPr lang="en-US" altLang="zh-CN" dirty="0" smtClean="0"/>
                  <a:t>, </a:t>
                </a:r>
                <a14:m>
                  <m:oMath xmlns:m="http://schemas.openxmlformats.org/officeDocument/2006/math">
                    <m:r>
                      <a:rPr lang="en-US" altLang="zh-CN" i="1" dirty="0" smtClean="0">
                        <a:latin typeface="Cambria Math" panose="02040503050406030204" pitchFamily="18" charset="0"/>
                      </a:rPr>
                      <m:t>𝑥</m:t>
                    </m:r>
                  </m:oMath>
                </a14:m>
                <a:r>
                  <a:rPr lang="zh-CN" altLang="en-US" dirty="0" smtClean="0"/>
                  <a:t>为变量</a:t>
                </a:r>
                <a:r>
                  <a:rPr lang="en-US" dirty="0" smtClean="0"/>
                  <a:t>.</a:t>
                </a:r>
              </a:p>
              <a:p>
                <a:r>
                  <a:rPr lang="zh-CN" altLang="en-US" dirty="0" smtClean="0"/>
                  <a:t>求解线性同余方程就是找到所有满足这一同余方程的整数</a:t>
                </a:r>
                <a14:m>
                  <m:oMath xmlns:m="http://schemas.openxmlformats.org/officeDocument/2006/math">
                    <m:r>
                      <a:rPr lang="en-US" altLang="zh-CN" i="1" dirty="0" smtClean="0">
                        <a:latin typeface="Cambria Math" panose="02040503050406030204" pitchFamily="18" charset="0"/>
                      </a:rPr>
                      <m:t>𝑥</m:t>
                    </m:r>
                  </m:oMath>
                </a14:m>
                <a:r>
                  <a:rPr lang="en-US" altLang="zh-CN" dirty="0" smtClean="0"/>
                  <a:t>. </a:t>
                </a:r>
                <a:r>
                  <a:rPr lang="zh-CN" altLang="en-US" dirty="0" smtClean="0"/>
                  <a:t>接下来介绍一种方法</a:t>
                </a:r>
                <a:r>
                  <a:rPr lang="en-US" altLang="zh-CN" dirty="0" smtClean="0"/>
                  <a:t>. </a:t>
                </a:r>
                <a:r>
                  <a:rPr lang="zh-CN" altLang="en-US" dirty="0" smtClean="0"/>
                  <a:t>一</a:t>
                </a:r>
                <a:r>
                  <a:rPr lang="zh-CN" altLang="en-US" dirty="0"/>
                  <a:t>种求解线性同余方程的方法就是利用</a:t>
                </a:r>
                <a14:m>
                  <m:oMath xmlns:m="http://schemas.openxmlformats.org/officeDocument/2006/math">
                    <m:r>
                      <a:rPr lang="en-US" altLang="zh-CN" i="1" dirty="0">
                        <a:latin typeface="Cambria Math" panose="02040503050406030204" pitchFamily="18" charset="0"/>
                      </a:rPr>
                      <m:t>𝑎</m:t>
                    </m:r>
                  </m:oMath>
                </a14:m>
                <a:r>
                  <a:rPr lang="zh-CN" altLang="en-US" dirty="0"/>
                  <a:t>模</a:t>
                </a:r>
                <a14:m>
                  <m:oMath xmlns:m="http://schemas.openxmlformats.org/officeDocument/2006/math">
                    <m:r>
                      <a:rPr lang="en-US" altLang="zh-CN" i="1" dirty="0">
                        <a:latin typeface="Cambria Math" panose="02040503050406030204" pitchFamily="18" charset="0"/>
                      </a:rPr>
                      <m:t>𝑚</m:t>
                    </m:r>
                  </m:oMath>
                </a14:m>
                <a:r>
                  <a:rPr lang="zh-CN" altLang="en-US" dirty="0"/>
                  <a:t>的逆</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oMath>
                </a14:m>
                <a:r>
                  <a:rPr lang="en-US" altLang="zh-CN" dirty="0"/>
                  <a:t>, </a:t>
                </a:r>
                <a:r>
                  <a:rPr lang="zh-CN" altLang="en-US" dirty="0"/>
                  <a:t>如果</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oMath>
                </a14:m>
                <a:r>
                  <a:rPr lang="zh-CN" altLang="en-US" dirty="0"/>
                  <a:t>存在的话</a:t>
                </a:r>
                <a:r>
                  <a:rPr lang="en-US" altLang="zh-CN" dirty="0"/>
                  <a:t>. </a:t>
                </a:r>
                <a:endParaRPr lang="en-US" altLang="zh-CN" dirty="0" smtClean="0"/>
              </a:p>
              <a:p>
                <a:endParaRPr lang="en-US" dirty="0" smtClean="0"/>
              </a:p>
              <a:p>
                <a:r>
                  <a:rPr lang="en-US" altLang="zh-CN" dirty="0" smtClean="0"/>
                  <a:t>【</a:t>
                </a:r>
                <a:r>
                  <a:rPr lang="zh-CN" altLang="en-US" dirty="0" smtClean="0"/>
                  <a:t>定义</a:t>
                </a:r>
                <a:r>
                  <a:rPr lang="en-US" altLang="zh-CN" dirty="0" smtClean="0"/>
                  <a:t>】</a:t>
                </a:r>
                <a:r>
                  <a:rPr lang="en-US" dirty="0" smtClean="0"/>
                  <a:t>: </a:t>
                </a:r>
                <a:r>
                  <a:rPr lang="zh-CN" altLang="en-US" dirty="0" smtClean="0"/>
                  <a:t>整数</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𝑎</m:t>
                        </m:r>
                      </m:e>
                    </m:acc>
                  </m:oMath>
                </a14:m>
                <a:r>
                  <a:rPr lang="en-US" altLang="zh-CN" dirty="0" smtClean="0"/>
                  <a:t>, </a:t>
                </a:r>
                <a:r>
                  <a:rPr lang="zh-CN" altLang="en-US" dirty="0" smtClean="0"/>
                  <a:t>使得</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r>
                      <a:rPr lang="en-US" i="1" dirty="0" smtClean="0">
                        <a:latin typeface="Cambria Math" panose="02040503050406030204" pitchFamily="18" charset="0"/>
                      </a:rPr>
                      <m:t>𝑎</m:t>
                    </m:r>
                  </m:oMath>
                </a14:m>
                <a:r>
                  <a:rPr lang="en-US" dirty="0" smtClean="0"/>
                  <a:t> ≡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oMath>
                </a14:m>
                <a:r>
                  <a:rPr lang="en-US" dirty="0" smtClean="0"/>
                  <a:t>)</a:t>
                </a:r>
                <a:r>
                  <a:rPr lang="en-US" altLang="zh-CN" dirty="0" smtClean="0"/>
                  <a:t>, </a:t>
                </a:r>
                <a:r>
                  <a:rPr lang="zh-CN" altLang="en-US" dirty="0" smtClean="0"/>
                  <a:t>那么</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oMath>
                </a14:m>
                <a:r>
                  <a:rPr lang="zh-CN" altLang="en-US" dirty="0" smtClean="0"/>
                  <a:t>就称为</a:t>
                </a:r>
                <a14:m>
                  <m:oMath xmlns:m="http://schemas.openxmlformats.org/officeDocument/2006/math">
                    <m:r>
                      <a:rPr lang="en-US" altLang="zh-CN" b="1" i="1" dirty="0" smtClean="0">
                        <a:solidFill>
                          <a:srgbClr val="C00000"/>
                        </a:solidFill>
                        <a:latin typeface="Cambria Math" panose="02040503050406030204" pitchFamily="18" charset="0"/>
                      </a:rPr>
                      <m:t>𝒂</m:t>
                    </m:r>
                  </m:oMath>
                </a14:m>
                <a:r>
                  <a:rPr lang="zh-CN" altLang="en-US" b="1" dirty="0" smtClean="0">
                    <a:solidFill>
                      <a:srgbClr val="C00000"/>
                    </a:solidFill>
                  </a:rPr>
                  <a:t>模</a:t>
                </a:r>
                <a14:m>
                  <m:oMath xmlns:m="http://schemas.openxmlformats.org/officeDocument/2006/math">
                    <m:r>
                      <a:rPr lang="en-US" altLang="zh-CN" b="1" i="1" dirty="0" smtClean="0">
                        <a:solidFill>
                          <a:srgbClr val="C00000"/>
                        </a:solidFill>
                        <a:latin typeface="Cambria Math" panose="02040503050406030204" pitchFamily="18" charset="0"/>
                      </a:rPr>
                      <m:t>𝒎</m:t>
                    </m:r>
                  </m:oMath>
                </a14:m>
                <a:r>
                  <a:rPr lang="zh-CN" altLang="en-US" b="1" dirty="0" smtClean="0">
                    <a:solidFill>
                      <a:srgbClr val="C00000"/>
                    </a:solidFill>
                  </a:rPr>
                  <a:t>的逆</a:t>
                </a:r>
                <a:r>
                  <a:rPr lang="en-US" dirty="0" smtClean="0"/>
                  <a:t>.</a:t>
                </a:r>
              </a:p>
              <a:p>
                <a:r>
                  <a:rPr lang="zh-CN" altLang="en-US" dirty="0" smtClean="0"/>
                  <a:t>例如</a:t>
                </a:r>
                <a:r>
                  <a:rPr lang="en-US" dirty="0" smtClean="0"/>
                  <a:t>:5</a:t>
                </a:r>
                <a:r>
                  <a:rPr lang="zh-CN" altLang="en-US" dirty="0" smtClean="0"/>
                  <a:t>是</a:t>
                </a:r>
                <a:r>
                  <a:rPr lang="en-US" dirty="0" smtClean="0"/>
                  <a:t>3</a:t>
                </a:r>
                <a:r>
                  <a:rPr lang="zh-CN" altLang="en-US" dirty="0" smtClean="0"/>
                  <a:t>模</a:t>
                </a:r>
                <a:r>
                  <a:rPr lang="en-US" dirty="0" smtClean="0"/>
                  <a:t>7</a:t>
                </a:r>
                <a:r>
                  <a:rPr lang="zh-CN" altLang="en-US" dirty="0" smtClean="0"/>
                  <a:t>的逆</a:t>
                </a:r>
                <a:r>
                  <a:rPr lang="en-US" altLang="zh-CN" dirty="0" smtClean="0"/>
                  <a:t>, </a:t>
                </a:r>
                <a:r>
                  <a:rPr lang="zh-CN" altLang="en-US" dirty="0" smtClean="0"/>
                  <a:t>因为</a:t>
                </a:r>
                <a:r>
                  <a:rPr lang="en-US" dirty="0" smtClean="0"/>
                  <a:t>5</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smtClean="0"/>
                  <a:t>3 =15 ≡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𝑚𝑜𝑑</m:t>
                    </m:r>
                    <m:r>
                      <a:rPr lang="en-US" i="1" dirty="0" smtClean="0">
                        <a:latin typeface="Cambria Math" panose="02040503050406030204" pitchFamily="18" charset="0"/>
                      </a:rPr>
                      <m:t> 7) </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222"/>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84E4B768-23E9-4A4E-AD90-6EFBB1CB693B}"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100</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25869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981200"/>
            <a:ext cx="11277599" cy="1447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线性同余方程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下面的定理就能够找到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的逆</a:t>
                </a:r>
                <a:r>
                  <a:rPr lang="en-US" altLang="zh-CN" dirty="0" smtClean="0"/>
                  <a:t>, </a:t>
                </a:r>
                <a:r>
                  <a:rPr lang="zh-CN" altLang="en-US" dirty="0" smtClean="0"/>
                  <a:t>当</a:t>
                </a:r>
                <a14:m>
                  <m:oMath xmlns:m="http://schemas.openxmlformats.org/officeDocument/2006/math">
                    <m:r>
                      <a:rPr lang="en-US" i="1" dirty="0" smtClean="0">
                        <a:latin typeface="Cambria Math" panose="02040503050406030204" pitchFamily="18" charset="0"/>
                      </a:rPr>
                      <m:t>𝑎</m:t>
                    </m:r>
                    <m:r>
                      <a:rPr lang="en-US" altLang="zh-CN" i="1" dirty="0" err="1" smtClean="0">
                        <a:latin typeface="Cambria Math" panose="02040503050406030204" pitchFamily="18" charset="0"/>
                      </a:rPr>
                      <m:t>,</m:t>
                    </m:r>
                    <m:r>
                      <a:rPr lang="en-US" i="1" dirty="0" err="1" smtClean="0">
                        <a:latin typeface="Cambria Math" panose="02040503050406030204" pitchFamily="18" charset="0"/>
                      </a:rPr>
                      <m:t>𝑚</m:t>
                    </m:r>
                  </m:oMath>
                </a14:m>
                <a:r>
                  <a:rPr lang="zh-CN" altLang="en-US" dirty="0" smtClean="0"/>
                  <a:t>互素的情况下</a:t>
                </a:r>
                <a:r>
                  <a:rPr lang="en-US" altLang="zh-CN" dirty="0" smtClean="0"/>
                  <a:t>[</a:t>
                </a:r>
                <a:r>
                  <a:rPr lang="zh-CN" altLang="en-US" dirty="0" smtClean="0"/>
                  <a:t>互素的定义</a:t>
                </a:r>
                <a:r>
                  <a:rPr lang="en-US" altLang="zh-CN" dirty="0" smtClean="0"/>
                  <a:t>:</a:t>
                </a:r>
                <a14:m>
                  <m:oMath xmlns:m="http://schemas.openxmlformats.org/officeDocument/2006/math">
                    <m:r>
                      <a:rPr lang="en-US" i="1" dirty="0" smtClean="0">
                        <a:latin typeface="Cambria Math" panose="02040503050406030204" pitchFamily="18" charset="0"/>
                      </a:rPr>
                      <m:t>𝑎</m:t>
                    </m:r>
                  </m:oMath>
                </a14:m>
                <a:r>
                  <a:rPr lang="zh-CN" altLang="en-US" dirty="0" smtClean="0"/>
                  <a:t>和</a:t>
                </a:r>
                <a14:m>
                  <m:oMath xmlns:m="http://schemas.openxmlformats.org/officeDocument/2006/math">
                    <m:r>
                      <a:rPr lang="en-US" i="1" dirty="0" smtClean="0">
                        <a:latin typeface="Cambria Math" panose="02040503050406030204" pitchFamily="18" charset="0"/>
                      </a:rPr>
                      <m:t>𝑚</m:t>
                    </m:r>
                  </m:oMath>
                </a14:m>
                <a:r>
                  <a:rPr lang="zh-CN" altLang="en-US" dirty="0" smtClean="0"/>
                  <a:t>互素</a:t>
                </a:r>
                <a:r>
                  <a:rPr lang="en-US" altLang="zh-CN" dirty="0" smtClean="0"/>
                  <a:t>, </a:t>
                </a:r>
                <a:r>
                  <a:rPr lang="zh-CN" altLang="en-US" dirty="0" smtClean="0"/>
                  <a:t>当</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m:t>
                    </m:r>
                    <m:r>
                      <a:rPr lang="en-US" i="1" dirty="0" err="1" smtClean="0">
                        <a:latin typeface="Cambria Math" panose="02040503050406030204" pitchFamily="18" charset="0"/>
                      </a:rPr>
                      <m:t>𝑎</m:t>
                    </m:r>
                    <m:r>
                      <a:rPr lang="en-US" i="1" dirty="0" err="1" smtClean="0">
                        <a:latin typeface="Cambria Math" panose="02040503050406030204" pitchFamily="18" charset="0"/>
                      </a:rPr>
                      <m:t>,</m:t>
                    </m:r>
                    <m:r>
                      <a:rPr lang="en-US" altLang="zh-CN" i="1" dirty="0" err="1">
                        <a:latin typeface="Cambria Math" panose="02040503050406030204" pitchFamily="18" charset="0"/>
                      </a:rPr>
                      <m:t>𝑚</m:t>
                    </m:r>
                    <m:r>
                      <a:rPr lang="en-US" i="1" dirty="0" smtClean="0">
                        <a:latin typeface="Cambria Math" panose="02040503050406030204" pitchFamily="18" charset="0"/>
                      </a:rPr>
                      <m:t>) = 1</m:t>
                    </m:r>
                  </m:oMath>
                </a14:m>
                <a:r>
                  <a:rPr lang="en-US" dirty="0"/>
                  <a:t>]</a:t>
                </a:r>
                <a:endParaRPr lang="en-US" dirty="0" smtClean="0"/>
              </a:p>
              <a:p>
                <a:r>
                  <a:rPr lang="en-US" altLang="zh-CN" dirty="0" smtClean="0"/>
                  <a:t>【</a:t>
                </a:r>
                <a:r>
                  <a:rPr lang="zh-CN" altLang="en-US" dirty="0" smtClean="0"/>
                  <a:t>定理</a:t>
                </a:r>
                <a:r>
                  <a:rPr lang="en-US" altLang="zh-CN" dirty="0" smtClean="0"/>
                  <a:t>1】</a:t>
                </a:r>
                <a:r>
                  <a:rPr lang="en-US"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𝑚</m:t>
                    </m:r>
                  </m:oMath>
                </a14:m>
                <a:r>
                  <a:rPr lang="zh-CN" altLang="en-US" dirty="0" smtClean="0"/>
                  <a:t>为互素的整数</a:t>
                </a:r>
                <a:r>
                  <a:rPr lang="en-US" altLang="zh-CN" dirty="0" smtClean="0"/>
                  <a:t>, </a:t>
                </a:r>
                <a:r>
                  <a:rPr lang="zh-CN" altLang="en-US" dirty="0" smtClean="0"/>
                  <a:t>且</a:t>
                </a:r>
                <a14:m>
                  <m:oMath xmlns:m="http://schemas.openxmlformats.org/officeDocument/2006/math">
                    <m:r>
                      <a:rPr lang="en-US" i="1" dirty="0" smtClean="0">
                        <a:latin typeface="Cambria Math" panose="02040503050406030204" pitchFamily="18" charset="0"/>
                      </a:rPr>
                      <m:t>𝑚</m:t>
                    </m:r>
                  </m:oMath>
                </a14:m>
                <a:r>
                  <a:rPr lang="en-US" dirty="0" smtClean="0"/>
                  <a:t>&gt;1, </a:t>
                </a:r>
                <a:r>
                  <a:rPr lang="zh-CN" altLang="en-US" dirty="0" smtClean="0"/>
                  <a:t>则</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的逆存在</a:t>
                </a:r>
                <a:r>
                  <a:rPr lang="en-US" dirty="0" smtClean="0"/>
                  <a:t>. </a:t>
                </a:r>
                <a:r>
                  <a:rPr lang="zh-CN" altLang="en-US" dirty="0" smtClean="0"/>
                  <a:t>并且这个逆是唯一存在</a:t>
                </a:r>
                <a:r>
                  <a:rPr lang="en-US" dirty="0" smtClean="0"/>
                  <a:t>(</a:t>
                </a:r>
                <a:r>
                  <a:rPr lang="zh-CN" altLang="en-US" dirty="0" smtClean="0"/>
                  <a:t>即存在唯一小于</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的正整数</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oMath>
                </a14:m>
                <a:r>
                  <a:rPr lang="zh-CN" altLang="en-US" dirty="0" smtClean="0"/>
                  <a:t>是</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的逆</a:t>
                </a:r>
                <a:r>
                  <a:rPr lang="en-US" altLang="zh-CN" dirty="0" smtClean="0"/>
                  <a:t>, </a:t>
                </a:r>
                <a:r>
                  <a:rPr lang="zh-CN" altLang="en-US" dirty="0" smtClean="0"/>
                  <a:t>并且</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的其他每个逆均和</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oMath>
                </a14:m>
                <a:r>
                  <a:rPr lang="zh-CN" altLang="en-US" dirty="0" smtClean="0"/>
                  <a:t>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同余</a:t>
                </a:r>
                <a:r>
                  <a:rPr lang="en-US" dirty="0" smtClean="0"/>
                  <a:t>.)   </a:t>
                </a:r>
              </a:p>
              <a:p>
                <a:r>
                  <a:rPr lang="zh-CN" altLang="en-US" dirty="0" smtClean="0"/>
                  <a:t>证</a:t>
                </a:r>
                <a:r>
                  <a:rPr lang="en-US" dirty="0" smtClean="0"/>
                  <a:t>: </a:t>
                </a:r>
                <a:r>
                  <a:rPr lang="zh-CN" altLang="en-US" dirty="0" smtClean="0"/>
                  <a:t>因为</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m:t>
                    </m:r>
                    <m:r>
                      <a:rPr lang="en-US" i="1" dirty="0" err="1" smtClean="0">
                        <a:latin typeface="Cambria Math" panose="02040503050406030204" pitchFamily="18" charset="0"/>
                      </a:rPr>
                      <m:t>𝑎</m:t>
                    </m:r>
                    <m:r>
                      <a:rPr lang="en-US" i="1" dirty="0" err="1" smtClean="0">
                        <a:latin typeface="Cambria Math" panose="02040503050406030204" pitchFamily="18" charset="0"/>
                      </a:rPr>
                      <m:t>,</m:t>
                    </m:r>
                    <m:r>
                      <a:rPr lang="en-US" i="1" dirty="0" err="1" smtClean="0">
                        <a:latin typeface="Cambria Math" panose="02040503050406030204" pitchFamily="18" charset="0"/>
                      </a:rPr>
                      <m:t>𝑚</m:t>
                    </m:r>
                    <m:r>
                      <a:rPr lang="en-US" i="1" dirty="0" smtClean="0">
                        <a:latin typeface="Cambria Math" panose="02040503050406030204" pitchFamily="18" charset="0"/>
                      </a:rPr>
                      <m:t>)=1</m:t>
                    </m:r>
                  </m:oMath>
                </a14:m>
                <a:r>
                  <a:rPr lang="en-US" dirty="0" smtClean="0"/>
                  <a:t>, </a:t>
                </a:r>
                <a:r>
                  <a:rPr lang="zh-CN" altLang="en-US" dirty="0" smtClean="0"/>
                  <a:t>根据贝祖定理所以存在整数</a:t>
                </a:r>
                <a14:m>
                  <m:oMath xmlns:m="http://schemas.openxmlformats.org/officeDocument/2006/math">
                    <m:r>
                      <a:rPr lang="en-US" altLang="zh-CN" i="1" dirty="0" smtClean="0">
                        <a:latin typeface="Cambria Math" panose="02040503050406030204" pitchFamily="18" charset="0"/>
                      </a:rPr>
                      <m:t>𝑠</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𝑡</m:t>
                    </m:r>
                  </m:oMath>
                </a14:m>
                <a:r>
                  <a:rPr lang="en-US" altLang="zh-CN" dirty="0" smtClean="0"/>
                  <a:t>,</a:t>
                </a:r>
                <a:r>
                  <a:rPr lang="zh-CN" altLang="en-US" dirty="0" smtClean="0"/>
                  <a:t>使得</a:t>
                </a:r>
                <a14:m>
                  <m:oMath xmlns:m="http://schemas.openxmlformats.org/officeDocument/2006/math">
                    <m:r>
                      <a:rPr lang="en-US" i="1" dirty="0" smtClean="0">
                        <a:latin typeface="Cambria Math" panose="02040503050406030204" pitchFamily="18" charset="0"/>
                      </a:rPr>
                      <m:t>𝑠𝑎</m:t>
                    </m:r>
                    <m:r>
                      <a:rPr lang="en-US" i="1" dirty="0" smtClean="0">
                        <a:latin typeface="Cambria Math" panose="02040503050406030204" pitchFamily="18" charset="0"/>
                      </a:rPr>
                      <m:t> + </m:t>
                    </m:r>
                    <m:r>
                      <a:rPr lang="en-US" i="1" dirty="0" smtClean="0">
                        <a:latin typeface="Cambria Math" panose="02040503050406030204" pitchFamily="18" charset="0"/>
                      </a:rPr>
                      <m:t>𝑡𝑚</m:t>
                    </m:r>
                    <m:r>
                      <a:rPr lang="en-US" i="1" dirty="0" smtClean="0">
                        <a:latin typeface="Cambria Math" panose="02040503050406030204" pitchFamily="18" charset="0"/>
                      </a:rPr>
                      <m:t> = 1</m:t>
                    </m:r>
                  </m:oMath>
                </a14:m>
                <a:r>
                  <a:rPr lang="en-US" dirty="0" smtClean="0"/>
                  <a:t>. </a:t>
                </a:r>
              </a:p>
              <a:p>
                <a:pPr lvl="1"/>
                <a:r>
                  <a:rPr lang="zh-CN" altLang="en-US" dirty="0" smtClean="0"/>
                  <a:t>这蕴含了</a:t>
                </a:r>
                <a14:m>
                  <m:oMath xmlns:m="http://schemas.openxmlformats.org/officeDocument/2006/math">
                    <m:r>
                      <a:rPr lang="en-US" i="1" dirty="0" smtClean="0">
                        <a:latin typeface="Cambria Math" panose="02040503050406030204" pitchFamily="18" charset="0"/>
                      </a:rPr>
                      <m:t>𝑠𝑎</m:t>
                    </m:r>
                    <m:r>
                      <a:rPr lang="en-US" i="1" dirty="0" smtClean="0">
                        <a:latin typeface="Cambria Math" panose="02040503050406030204" pitchFamily="18" charset="0"/>
                      </a:rPr>
                      <m:t> + </m:t>
                    </m:r>
                    <m:r>
                      <a:rPr lang="en-US" i="1" dirty="0" smtClean="0">
                        <a:latin typeface="Cambria Math" panose="02040503050406030204" pitchFamily="18" charset="0"/>
                      </a:rPr>
                      <m:t>𝑡𝑚</m:t>
                    </m:r>
                    <m:r>
                      <a:rPr lang="en-US" i="1" dirty="0" smtClean="0">
                        <a:latin typeface="Cambria Math" panose="02040503050406030204" pitchFamily="18" charset="0"/>
                      </a:rPr>
                      <m:t> ≡ 1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m:t>
                    </m:r>
                  </m:oMath>
                </a14:m>
                <a:endParaRPr lang="en-US" dirty="0" smtClean="0"/>
              </a:p>
              <a:p>
                <a:pPr lvl="1"/>
                <a:r>
                  <a:rPr lang="zh-CN" altLang="en-US" dirty="0" smtClean="0"/>
                  <a:t>因为</a:t>
                </a:r>
                <a14:m>
                  <m:oMath xmlns:m="http://schemas.openxmlformats.org/officeDocument/2006/math">
                    <m:r>
                      <a:rPr lang="en-US" i="1" dirty="0" smtClean="0">
                        <a:latin typeface="Cambria Math" panose="02040503050406030204" pitchFamily="18" charset="0"/>
                      </a:rPr>
                      <m:t>𝑡𝑚</m:t>
                    </m:r>
                    <m:r>
                      <a:rPr lang="en-US" i="1" dirty="0" smtClean="0">
                        <a:latin typeface="Cambria Math" panose="02040503050406030204" pitchFamily="18" charset="0"/>
                      </a:rPr>
                      <m:t> ≡ 0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 </m:t>
                    </m:r>
                  </m:oMath>
                </a14:m>
                <a:r>
                  <a:rPr lang="zh-CN" altLang="en-US" dirty="0" smtClean="0"/>
                  <a:t> 所以有</a:t>
                </a:r>
                <a14:m>
                  <m:oMath xmlns:m="http://schemas.openxmlformats.org/officeDocument/2006/math">
                    <m:r>
                      <a:rPr lang="en-US" i="1" dirty="0" smtClean="0">
                        <a:latin typeface="Cambria Math" panose="02040503050406030204" pitchFamily="18" charset="0"/>
                      </a:rPr>
                      <m:t>𝑠𝑎</m:t>
                    </m:r>
                    <m:r>
                      <a:rPr lang="en-US" i="1" dirty="0" smtClean="0">
                        <a:latin typeface="Cambria Math" panose="02040503050406030204" pitchFamily="18" charset="0"/>
                      </a:rPr>
                      <m:t> ≡ 1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m:t>
                    </m:r>
                  </m:oMath>
                </a14:m>
                <a:r>
                  <a:rPr lang="en-US" dirty="0" smtClean="0"/>
                  <a:t>.</a:t>
                </a:r>
              </a:p>
              <a:p>
                <a:pPr lvl="1"/>
                <a:r>
                  <a:rPr lang="zh-CN" altLang="en-US" dirty="0" smtClean="0"/>
                  <a:t>因此</a:t>
                </a:r>
                <a:r>
                  <a:rPr lang="en-US" dirty="0" smtClean="0"/>
                  <a:t>, </a:t>
                </a:r>
                <a14:m>
                  <m:oMath xmlns:m="http://schemas.openxmlformats.org/officeDocument/2006/math">
                    <m:r>
                      <a:rPr lang="en-US" i="1" dirty="0" smtClean="0">
                        <a:latin typeface="Cambria Math" panose="02040503050406030204" pitchFamily="18" charset="0"/>
                      </a:rPr>
                      <m:t>𝑠</m:t>
                    </m:r>
                  </m:oMath>
                </a14:m>
                <a:r>
                  <a:rPr lang="zh-CN" altLang="en-US" dirty="0" smtClean="0"/>
                  <a:t>是</a:t>
                </a:r>
                <a14:m>
                  <m:oMath xmlns:m="http://schemas.openxmlformats.org/officeDocument/2006/math">
                    <m:r>
                      <a:rPr lang="en-US" i="1" dirty="0" smtClean="0">
                        <a:latin typeface="Cambria Math" panose="02040503050406030204" pitchFamily="18" charset="0"/>
                      </a:rPr>
                      <m:t>𝑎</m:t>
                    </m:r>
                  </m:oMath>
                </a14:m>
                <a:r>
                  <a:rPr lang="zh-CN" altLang="en-US" dirty="0" smtClean="0"/>
                  <a:t>模</a:t>
                </a:r>
                <a14:m>
                  <m:oMath xmlns:m="http://schemas.openxmlformats.org/officeDocument/2006/math">
                    <m:r>
                      <a:rPr lang="en-US" i="1" dirty="0" smtClean="0">
                        <a:latin typeface="Cambria Math" panose="02040503050406030204" pitchFamily="18" charset="0"/>
                      </a:rPr>
                      <m:t>𝑚</m:t>
                    </m:r>
                  </m:oMath>
                </a14:m>
                <a:r>
                  <a:rPr lang="zh-CN" altLang="en-US" dirty="0" smtClean="0"/>
                  <a:t>的逆</a:t>
                </a:r>
                <a:r>
                  <a:rPr lang="en-US" dirty="0" smtClean="0"/>
                  <a:t>.</a:t>
                </a:r>
              </a:p>
              <a:p>
                <a:pPr lvl="1"/>
                <a:r>
                  <a:rPr lang="zh-CN" altLang="en-US" dirty="0" smtClean="0"/>
                  <a:t>唯一性的证明留着练习</a:t>
                </a: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6E27D8F-1EB8-4742-8E74-BADF3DCDD96D}"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101</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4880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求</a:t>
            </a:r>
            <a:r>
              <a:rPr lang="en-US" altLang="zh-CN" dirty="0" smtClean="0"/>
              <a:t>a</a:t>
            </a:r>
            <a:r>
              <a:rPr lang="zh-CN" altLang="en-US" dirty="0" smtClean="0"/>
              <a:t>模</a:t>
            </a:r>
            <a:r>
              <a:rPr lang="en-US" altLang="zh-CN" dirty="0" smtClean="0"/>
              <a:t>m</a:t>
            </a:r>
            <a:r>
              <a:rPr lang="zh-CN" altLang="en-US" dirty="0" smtClean="0"/>
              <a:t>的逆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例</a:t>
                </a:r>
                <a:r>
                  <a:rPr lang="en-US" dirty="0" smtClean="0"/>
                  <a:t>: </a:t>
                </a:r>
                <a:r>
                  <a:rPr lang="zh-CN" altLang="en-US" dirty="0" smtClean="0"/>
                  <a:t>求</a:t>
                </a:r>
                <a:r>
                  <a:rPr lang="en-US" dirty="0" smtClean="0"/>
                  <a:t>3</a:t>
                </a:r>
                <a:r>
                  <a:rPr lang="zh-CN" altLang="en-US" dirty="0" smtClean="0"/>
                  <a:t>模</a:t>
                </a:r>
                <a:r>
                  <a:rPr lang="en-US" dirty="0" smtClean="0"/>
                  <a:t>7</a:t>
                </a:r>
                <a:r>
                  <a:rPr lang="zh-CN" altLang="en-US" dirty="0" smtClean="0"/>
                  <a:t>的逆</a:t>
                </a:r>
                <a:r>
                  <a:rPr lang="en-US" dirty="0" smtClean="0"/>
                  <a:t>. </a:t>
                </a:r>
              </a:p>
              <a:p>
                <a:r>
                  <a:rPr lang="zh-CN" altLang="en-US" dirty="0" smtClean="0"/>
                  <a:t>解</a:t>
                </a:r>
                <a:r>
                  <a:rPr lang="en-US" dirty="0" smtClean="0"/>
                  <a:t>: </a:t>
                </a:r>
                <a:r>
                  <a:rPr lang="zh-CN" altLang="en-US" dirty="0" smtClean="0"/>
                  <a:t>因为</a:t>
                </a:r>
                <a14:m>
                  <m:oMath xmlns:m="http://schemas.openxmlformats.org/officeDocument/2006/math">
                    <m:r>
                      <m:rPr>
                        <m:sty m:val="p"/>
                      </m:rPr>
                      <a:rPr lang="en-US" i="1" dirty="0" smtClean="0">
                        <a:latin typeface="Cambria Math" panose="02040503050406030204" pitchFamily="18" charset="0"/>
                      </a:rPr>
                      <m:t>gcd</m:t>
                    </m:r>
                  </m:oMath>
                </a14:m>
                <a:r>
                  <a:rPr lang="en-US" dirty="0" smtClean="0"/>
                  <a:t>(3,7) = 1, </a:t>
                </a:r>
                <a:r>
                  <a:rPr lang="zh-CN" altLang="en-US" dirty="0" smtClean="0"/>
                  <a:t>那么</a:t>
                </a:r>
                <a:r>
                  <a:rPr lang="en-US" altLang="zh-CN" dirty="0" smtClean="0"/>
                  <a:t>3</a:t>
                </a:r>
                <a:r>
                  <a:rPr lang="zh-CN" altLang="en-US" dirty="0" smtClean="0"/>
                  <a:t>模</a:t>
                </a:r>
                <a:r>
                  <a:rPr lang="en-US" altLang="zh-CN" dirty="0" smtClean="0"/>
                  <a:t>7</a:t>
                </a:r>
                <a:r>
                  <a:rPr lang="zh-CN" altLang="en-US" dirty="0"/>
                  <a:t>的</a:t>
                </a:r>
                <a:r>
                  <a:rPr lang="zh-CN" altLang="en-US" dirty="0" smtClean="0"/>
                  <a:t>逆一定存在</a:t>
                </a:r>
                <a:r>
                  <a:rPr lang="en-US" dirty="0" smtClean="0"/>
                  <a:t>. </a:t>
                </a:r>
              </a:p>
              <a:p>
                <a:pPr lvl="1"/>
                <a:r>
                  <a:rPr lang="zh-CN" altLang="en-US" dirty="0" smtClean="0"/>
                  <a:t>利用欧几里得算法可得</a:t>
                </a:r>
                <a:r>
                  <a:rPr lang="en-US" dirty="0" smtClean="0"/>
                  <a:t>7 = 2∙3 + 1.</a:t>
                </a:r>
              </a:p>
              <a:p>
                <a:pPr lvl="1"/>
                <a:r>
                  <a:rPr lang="zh-CN" altLang="en-US" dirty="0" smtClean="0"/>
                  <a:t>因此</a:t>
                </a:r>
                <a:r>
                  <a:rPr lang="en-US" dirty="0" smtClean="0"/>
                  <a:t>−2∙3 + 1∙7 = 1, </a:t>
                </a:r>
                <a:r>
                  <a:rPr lang="zh-CN" altLang="en-US" dirty="0" smtClean="0"/>
                  <a:t>所以</a:t>
                </a:r>
                <a:r>
                  <a:rPr lang="en-US" dirty="0" smtClean="0"/>
                  <a:t>−2</a:t>
                </a:r>
                <a:r>
                  <a:rPr lang="zh-CN" altLang="en-US" dirty="0" smtClean="0"/>
                  <a:t>和</a:t>
                </a:r>
                <a:r>
                  <a:rPr lang="en-US" dirty="0" smtClean="0"/>
                  <a:t>1</a:t>
                </a:r>
                <a:r>
                  <a:rPr lang="zh-CN" altLang="en-US" dirty="0" smtClean="0"/>
                  <a:t>是贝祖系数</a:t>
                </a:r>
                <a:r>
                  <a:rPr lang="en-US" dirty="0" smtClean="0"/>
                  <a:t>.</a:t>
                </a:r>
              </a:p>
              <a:p>
                <a:pPr lvl="1"/>
                <a:r>
                  <a:rPr lang="zh-CN" altLang="en-US" dirty="0" smtClean="0"/>
                  <a:t>所以</a:t>
                </a:r>
                <a:r>
                  <a:rPr lang="en-US" dirty="0" smtClean="0"/>
                  <a:t>, −2</a:t>
                </a:r>
                <a:r>
                  <a:rPr lang="zh-CN" altLang="en-US" dirty="0" smtClean="0"/>
                  <a:t>是</a:t>
                </a:r>
                <a:r>
                  <a:rPr lang="en-US" dirty="0" smtClean="0"/>
                  <a:t>3</a:t>
                </a:r>
                <a:r>
                  <a:rPr lang="zh-CN" altLang="en-US" dirty="0" smtClean="0"/>
                  <a:t>模</a:t>
                </a:r>
                <a:r>
                  <a:rPr lang="en-US" dirty="0" smtClean="0"/>
                  <a:t>7</a:t>
                </a:r>
                <a:r>
                  <a:rPr lang="zh-CN" altLang="en-US" dirty="0" smtClean="0"/>
                  <a:t>的一个逆</a:t>
                </a:r>
                <a:r>
                  <a:rPr lang="en-US" dirty="0" smtClean="0"/>
                  <a:t>. </a:t>
                </a:r>
              </a:p>
              <a:p>
                <a:pPr lvl="1"/>
                <a:r>
                  <a:rPr lang="zh-CN" altLang="en-US" dirty="0" smtClean="0"/>
                  <a:t>此外</a:t>
                </a:r>
                <a:r>
                  <a:rPr lang="en-US" altLang="zh-CN" dirty="0" smtClean="0"/>
                  <a:t>, </a:t>
                </a:r>
                <a:r>
                  <a:rPr lang="zh-CN" altLang="en-US" dirty="0" smtClean="0"/>
                  <a:t>模</a:t>
                </a:r>
                <a:r>
                  <a:rPr lang="en-US" altLang="zh-CN" dirty="0" smtClean="0"/>
                  <a:t>7</a:t>
                </a:r>
                <a:r>
                  <a:rPr lang="zh-CN" altLang="en-US" dirty="0" smtClean="0"/>
                  <a:t>同余</a:t>
                </a:r>
                <a:r>
                  <a:rPr lang="en-US" altLang="zh-CN" dirty="0" smtClean="0"/>
                  <a:t>-2</a:t>
                </a:r>
                <a:r>
                  <a:rPr lang="zh-CN" altLang="en-US" dirty="0" smtClean="0"/>
                  <a:t>的每一个整数也是</a:t>
                </a:r>
                <a:r>
                  <a:rPr lang="en-US" altLang="zh-CN" dirty="0"/>
                  <a:t>3</a:t>
                </a:r>
                <a:r>
                  <a:rPr lang="zh-CN" altLang="en-US" dirty="0"/>
                  <a:t>模</a:t>
                </a:r>
                <a:r>
                  <a:rPr lang="en-US" altLang="zh-CN" dirty="0"/>
                  <a:t>7</a:t>
                </a:r>
                <a:r>
                  <a:rPr lang="zh-CN" altLang="en-US" dirty="0"/>
                  <a:t>的</a:t>
                </a:r>
                <a:r>
                  <a:rPr lang="zh-CN" altLang="en-US" dirty="0" smtClean="0"/>
                  <a:t>逆</a:t>
                </a:r>
                <a:r>
                  <a:rPr lang="en-US" altLang="zh-CN" dirty="0" smtClean="0"/>
                  <a:t>, </a:t>
                </a:r>
                <a:r>
                  <a:rPr lang="zh-CN" altLang="en-US" dirty="0" smtClean="0"/>
                  <a:t>例如</a:t>
                </a:r>
                <a:r>
                  <a:rPr lang="en-US" dirty="0" smtClean="0"/>
                  <a:t>5, −9, 12</a:t>
                </a:r>
                <a:r>
                  <a:rPr lang="zh-CN" altLang="en-US" dirty="0"/>
                  <a:t>等</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CE7D46AD-C9D4-43DF-B7BB-8A2B2F28FACD}"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102</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97544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a:t>
            </a:r>
            <a:r>
              <a:rPr lang="en-US" altLang="zh-CN" dirty="0"/>
              <a:t>a</a:t>
            </a:r>
            <a:r>
              <a:rPr lang="zh-CN" altLang="en-US" dirty="0"/>
              <a:t>模</a:t>
            </a:r>
            <a:r>
              <a:rPr lang="en-US" altLang="zh-CN" dirty="0"/>
              <a:t>m</a:t>
            </a:r>
            <a:r>
              <a:rPr lang="zh-CN" altLang="en-US" dirty="0"/>
              <a:t>的逆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a:t>
                </a:r>
                <a:r>
                  <a:rPr lang="en-US" dirty="0" smtClean="0"/>
                  <a:t>: </a:t>
                </a:r>
                <a:r>
                  <a:rPr lang="zh-CN" altLang="en-US" dirty="0" smtClean="0"/>
                  <a:t>求</a:t>
                </a:r>
                <a:r>
                  <a:rPr lang="en-US" dirty="0" smtClean="0"/>
                  <a:t>101 </a:t>
                </a:r>
                <a:r>
                  <a:rPr lang="zh-CN" altLang="en-US" dirty="0" smtClean="0"/>
                  <a:t>模 </a:t>
                </a:r>
                <a:r>
                  <a:rPr lang="en-US" dirty="0" smtClean="0"/>
                  <a:t>4620</a:t>
                </a:r>
                <a:r>
                  <a:rPr lang="zh-CN" altLang="en-US" dirty="0" smtClean="0"/>
                  <a:t>的逆</a:t>
                </a:r>
                <a:r>
                  <a:rPr lang="en-US" dirty="0" smtClean="0"/>
                  <a:t>.</a:t>
                </a:r>
              </a:p>
              <a:p>
                <a:r>
                  <a:rPr lang="zh-CN" altLang="en-US" dirty="0" smtClean="0"/>
                  <a:t>解</a:t>
                </a:r>
                <a:r>
                  <a:rPr lang="en-US" dirty="0" smtClean="0"/>
                  <a:t>: </a:t>
                </a:r>
                <a:r>
                  <a:rPr lang="zh-CN" altLang="en-US" dirty="0" smtClean="0"/>
                  <a:t>首先用欧几里得算法证明</a:t>
                </a:r>
                <a14:m>
                  <m:oMath xmlns:m="http://schemas.openxmlformats.org/officeDocument/2006/math">
                    <m:r>
                      <m:rPr>
                        <m:sty m:val="p"/>
                      </m:rPr>
                      <a:rPr lang="en-US" i="1" dirty="0" smtClean="0">
                        <a:latin typeface="Cambria Math" panose="02040503050406030204" pitchFamily="18" charset="0"/>
                      </a:rPr>
                      <m:t>gcd</m:t>
                    </m:r>
                  </m:oMath>
                </a14:m>
                <a:r>
                  <a:rPr lang="en-US" dirty="0" smtClean="0"/>
                  <a:t>(101,4620) = 1. </a:t>
                </a:r>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a:stretch>
              </a:blipFill>
            </p:spPr>
            <p:txBody>
              <a:bodyPr/>
              <a:lstStyle/>
              <a:p>
                <a:r>
                  <a:rPr lang="zh-CN" altLang="en-US">
                    <a:noFill/>
                  </a:rPr>
                  <a:t> </a:t>
                </a:r>
              </a:p>
            </p:txBody>
          </p:sp>
        </mc:Fallback>
      </mc:AlternateContent>
      <p:sp>
        <p:nvSpPr>
          <p:cNvPr id="4" name="TextBox 3"/>
          <p:cNvSpPr txBox="1"/>
          <p:nvPr/>
        </p:nvSpPr>
        <p:spPr>
          <a:xfrm>
            <a:off x="1676400" y="2581871"/>
            <a:ext cx="3276600" cy="2462213"/>
          </a:xfrm>
          <a:prstGeom prst="rect">
            <a:avLst/>
          </a:prstGeom>
          <a:noFill/>
        </p:spPr>
        <p:txBody>
          <a:bodyPr wrap="square" rtlCol="0">
            <a:spAutoFit/>
          </a:bodyPr>
          <a:lstStyle/>
          <a:p>
            <a:pPr lvl="1"/>
            <a:r>
              <a:rPr lang="en-US" sz="2200" dirty="0" smtClean="0">
                <a:latin typeface="Cambria Math" pitchFamily="18" charset="0"/>
                <a:ea typeface="Cambria Math" pitchFamily="18" charset="0"/>
              </a:rPr>
              <a:t>4620</a:t>
            </a:r>
            <a:r>
              <a:rPr lang="en-US" sz="2200" dirty="0" smtClean="0">
                <a:ea typeface="Cambria Math" pitchFamily="18" charset="0"/>
              </a:rPr>
              <a:t> </a:t>
            </a:r>
            <a:r>
              <a:rPr lang="en-US" altLang="zh-CN" sz="2200" dirty="0">
                <a:latin typeface="Cambria Math" pitchFamily="18" charset="0"/>
                <a:ea typeface="Cambria Math" pitchFamily="18" charset="0"/>
              </a:rPr>
              <a:t>=</a:t>
            </a:r>
            <a:r>
              <a:rPr lang="en-US" sz="2200" dirty="0" smtClean="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75</a:t>
            </a:r>
          </a:p>
          <a:p>
            <a:pPr lvl="1"/>
            <a:r>
              <a:rPr lang="en-US" sz="2200" dirty="0" smtClean="0">
                <a:latin typeface="Cambria Math" pitchFamily="18" charset="0"/>
                <a:ea typeface="Cambria Math" pitchFamily="18" charset="0"/>
              </a:rPr>
              <a:t>   101</a:t>
            </a:r>
            <a:r>
              <a:rPr lang="en-US" sz="2200" dirty="0" smtClean="0">
                <a:ea typeface="Cambria Math" pitchFamily="18" charset="0"/>
              </a:rPr>
              <a:t> </a:t>
            </a:r>
            <a:r>
              <a:rPr lang="en-US" altLang="zh-CN" sz="2200" dirty="0">
                <a:latin typeface="Cambria Math" pitchFamily="18" charset="0"/>
                <a:ea typeface="Cambria Math" pitchFamily="18" charset="0"/>
              </a:rPr>
              <a:t>=</a:t>
            </a:r>
            <a:r>
              <a:rPr lang="en-US" sz="2200" dirty="0" smtClean="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26</a:t>
            </a:r>
          </a:p>
          <a:p>
            <a:pPr lvl="1"/>
            <a:r>
              <a:rPr lang="en-US" sz="2200" dirty="0" smtClean="0">
                <a:latin typeface="Cambria Math" pitchFamily="18" charset="0"/>
                <a:ea typeface="Cambria Math" pitchFamily="18" charset="0"/>
              </a:rPr>
              <a:t>     75</a:t>
            </a:r>
            <a:r>
              <a:rPr lang="en-US" sz="2200" dirty="0" smtClean="0">
                <a:ea typeface="Cambria Math" pitchFamily="18" charset="0"/>
              </a:rPr>
              <a:t> </a:t>
            </a:r>
            <a:r>
              <a:rPr lang="en-US" altLang="zh-CN" sz="2200" dirty="0">
                <a:latin typeface="Cambria Math" pitchFamily="18" charset="0"/>
                <a:ea typeface="Cambria Math" pitchFamily="18" charset="0"/>
              </a:rPr>
              <a:t>=</a:t>
            </a:r>
            <a:r>
              <a:rPr lang="en-US" sz="2200" dirty="0" smtClean="0">
                <a:ea typeface="Cambria Math" pitchFamily="18" charset="0"/>
              </a:rPr>
              <a:t>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23</a:t>
            </a:r>
          </a:p>
          <a:p>
            <a:pPr lvl="1"/>
            <a:r>
              <a:rPr lang="en-US" sz="2200" dirty="0" smtClean="0">
                <a:latin typeface="Cambria Math" pitchFamily="18" charset="0"/>
                <a:ea typeface="Cambria Math" pitchFamily="18" charset="0"/>
              </a:rPr>
              <a:t>     26</a:t>
            </a:r>
            <a:r>
              <a:rPr lang="en-US" sz="2200" dirty="0" smtClean="0">
                <a:ea typeface="Cambria Math" pitchFamily="18" charset="0"/>
              </a:rPr>
              <a:t> </a:t>
            </a:r>
            <a:r>
              <a:rPr lang="en-US" altLang="zh-CN" sz="2200" dirty="0">
                <a:latin typeface="Cambria Math" pitchFamily="18" charset="0"/>
                <a:ea typeface="Cambria Math" pitchFamily="18" charset="0"/>
              </a:rPr>
              <a:t>=</a:t>
            </a:r>
            <a:r>
              <a:rPr lang="en-US" sz="2200" dirty="0" smtClean="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3</a:t>
            </a:r>
          </a:p>
          <a:p>
            <a:pPr lvl="1"/>
            <a:r>
              <a:rPr lang="en-US" sz="2200" dirty="0" smtClean="0">
                <a:latin typeface="Cambria Math" pitchFamily="18" charset="0"/>
                <a:ea typeface="Cambria Math" pitchFamily="18" charset="0"/>
              </a:rPr>
              <a:t>     23</a:t>
            </a:r>
            <a:r>
              <a:rPr lang="en-US" sz="2200" dirty="0" smtClean="0">
                <a:ea typeface="Cambria Math" pitchFamily="18" charset="0"/>
              </a:rPr>
              <a:t> </a:t>
            </a:r>
            <a:r>
              <a:rPr lang="en-US" altLang="zh-CN" sz="2200" dirty="0">
                <a:latin typeface="Cambria Math" pitchFamily="18" charset="0"/>
                <a:ea typeface="Cambria Math" pitchFamily="18" charset="0"/>
              </a:rPr>
              <a:t>=</a:t>
            </a:r>
            <a:r>
              <a:rPr lang="en-US" sz="2200" dirty="0" smtClean="0">
                <a:ea typeface="Cambria Math" pitchFamily="18" charset="0"/>
              </a:rPr>
              <a:t>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2</a:t>
            </a:r>
          </a:p>
          <a:p>
            <a:pPr lvl="1"/>
            <a:r>
              <a:rPr lang="en-US" sz="2200" dirty="0" smtClean="0">
                <a:latin typeface="Cambria Math" pitchFamily="18" charset="0"/>
                <a:ea typeface="Cambria Math" pitchFamily="18" charset="0"/>
              </a:rPr>
              <a:t>      3</a:t>
            </a:r>
            <a:r>
              <a:rPr lang="en-US" sz="2200" dirty="0" smtClean="0">
                <a:ea typeface="Cambria Math" pitchFamily="18" charset="0"/>
              </a:rPr>
              <a:t> </a:t>
            </a:r>
            <a:r>
              <a:rPr lang="en-US" altLang="zh-CN" sz="2200" dirty="0">
                <a:latin typeface="Cambria Math" pitchFamily="18" charset="0"/>
                <a:ea typeface="Cambria Math" pitchFamily="18" charset="0"/>
              </a:rPr>
              <a:t>=</a:t>
            </a:r>
            <a:r>
              <a:rPr lang="en-US" sz="2200" dirty="0" smtClean="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a:t>
            </a:r>
            <a:r>
              <a:rPr lang="en-US" sz="2200" dirty="0">
                <a:ea typeface="Cambria Math" pitchFamily="18" charset="0"/>
              </a:rPr>
              <a:t> + </a:t>
            </a:r>
            <a:r>
              <a:rPr lang="en-US" sz="2200" dirty="0">
                <a:solidFill>
                  <a:srgbClr val="C00000"/>
                </a:solidFill>
                <a:latin typeface="Cambria Math" pitchFamily="18" charset="0"/>
                <a:ea typeface="Cambria Math" pitchFamily="18" charset="0"/>
              </a:rPr>
              <a:t>1</a:t>
            </a:r>
          </a:p>
          <a:p>
            <a:pPr lvl="1"/>
            <a:r>
              <a:rPr lang="en-US" sz="2200" dirty="0" smtClean="0">
                <a:latin typeface="Cambria Math" pitchFamily="18" charset="0"/>
                <a:ea typeface="Cambria Math" pitchFamily="18" charset="0"/>
              </a:rPr>
              <a:t>      2 </a:t>
            </a:r>
            <a:r>
              <a:rPr lang="en-US" sz="2200" dirty="0">
                <a:latin typeface="Cambria Math" pitchFamily="18" charset="0"/>
                <a:ea typeface="Cambria Math" pitchFamily="18" charset="0"/>
              </a:rPr>
              <a:t>= 2</a:t>
            </a:r>
            <a:r>
              <a:rPr lang="en-US" sz="2200" dirty="0">
                <a:latin typeface="Cambria Math"/>
                <a:ea typeface="Cambria Math"/>
              </a:rPr>
              <a:t>∙</a:t>
            </a:r>
            <a:r>
              <a:rPr lang="en-US" sz="2200" dirty="0">
                <a:latin typeface="Cambria Math" pitchFamily="18" charset="0"/>
                <a:ea typeface="Cambria Math" pitchFamily="18" charset="0"/>
              </a:rPr>
              <a:t>1</a:t>
            </a:r>
          </a:p>
        </p:txBody>
      </p:sp>
      <mc:AlternateContent xmlns:mc="http://schemas.openxmlformats.org/markup-compatibility/2006" xmlns:a14="http://schemas.microsoft.com/office/drawing/2010/main">
        <mc:Choice Requires="a14">
          <p:sp>
            <p:nvSpPr>
              <p:cNvPr id="5" name="TextBox 4"/>
              <p:cNvSpPr txBox="1"/>
              <p:nvPr/>
            </p:nvSpPr>
            <p:spPr>
              <a:xfrm>
                <a:off x="1905000" y="5020270"/>
                <a:ext cx="2971800" cy="646331"/>
              </a:xfrm>
              <a:prstGeom prst="rect">
                <a:avLst/>
              </a:prstGeom>
              <a:noFill/>
            </p:spPr>
            <p:txBody>
              <a:bodyPr wrap="square" rtlCol="0">
                <a:spAutoFit/>
              </a:bodyPr>
              <a:lstStyle/>
              <a:p>
                <a:r>
                  <a:rPr lang="zh-CN" altLang="en-US" dirty="0" smtClean="0"/>
                  <a:t>由于最后一个非零余数为</a:t>
                </a:r>
                <a:r>
                  <a:rPr lang="en-US" altLang="zh-CN" dirty="0" smtClean="0"/>
                  <a:t>1,</a:t>
                </a:r>
                <a:r>
                  <a:rPr lang="zh-CN" altLang="en-US" dirty="0" smtClean="0"/>
                  <a:t>所以</a:t>
                </a:r>
                <a14:m>
                  <m:oMath xmlns:m="http://schemas.openxmlformats.org/officeDocument/2006/math">
                    <m:r>
                      <m:rPr>
                        <m:sty m:val="p"/>
                      </m:rPr>
                      <a:rPr lang="en-US" i="1" dirty="0" smtClean="0">
                        <a:latin typeface="Cambria Math" panose="02040503050406030204" pitchFamily="18" charset="0"/>
                      </a:rPr>
                      <m:t>gcd</m:t>
                    </m:r>
                  </m:oMath>
                </a14:m>
                <a:r>
                  <a:rPr lang="en-US" dirty="0" smtClean="0"/>
                  <a:t>(</a:t>
                </a:r>
                <a:r>
                  <a:rPr lang="en-US" dirty="0" smtClean="0">
                    <a:latin typeface="Cambria Math" pitchFamily="18" charset="0"/>
                    <a:ea typeface="Cambria Math" pitchFamily="18" charset="0"/>
                  </a:rPr>
                  <a:t>101,4620</a:t>
                </a:r>
                <a:r>
                  <a:rPr lang="en-US" dirty="0" smtClean="0"/>
                  <a:t>) </a:t>
                </a:r>
                <a:r>
                  <a:rPr lang="en-US" dirty="0"/>
                  <a:t>= </a:t>
                </a:r>
                <a:r>
                  <a:rPr lang="en-US" dirty="0">
                    <a:latin typeface="Cambria Math" pitchFamily="18" charset="0"/>
                    <a:ea typeface="Cambria Math" pitchFamily="18" charset="0"/>
                  </a:rPr>
                  <a:t>1</a:t>
                </a:r>
              </a:p>
            </p:txBody>
          </p:sp>
        </mc:Choice>
        <mc:Fallback xmlns="">
          <p:sp>
            <p:nvSpPr>
              <p:cNvPr id="5" name="TextBox 4"/>
              <p:cNvSpPr txBox="1">
                <a:spLocks noRot="1" noChangeAspect="1" noMove="1" noResize="1" noEditPoints="1" noAdjustHandles="1" noChangeArrowheads="1" noChangeShapeType="1" noTextEdit="1"/>
              </p:cNvSpPr>
              <p:nvPr/>
            </p:nvSpPr>
            <p:spPr>
              <a:xfrm>
                <a:off x="1905000" y="5020270"/>
                <a:ext cx="2971800" cy="646331"/>
              </a:xfrm>
              <a:prstGeom prst="rect">
                <a:avLst/>
              </a:prstGeom>
              <a:blipFill>
                <a:blip r:embed="rId4"/>
                <a:stretch>
                  <a:fillRect l="-1848" t="-5660" b="-14151"/>
                </a:stretch>
              </a:blipFill>
            </p:spPr>
            <p:txBody>
              <a:bodyPr/>
              <a:lstStyle/>
              <a:p>
                <a:r>
                  <a:rPr lang="zh-CN" altLang="en-US">
                    <a:noFill/>
                  </a:rPr>
                  <a:t> </a:t>
                </a:r>
              </a:p>
            </p:txBody>
          </p:sp>
        </mc:Fallback>
      </mc:AlternateContent>
      <p:sp>
        <p:nvSpPr>
          <p:cNvPr id="6" name="TextBox 5"/>
          <p:cNvSpPr txBox="1"/>
          <p:nvPr/>
        </p:nvSpPr>
        <p:spPr>
          <a:xfrm>
            <a:off x="5105400" y="2505671"/>
            <a:ext cx="5410200" cy="2800767"/>
          </a:xfrm>
          <a:prstGeom prst="rect">
            <a:avLst/>
          </a:prstGeom>
          <a:noFill/>
        </p:spPr>
        <p:txBody>
          <a:bodyPr wrap="square" rtlCol="0">
            <a:spAutoFit/>
          </a:bodyPr>
          <a:lstStyle/>
          <a:p>
            <a:pPr marL="0" lvl="1"/>
            <a:r>
              <a:rPr lang="en-US" sz="2200" dirty="0">
                <a:latin typeface="Cambria Math" pitchFamily="18" charset="0"/>
                <a:ea typeface="Cambria Math" pitchFamily="18" charset="0"/>
              </a:rPr>
              <a:t>1</a:t>
            </a:r>
            <a:r>
              <a:rPr lang="en-US" sz="2200" dirty="0">
                <a:ea typeface="Cambria Math" pitchFamily="18" charset="0"/>
              </a:rPr>
              <a:t> </a:t>
            </a:r>
            <a:r>
              <a:rPr lang="en-US" altLang="zh-CN" sz="2200" dirty="0">
                <a:latin typeface="Cambria Math" pitchFamily="18" charset="0"/>
                <a:ea typeface="Cambria Math" pitchFamily="18" charset="0"/>
              </a:rPr>
              <a:t>=</a:t>
            </a:r>
            <a:r>
              <a:rPr lang="en-US" sz="2200" dirty="0" smtClean="0">
                <a:ea typeface="Cambria Math" pitchFamily="18" charset="0"/>
              </a:rPr>
              <a:t>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solidFill>
                  <a:schemeClr val="accent1"/>
                </a:solidFill>
                <a:latin typeface="Cambria Math" pitchFamily="18" charset="0"/>
                <a:ea typeface="Cambria Math" pitchFamily="18" charset="0"/>
              </a:rPr>
              <a:t>2</a:t>
            </a:r>
          </a:p>
          <a:p>
            <a:pPr marL="0" lvl="1"/>
            <a:r>
              <a:rPr lang="en-US" sz="2200" dirty="0">
                <a:latin typeface="Cambria Math" pitchFamily="18" charset="0"/>
                <a:ea typeface="Cambria Math" pitchFamily="18" charset="0"/>
              </a:rPr>
              <a:t>1</a:t>
            </a:r>
            <a:r>
              <a:rPr lang="en-US" sz="2200" dirty="0">
                <a:ea typeface="Cambria Math" pitchFamily="18" charset="0"/>
              </a:rPr>
              <a:t> </a:t>
            </a:r>
            <a:r>
              <a:rPr lang="en-US" altLang="zh-CN" sz="2200" dirty="0">
                <a:latin typeface="Cambria Math" pitchFamily="18" charset="0"/>
                <a:ea typeface="Cambria Math" pitchFamily="18" charset="0"/>
              </a:rPr>
              <a:t>=</a:t>
            </a:r>
            <a:r>
              <a:rPr lang="en-US" sz="2200" dirty="0" smtClean="0">
                <a:ea typeface="Cambria Math" pitchFamily="18" charset="0"/>
              </a:rPr>
              <a:t>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solidFill>
                  <a:schemeClr val="accent1"/>
                </a:solidFill>
                <a:latin typeface="Cambria Math" pitchFamily="18" charset="0"/>
                <a:ea typeface="Cambria Math" pitchFamily="18" charset="0"/>
              </a:rPr>
              <a:t>(23</a:t>
            </a:r>
            <a:r>
              <a:rPr lang="en-US" sz="2200" dirty="0">
                <a:solidFill>
                  <a:schemeClr val="accent1"/>
                </a:solidFill>
                <a:latin typeface="Cambria Math"/>
                <a:ea typeface="Cambria Math"/>
              </a:rPr>
              <a:t> −</a:t>
            </a:r>
            <a:r>
              <a:rPr lang="en-US" sz="2200" dirty="0">
                <a:solidFill>
                  <a:schemeClr val="accent1"/>
                </a:solidFill>
                <a:ea typeface="Cambria Math" pitchFamily="18" charset="0"/>
              </a:rPr>
              <a:t>  </a:t>
            </a:r>
            <a:r>
              <a:rPr lang="en-US" sz="2200" dirty="0">
                <a:solidFill>
                  <a:schemeClr val="accent1"/>
                </a:solidFill>
                <a:latin typeface="Cambria Math" pitchFamily="18" charset="0"/>
                <a:ea typeface="Cambria Math" pitchFamily="18" charset="0"/>
              </a:rPr>
              <a:t>7</a:t>
            </a:r>
            <a:r>
              <a:rPr lang="en-US" sz="2200" dirty="0">
                <a:solidFill>
                  <a:schemeClr val="accent1"/>
                </a:solidFill>
                <a:latin typeface="Cambria Math"/>
                <a:ea typeface="Cambria Math"/>
              </a:rPr>
              <a:t>∙</a:t>
            </a:r>
            <a:r>
              <a:rPr lang="en-US" sz="2200" dirty="0">
                <a:solidFill>
                  <a:schemeClr val="accent1"/>
                </a:solidFill>
                <a:latin typeface="Cambria Math" pitchFamily="18" charset="0"/>
                <a:ea typeface="Cambria Math" pitchFamily="18" charset="0"/>
              </a:rPr>
              <a:t>3) </a:t>
            </a:r>
            <a:r>
              <a:rPr lang="en-US" sz="2200" dirty="0">
                <a:latin typeface="Cambria Math" pitchFamily="18" charset="0"/>
                <a:ea typeface="Cambria Math" pitchFamily="18" charset="0"/>
              </a:rPr>
              <a:t>=</a:t>
            </a:r>
            <a:r>
              <a:rPr lang="en-US" sz="2200" dirty="0">
                <a:latin typeface="Cambria Math"/>
                <a:ea typeface="Cambria Math"/>
              </a:rPr>
              <a:t> −</a:t>
            </a:r>
            <a:r>
              <a:rPr lang="en-US" sz="2200" dirty="0">
                <a:latin typeface="Cambria Math" pitchFamily="18" charset="0"/>
                <a:ea typeface="Cambria Math" pitchFamily="18" charset="0"/>
              </a:rPr>
              <a:t> 1</a:t>
            </a:r>
            <a:r>
              <a:rPr lang="en-US" sz="2200" dirty="0">
                <a:latin typeface="Cambria Math"/>
                <a:ea typeface="Cambria Math"/>
              </a:rPr>
              <a:t> ∙</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solidFill>
                  <a:schemeClr val="accent2"/>
                </a:solidFill>
                <a:latin typeface="Cambria Math" pitchFamily="18" charset="0"/>
                <a:ea typeface="Cambria Math" pitchFamily="18" charset="0"/>
              </a:rPr>
              <a:t>3</a:t>
            </a:r>
          </a:p>
          <a:p>
            <a:pPr marL="0" lvl="1"/>
            <a:r>
              <a:rPr lang="en-US" sz="2200" dirty="0">
                <a:latin typeface="Cambria Math" pitchFamily="18" charset="0"/>
                <a:ea typeface="Cambria Math" pitchFamily="18" charset="0"/>
              </a:rPr>
              <a:t>1 =</a:t>
            </a:r>
            <a:r>
              <a:rPr lang="en-US" sz="2200" dirty="0">
                <a:latin typeface="Cambria Math"/>
                <a:ea typeface="Cambria Math"/>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solidFill>
                  <a:schemeClr val="accent2"/>
                </a:solidFill>
                <a:latin typeface="Cambria Math" pitchFamily="18" charset="0"/>
                <a:ea typeface="Cambria Math" pitchFamily="18" charset="0"/>
              </a:rPr>
              <a:t>(26</a:t>
            </a:r>
            <a:r>
              <a:rPr lang="en-US" sz="2200" dirty="0">
                <a:solidFill>
                  <a:schemeClr val="accent2"/>
                </a:solidFill>
                <a:ea typeface="Cambria Math" pitchFamily="18" charset="0"/>
              </a:rPr>
              <a:t> </a:t>
            </a:r>
            <a:r>
              <a:rPr lang="en-US" sz="2200" dirty="0">
                <a:solidFill>
                  <a:schemeClr val="accent2"/>
                </a:solidFill>
                <a:latin typeface="Cambria Math"/>
                <a:ea typeface="Cambria Math"/>
              </a:rPr>
              <a:t>−</a:t>
            </a:r>
            <a:r>
              <a:rPr lang="en-US" sz="2200" dirty="0">
                <a:solidFill>
                  <a:schemeClr val="accent2"/>
                </a:solidFill>
                <a:ea typeface="Cambria Math" pitchFamily="18" charset="0"/>
              </a:rPr>
              <a:t> </a:t>
            </a:r>
            <a:r>
              <a:rPr lang="en-US" sz="2200" dirty="0">
                <a:solidFill>
                  <a:schemeClr val="accent2"/>
                </a:solidFill>
                <a:latin typeface="Cambria Math" pitchFamily="18" charset="0"/>
                <a:ea typeface="Cambria Math" pitchFamily="18" charset="0"/>
              </a:rPr>
              <a:t>1</a:t>
            </a:r>
            <a:r>
              <a:rPr lang="en-US" sz="2200" dirty="0">
                <a:solidFill>
                  <a:schemeClr val="accent2"/>
                </a:solidFill>
                <a:latin typeface="Cambria Math"/>
                <a:ea typeface="Cambria Math"/>
              </a:rPr>
              <a:t>∙</a:t>
            </a:r>
            <a:r>
              <a:rPr lang="en-US" sz="2200" dirty="0">
                <a:solidFill>
                  <a:schemeClr val="accent2"/>
                </a:solidFill>
                <a:latin typeface="Cambria Math" pitchFamily="18" charset="0"/>
                <a:ea typeface="Cambria Math" pitchFamily="18" charset="0"/>
              </a:rPr>
              <a:t>23) </a:t>
            </a:r>
            <a:r>
              <a:rPr lang="en-US" sz="2200" dirty="0">
                <a:latin typeface="Cambria Math" pitchFamily="18" charset="0"/>
                <a:ea typeface="Cambria Math" pitchFamily="18" charset="0"/>
              </a:rPr>
              <a:t>=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solidFill>
                  <a:schemeClr val="accent6"/>
                </a:solidFill>
                <a:latin typeface="Cambria Math" pitchFamily="18" charset="0"/>
                <a:ea typeface="Cambria Math" pitchFamily="18" charset="0"/>
              </a:rPr>
              <a:t>23</a:t>
            </a:r>
          </a:p>
          <a:p>
            <a:pPr marL="0" lvl="1"/>
            <a:r>
              <a:rPr lang="en-US" sz="2200" dirty="0">
                <a:latin typeface="Cambria Math" pitchFamily="18" charset="0"/>
                <a:ea typeface="Cambria Math" pitchFamily="18" charset="0"/>
              </a:rPr>
              <a:t>1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solidFill>
                  <a:schemeClr val="accent6"/>
                </a:solidFill>
                <a:latin typeface="Cambria Math" pitchFamily="18" charset="0"/>
                <a:ea typeface="Cambria Math" pitchFamily="18" charset="0"/>
              </a:rPr>
              <a:t>(75</a:t>
            </a:r>
            <a:r>
              <a:rPr lang="en-US" sz="2200" dirty="0">
                <a:solidFill>
                  <a:schemeClr val="accent6"/>
                </a:solidFill>
                <a:ea typeface="Cambria Math" pitchFamily="18" charset="0"/>
              </a:rPr>
              <a:t> </a:t>
            </a:r>
            <a:r>
              <a:rPr lang="en-US" sz="2200" dirty="0">
                <a:solidFill>
                  <a:schemeClr val="accent6"/>
                </a:solidFill>
                <a:latin typeface="Cambria Math"/>
                <a:ea typeface="Cambria Math"/>
              </a:rPr>
              <a:t>−</a:t>
            </a:r>
            <a:r>
              <a:rPr lang="en-US" sz="2200" dirty="0">
                <a:solidFill>
                  <a:schemeClr val="accent6"/>
                </a:solidFill>
                <a:ea typeface="Cambria Math" pitchFamily="18" charset="0"/>
              </a:rPr>
              <a:t> </a:t>
            </a:r>
            <a:r>
              <a:rPr lang="en-US" sz="2200" dirty="0">
                <a:solidFill>
                  <a:schemeClr val="accent6"/>
                </a:solidFill>
                <a:latin typeface="Cambria Math" pitchFamily="18" charset="0"/>
                <a:ea typeface="Cambria Math" pitchFamily="18" charset="0"/>
              </a:rPr>
              <a:t>2</a:t>
            </a:r>
            <a:r>
              <a:rPr lang="en-US" sz="2200" dirty="0">
                <a:solidFill>
                  <a:schemeClr val="accent6"/>
                </a:solidFill>
                <a:latin typeface="Cambria Math"/>
                <a:ea typeface="Cambria Math"/>
              </a:rPr>
              <a:t>∙</a:t>
            </a:r>
            <a:r>
              <a:rPr lang="en-US" sz="2200" dirty="0">
                <a:solidFill>
                  <a:schemeClr val="accent6"/>
                </a:solidFill>
                <a:latin typeface="Cambria Math" pitchFamily="18" charset="0"/>
                <a:ea typeface="Cambria Math" pitchFamily="18" charset="0"/>
              </a:rPr>
              <a:t>26</a:t>
            </a:r>
            <a:r>
              <a:rPr lang="en-US" sz="2200" dirty="0">
                <a:solidFill>
                  <a:schemeClr val="accent6"/>
                </a:solidFill>
                <a:ea typeface="Cambria Math" pitchFamily="18" charset="0"/>
              </a:rPr>
              <a:t> </a:t>
            </a:r>
            <a:r>
              <a:rPr lang="en-US" sz="2200" dirty="0" smtClean="0">
                <a:solidFill>
                  <a:schemeClr val="accent6"/>
                </a:solidFill>
                <a:latin typeface="Cambria Math" pitchFamily="18" charset="0"/>
                <a:ea typeface="Cambria Math" pitchFamily="18" charset="0"/>
              </a:rPr>
              <a:t>) </a:t>
            </a:r>
            <a:r>
              <a:rPr lang="en-US" sz="2200" dirty="0" smtClean="0">
                <a:latin typeface="Cambria Math" pitchFamily="18" charset="0"/>
                <a:ea typeface="Cambria Math" pitchFamily="18" charset="0"/>
              </a:rPr>
              <a:t>= </a:t>
            </a:r>
            <a:r>
              <a:rPr lang="en-US" sz="2200" dirty="0">
                <a:latin typeface="Cambria Math" pitchFamily="18" charset="0"/>
                <a:ea typeface="Cambria Math" pitchFamily="18" charset="0"/>
              </a:rPr>
              <a:t>26</a:t>
            </a:r>
            <a:r>
              <a:rPr lang="en-US" sz="2200" dirty="0">
                <a:latin typeface="Cambria Math"/>
                <a:ea typeface="Cambria Math"/>
              </a:rPr>
              <a:t>∙</a:t>
            </a:r>
            <a:r>
              <a:rPr lang="en-US" sz="2200" dirty="0">
                <a:solidFill>
                  <a:srgbClr val="7030A0"/>
                </a:solidFill>
                <a:latin typeface="Cambria Math" pitchFamily="18" charset="0"/>
                <a:ea typeface="Cambria Math" pitchFamily="18" charset="0"/>
              </a:rPr>
              <a:t>26</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solidFill>
                  <a:srgbClr val="7030A0"/>
                </a:solidFill>
                <a:latin typeface="Cambria Math" pitchFamily="18" charset="0"/>
                <a:ea typeface="Cambria Math" pitchFamily="18" charset="0"/>
              </a:rPr>
              <a:t>(101</a:t>
            </a:r>
            <a:r>
              <a:rPr lang="en-US" sz="2200" dirty="0">
                <a:solidFill>
                  <a:srgbClr val="7030A0"/>
                </a:solidFill>
                <a:ea typeface="Cambria Math" pitchFamily="18" charset="0"/>
              </a:rPr>
              <a:t> </a:t>
            </a:r>
            <a:r>
              <a:rPr lang="en-US" sz="2200" dirty="0">
                <a:solidFill>
                  <a:srgbClr val="7030A0"/>
                </a:solidFill>
                <a:latin typeface="Cambria Math"/>
                <a:ea typeface="Cambria Math"/>
              </a:rPr>
              <a:t>−</a:t>
            </a:r>
            <a:r>
              <a:rPr lang="en-US" sz="2200" dirty="0">
                <a:solidFill>
                  <a:srgbClr val="7030A0"/>
                </a:solidFill>
                <a:ea typeface="Cambria Math" pitchFamily="18" charset="0"/>
              </a:rPr>
              <a:t> </a:t>
            </a:r>
            <a:r>
              <a:rPr lang="en-US" sz="2200" dirty="0">
                <a:solidFill>
                  <a:srgbClr val="7030A0"/>
                </a:solidFill>
                <a:latin typeface="Cambria Math" pitchFamily="18" charset="0"/>
                <a:ea typeface="Cambria Math" pitchFamily="18" charset="0"/>
              </a:rPr>
              <a:t>1</a:t>
            </a:r>
            <a:r>
              <a:rPr lang="en-US" sz="2200" dirty="0">
                <a:solidFill>
                  <a:srgbClr val="7030A0"/>
                </a:solidFill>
                <a:latin typeface="Cambria Math"/>
                <a:ea typeface="Cambria Math"/>
              </a:rPr>
              <a:t>∙</a:t>
            </a:r>
            <a:r>
              <a:rPr lang="en-US" sz="2200" dirty="0">
                <a:solidFill>
                  <a:srgbClr val="7030A0"/>
                </a:solidFill>
                <a:latin typeface="Cambria Math" pitchFamily="18" charset="0"/>
                <a:ea typeface="Cambria Math" pitchFamily="18" charset="0"/>
              </a:rPr>
              <a:t>75)</a:t>
            </a:r>
            <a:r>
              <a:rPr lang="en-US" sz="2200" dirty="0">
                <a:solidFill>
                  <a:srgbClr val="7030A0"/>
                </a:solidFill>
                <a:latin typeface="Cambria Math"/>
                <a:ea typeface="Cambria Math"/>
              </a:rPr>
              <a:t>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 </a:t>
            </a:r>
          </a:p>
          <a:p>
            <a:pPr marL="0" lvl="1"/>
            <a:r>
              <a:rPr lang="en-US" sz="2200" dirty="0">
                <a:latin typeface="Cambria Math" pitchFamily="18" charset="0"/>
                <a:ea typeface="Cambria Math" pitchFamily="18" charset="0"/>
              </a:rPr>
              <a:t>   </a:t>
            </a:r>
            <a:r>
              <a:rPr lang="en-US" sz="2200" dirty="0" smtClean="0">
                <a:latin typeface="Cambria Math" pitchFamily="18" charset="0"/>
                <a:ea typeface="Cambria Math" pitchFamily="18" charset="0"/>
              </a:rPr>
              <a:t> = </a:t>
            </a:r>
            <a:r>
              <a:rPr lang="en-US" sz="2200" dirty="0">
                <a:latin typeface="Cambria Math" pitchFamily="18" charset="0"/>
                <a:ea typeface="Cambria Math" pitchFamily="18" charset="0"/>
              </a:rPr>
              <a:t>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solidFill>
                  <a:srgbClr val="FF0000"/>
                </a:solidFill>
                <a:latin typeface="Cambria Math" pitchFamily="18" charset="0"/>
                <a:ea typeface="Cambria Math" pitchFamily="18" charset="0"/>
              </a:rPr>
              <a:t>75</a:t>
            </a:r>
          </a:p>
          <a:p>
            <a:pPr marL="0" lvl="1"/>
            <a:r>
              <a:rPr lang="en-US" sz="2200" dirty="0">
                <a:latin typeface="Cambria Math" pitchFamily="18" charset="0"/>
                <a:ea typeface="Cambria Math" pitchFamily="18" charset="0"/>
              </a:rPr>
              <a:t>1 </a:t>
            </a:r>
            <a:r>
              <a:rPr lang="en-US" sz="2200" dirty="0" smtClean="0">
                <a:latin typeface="Cambria Math" pitchFamily="18" charset="0"/>
                <a:ea typeface="Cambria Math" pitchFamily="18" charset="0"/>
              </a:rPr>
              <a:t> = </a:t>
            </a:r>
            <a:r>
              <a:rPr lang="en-US" sz="2200" dirty="0">
                <a:latin typeface="Cambria Math" pitchFamily="18" charset="0"/>
                <a:ea typeface="Cambria Math" pitchFamily="18" charset="0"/>
              </a:rPr>
              <a:t>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solidFill>
                  <a:srgbClr val="FF0000"/>
                </a:solidFill>
                <a:latin typeface="Cambria Math" pitchFamily="18" charset="0"/>
                <a:ea typeface="Cambria Math" pitchFamily="18" charset="0"/>
              </a:rPr>
              <a:t>(42620</a:t>
            </a:r>
            <a:r>
              <a:rPr lang="en-US" sz="2200" dirty="0">
                <a:solidFill>
                  <a:srgbClr val="FF0000"/>
                </a:solidFill>
                <a:ea typeface="Cambria Math" pitchFamily="18" charset="0"/>
              </a:rPr>
              <a:t> </a:t>
            </a:r>
            <a:r>
              <a:rPr lang="en-US" sz="2200" dirty="0">
                <a:solidFill>
                  <a:srgbClr val="FF0000"/>
                </a:solidFill>
                <a:latin typeface="Cambria Math"/>
                <a:ea typeface="Cambria Math"/>
              </a:rPr>
              <a:t>−</a:t>
            </a:r>
            <a:r>
              <a:rPr lang="en-US" sz="2200" dirty="0">
                <a:solidFill>
                  <a:srgbClr val="FF0000"/>
                </a:solidFill>
                <a:ea typeface="Cambria Math" pitchFamily="18" charset="0"/>
              </a:rPr>
              <a:t> </a:t>
            </a:r>
            <a:r>
              <a:rPr lang="en-US" sz="2200" dirty="0">
                <a:solidFill>
                  <a:srgbClr val="FF0000"/>
                </a:solidFill>
                <a:latin typeface="Cambria Math" pitchFamily="18" charset="0"/>
                <a:ea typeface="Cambria Math" pitchFamily="18" charset="0"/>
              </a:rPr>
              <a:t>45</a:t>
            </a:r>
            <a:r>
              <a:rPr lang="en-US" sz="2200" dirty="0">
                <a:solidFill>
                  <a:srgbClr val="FF0000"/>
                </a:solidFill>
                <a:latin typeface="Cambria Math"/>
                <a:ea typeface="Cambria Math"/>
              </a:rPr>
              <a:t>∙</a:t>
            </a:r>
            <a:r>
              <a:rPr lang="en-US" sz="2200" dirty="0">
                <a:solidFill>
                  <a:srgbClr val="FF0000"/>
                </a:solidFill>
                <a:latin typeface="Cambria Math" pitchFamily="18" charset="0"/>
                <a:ea typeface="Cambria Math" pitchFamily="18" charset="0"/>
              </a:rPr>
              <a:t>101) </a:t>
            </a:r>
          </a:p>
          <a:p>
            <a:pPr marL="0" lvl="1"/>
            <a:r>
              <a:rPr lang="en-US" sz="2200" dirty="0">
                <a:latin typeface="Cambria Math" pitchFamily="18" charset="0"/>
                <a:ea typeface="Cambria Math" pitchFamily="18" charset="0"/>
              </a:rPr>
              <a:t>   </a:t>
            </a:r>
            <a:r>
              <a:rPr lang="en-US" sz="2200" dirty="0" smtClean="0">
                <a:latin typeface="Cambria Math" pitchFamily="18" charset="0"/>
                <a:ea typeface="Cambria Math" pitchFamily="18" charset="0"/>
              </a:rPr>
              <a:t>  = </a:t>
            </a:r>
            <a:r>
              <a:rPr lang="en-US" sz="2200" dirty="0">
                <a:latin typeface="Cambria Math"/>
                <a:ea typeface="Cambria Math"/>
              </a:rPr>
              <a:t>−</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smtClean="0">
                <a:latin typeface="Cambria Math" pitchFamily="18" charset="0"/>
                <a:ea typeface="Cambria Math" pitchFamily="18" charset="0"/>
              </a:rPr>
              <a:t>4620</a:t>
            </a:r>
            <a:r>
              <a:rPr lang="en-US" sz="2200" dirty="0" smtClean="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1601</a:t>
            </a:r>
            <a:r>
              <a:rPr lang="en-US" sz="2200" dirty="0">
                <a:latin typeface="Cambria Math"/>
                <a:ea typeface="Cambria Math"/>
              </a:rPr>
              <a:t>∙</a:t>
            </a:r>
            <a:r>
              <a:rPr lang="en-US" sz="2200" dirty="0">
                <a:latin typeface="Cambria Math" pitchFamily="18" charset="0"/>
                <a:ea typeface="Cambria Math" pitchFamily="18" charset="0"/>
              </a:rPr>
              <a:t>101</a:t>
            </a:r>
          </a:p>
        </p:txBody>
      </p:sp>
      <p:sp>
        <p:nvSpPr>
          <p:cNvPr id="7" name="TextBox 6"/>
          <p:cNvSpPr txBox="1"/>
          <p:nvPr/>
        </p:nvSpPr>
        <p:spPr>
          <a:xfrm>
            <a:off x="5867400" y="2200870"/>
            <a:ext cx="3886200" cy="369332"/>
          </a:xfrm>
          <a:prstGeom prst="rect">
            <a:avLst/>
          </a:prstGeom>
          <a:noFill/>
        </p:spPr>
        <p:txBody>
          <a:bodyPr wrap="square" rtlCol="0">
            <a:spAutoFit/>
          </a:bodyPr>
          <a:lstStyle/>
          <a:p>
            <a:r>
              <a:rPr lang="zh-CN" altLang="en-US" dirty="0" smtClean="0"/>
              <a:t>反向操作</a:t>
            </a:r>
            <a:r>
              <a:rPr lang="en-US" dirty="0" smtClean="0"/>
              <a:t>:</a:t>
            </a:r>
            <a:endParaRPr lang="en-US" dirty="0"/>
          </a:p>
        </p:txBody>
      </p:sp>
      <p:sp>
        <p:nvSpPr>
          <p:cNvPr id="8" name="TextBox 7"/>
          <p:cNvSpPr txBox="1"/>
          <p:nvPr/>
        </p:nvSpPr>
        <p:spPr>
          <a:xfrm>
            <a:off x="5148073" y="5297269"/>
            <a:ext cx="3886200" cy="369332"/>
          </a:xfrm>
          <a:prstGeom prst="rect">
            <a:avLst/>
          </a:prstGeom>
          <a:noFill/>
          <a:ln>
            <a:solidFill>
              <a:schemeClr val="accent1"/>
            </a:solidFill>
          </a:ln>
        </p:spPr>
        <p:txBody>
          <a:bodyPr wrap="square" rtlCol="0">
            <a:spAutoFit/>
          </a:bodyPr>
          <a:lstStyle/>
          <a:p>
            <a:r>
              <a:rPr lang="zh-CN" altLang="en-US" dirty="0" smtClean="0"/>
              <a:t>贝祖系数</a:t>
            </a:r>
            <a:r>
              <a:rPr lang="en-US" dirty="0" smtClean="0"/>
              <a:t> </a:t>
            </a:r>
            <a:r>
              <a:rPr lang="en-US" dirty="0"/>
              <a:t>:</a:t>
            </a:r>
            <a:r>
              <a:rPr lang="en-US" dirty="0">
                <a:latin typeface="Cambria Math"/>
                <a:ea typeface="Cambria Math"/>
              </a:rPr>
              <a:t> −</a:t>
            </a:r>
            <a:r>
              <a:rPr lang="en-US" dirty="0">
                <a:latin typeface="Cambria Math" pitchFamily="18" charset="0"/>
                <a:ea typeface="Cambria Math" pitchFamily="18" charset="0"/>
              </a:rPr>
              <a:t> </a:t>
            </a:r>
            <a:r>
              <a:rPr lang="en-US" dirty="0" smtClean="0">
                <a:latin typeface="Cambria Math" pitchFamily="18" charset="0"/>
                <a:ea typeface="Cambria Math" pitchFamily="18" charset="0"/>
              </a:rPr>
              <a:t>35</a:t>
            </a:r>
            <a:r>
              <a:rPr lang="zh-CN" altLang="en-US" dirty="0" smtClean="0">
                <a:latin typeface="Cambria Math"/>
                <a:ea typeface="Cambria Math"/>
              </a:rPr>
              <a:t>和</a:t>
            </a:r>
            <a:r>
              <a:rPr lang="en-US" dirty="0" smtClean="0">
                <a:latin typeface="Cambria Math" pitchFamily="18" charset="0"/>
                <a:ea typeface="Cambria Math" pitchFamily="18" charset="0"/>
              </a:rPr>
              <a:t>1601</a:t>
            </a:r>
            <a:r>
              <a:rPr lang="en-US" dirty="0" smtClean="0"/>
              <a:t>  </a:t>
            </a:r>
            <a:endParaRPr lang="en-US" dirty="0"/>
          </a:p>
        </p:txBody>
      </p:sp>
      <p:sp>
        <p:nvSpPr>
          <p:cNvPr id="9" name="TextBox 8"/>
          <p:cNvSpPr txBox="1"/>
          <p:nvPr/>
        </p:nvSpPr>
        <p:spPr>
          <a:xfrm>
            <a:off x="6705600" y="5809624"/>
            <a:ext cx="3157727" cy="369332"/>
          </a:xfrm>
          <a:prstGeom prst="rect">
            <a:avLst/>
          </a:prstGeom>
          <a:noFill/>
          <a:ln>
            <a:solidFill>
              <a:schemeClr val="accent1"/>
            </a:solidFill>
          </a:ln>
        </p:spPr>
        <p:txBody>
          <a:bodyPr wrap="square" rtlCol="0">
            <a:spAutoFit/>
          </a:bodyPr>
          <a:lstStyle/>
          <a:p>
            <a:r>
              <a:rPr lang="zh-CN" altLang="en-US" dirty="0" smtClean="0">
                <a:latin typeface="Cambria Math" pitchFamily="18" charset="0"/>
                <a:ea typeface="Cambria Math" pitchFamily="18" charset="0"/>
              </a:rPr>
              <a:t>所以</a:t>
            </a:r>
            <a:r>
              <a:rPr lang="en-US" dirty="0" smtClean="0">
                <a:latin typeface="Cambria Math" pitchFamily="18" charset="0"/>
                <a:ea typeface="Cambria Math" pitchFamily="18" charset="0"/>
              </a:rPr>
              <a:t>1601 </a:t>
            </a:r>
            <a:r>
              <a:rPr lang="zh-CN" altLang="en-US" dirty="0" smtClean="0">
                <a:latin typeface="Cambria Math" pitchFamily="18" charset="0"/>
                <a:ea typeface="Cambria Math" pitchFamily="18" charset="0"/>
              </a:rPr>
              <a:t>是</a:t>
            </a:r>
            <a:r>
              <a:rPr lang="en-US" dirty="0" smtClean="0">
                <a:latin typeface="Cambria Math" pitchFamily="18" charset="0"/>
                <a:ea typeface="Cambria Math" pitchFamily="18" charset="0"/>
              </a:rPr>
              <a:t>101</a:t>
            </a:r>
            <a:r>
              <a:rPr lang="zh-CN" altLang="en-US" dirty="0" smtClean="0">
                <a:latin typeface="Cambria Math" pitchFamily="18" charset="0"/>
                <a:ea typeface="Cambria Math" pitchFamily="18" charset="0"/>
              </a:rPr>
              <a:t>模</a:t>
            </a:r>
            <a:r>
              <a:rPr lang="en-US" dirty="0" smtClean="0">
                <a:latin typeface="Cambria Math" pitchFamily="18" charset="0"/>
                <a:ea typeface="Cambria Math" pitchFamily="18" charset="0"/>
              </a:rPr>
              <a:t>4620</a:t>
            </a:r>
            <a:r>
              <a:rPr lang="zh-CN" altLang="en-US" dirty="0" smtClean="0">
                <a:latin typeface="Cambria Math" pitchFamily="18" charset="0"/>
                <a:ea typeface="Cambria Math" pitchFamily="18" charset="0"/>
              </a:rPr>
              <a:t>的逆</a:t>
            </a:r>
            <a:endParaRPr lang="en-US" dirty="0"/>
          </a:p>
        </p:txBody>
      </p:sp>
      <p:cxnSp>
        <p:nvCxnSpPr>
          <p:cNvPr id="11" name="Straight Arrow Connector 10"/>
          <p:cNvCxnSpPr/>
          <p:nvPr/>
        </p:nvCxnSpPr>
        <p:spPr>
          <a:xfrm flipV="1">
            <a:off x="3657600" y="2819400"/>
            <a:ext cx="1447800" cy="236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日期占位符 12"/>
          <p:cNvSpPr>
            <a:spLocks noGrp="1"/>
          </p:cNvSpPr>
          <p:nvPr>
            <p:ph type="dt" sz="half" idx="10"/>
          </p:nvPr>
        </p:nvSpPr>
        <p:spPr/>
        <p:txBody>
          <a:bodyPr/>
          <a:lstStyle/>
          <a:p>
            <a:fld id="{48867DFF-A0B4-455A-A8ED-6DE0348B0070}" type="datetime1">
              <a:rPr lang="zh-CN" altLang="en-US" smtClean="0"/>
              <a:t>2023/10/30</a:t>
            </a:fld>
            <a:endParaRPr lang="zh-CN" altLang="en-US" dirty="0"/>
          </a:p>
        </p:txBody>
      </p:sp>
      <p:sp>
        <p:nvSpPr>
          <p:cNvPr id="15" name="灯片编号占位符 14"/>
          <p:cNvSpPr>
            <a:spLocks noGrp="1"/>
          </p:cNvSpPr>
          <p:nvPr>
            <p:ph type="sldNum" sz="quarter" idx="12"/>
          </p:nvPr>
        </p:nvSpPr>
        <p:spPr/>
        <p:txBody>
          <a:bodyPr/>
          <a:lstStyle/>
          <a:p>
            <a:fld id="{67913A8A-9EFB-4B5F-9CCB-3D21173FAA85}" type="slidenum">
              <a:rPr lang="zh-CN" altLang="en-US" smtClean="0"/>
              <a:pPr/>
              <a:t>103</a:t>
            </a:fld>
            <a:endParaRPr lang="zh-CN" altLang="en-US" dirty="0"/>
          </a:p>
        </p:txBody>
      </p:sp>
      <p:sp>
        <p:nvSpPr>
          <p:cNvPr id="16"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98998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求解线性同余方程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a:t>接下来</a:t>
                </a:r>
                <a:r>
                  <a:rPr lang="en-US" altLang="zh-CN" dirty="0" smtClean="0"/>
                  <a:t>, </a:t>
                </a:r>
                <a:r>
                  <a:rPr lang="zh-CN" altLang="en-US" dirty="0" smtClean="0"/>
                  <a:t>我们</a:t>
                </a:r>
                <a:r>
                  <a:rPr lang="zh-CN" altLang="en-US" dirty="0"/>
                  <a:t>可以通过在线性同余方程的两边同时乘以逆来求解线性同余方程</a:t>
                </a:r>
                <a:r>
                  <a:rPr lang="en-US" altLang="zh-CN" dirty="0"/>
                  <a:t>.</a:t>
                </a:r>
              </a:p>
              <a:p>
                <a:r>
                  <a:rPr lang="zh-CN" altLang="en-US" dirty="0" smtClean="0"/>
                  <a:t>例</a:t>
                </a:r>
                <a:r>
                  <a:rPr lang="en-US" dirty="0" smtClean="0"/>
                  <a:t>: </a:t>
                </a:r>
                <a:r>
                  <a:rPr lang="zh-CN" altLang="en-US" dirty="0" smtClean="0"/>
                  <a:t>求解线性同余方程</a:t>
                </a:r>
                <a:r>
                  <a:rPr lang="en-US" dirty="0" smtClean="0"/>
                  <a:t>3</a:t>
                </a:r>
                <a14:m>
                  <m:oMath xmlns:m="http://schemas.openxmlformats.org/officeDocument/2006/math">
                    <m:r>
                      <a:rPr lang="en-US" i="1" dirty="0" smtClean="0">
                        <a:latin typeface="Cambria Math" panose="02040503050406030204" pitchFamily="18" charset="0"/>
                      </a:rPr>
                      <m:t>𝑥</m:t>
                    </m:r>
                  </m:oMath>
                </a14:m>
                <a:r>
                  <a:rPr lang="en-US" dirty="0" smtClean="0"/>
                  <a:t>≡ 4(</a:t>
                </a:r>
                <a14:m>
                  <m:oMath xmlns:m="http://schemas.openxmlformats.org/officeDocument/2006/math">
                    <m:r>
                      <a:rPr lang="en-US" i="1" dirty="0" smtClean="0">
                        <a:latin typeface="Cambria Math" panose="02040503050406030204" pitchFamily="18" charset="0"/>
                      </a:rPr>
                      <m:t>𝑚𝑜𝑑</m:t>
                    </m:r>
                  </m:oMath>
                </a14:m>
                <a:r>
                  <a:rPr lang="en-US" dirty="0" smtClean="0"/>
                  <a:t> 7). </a:t>
                </a:r>
              </a:p>
              <a:p>
                <a:r>
                  <a:rPr lang="zh-CN" altLang="en-US" dirty="0" smtClean="0"/>
                  <a:t>解</a:t>
                </a:r>
                <a:r>
                  <a:rPr lang="en-US" dirty="0" smtClean="0"/>
                  <a:t>: </a:t>
                </a:r>
                <a:r>
                  <a:rPr lang="zh-CN" altLang="en-US" dirty="0" smtClean="0"/>
                  <a:t>前面例中已经知道</a:t>
                </a:r>
                <a:r>
                  <a:rPr lang="en-US" altLang="zh-CN" dirty="0" smtClean="0"/>
                  <a:t>-</a:t>
                </a:r>
                <a:r>
                  <a:rPr lang="en-US" dirty="0" smtClean="0"/>
                  <a:t>2</a:t>
                </a:r>
                <a:r>
                  <a:rPr lang="zh-CN" altLang="en-US" dirty="0" smtClean="0"/>
                  <a:t>是</a:t>
                </a:r>
                <a:r>
                  <a:rPr lang="en-US" altLang="zh-CN" dirty="0" smtClean="0"/>
                  <a:t>3</a:t>
                </a:r>
                <a:r>
                  <a:rPr lang="zh-CN" altLang="en-US" dirty="0" smtClean="0"/>
                  <a:t>模</a:t>
                </a:r>
                <a:r>
                  <a:rPr lang="en-US" altLang="zh-CN" dirty="0" smtClean="0"/>
                  <a:t>7</a:t>
                </a:r>
                <a:r>
                  <a:rPr lang="zh-CN" altLang="en-US" dirty="0" smtClean="0"/>
                  <a:t>的逆</a:t>
                </a:r>
                <a:r>
                  <a:rPr lang="en-US" altLang="zh-CN" dirty="0" smtClean="0"/>
                  <a:t>. </a:t>
                </a:r>
                <a:r>
                  <a:rPr lang="zh-CN" altLang="en-US" dirty="0" smtClean="0"/>
                  <a:t>在方程的两边同时乘以</a:t>
                </a:r>
                <a:r>
                  <a:rPr lang="en-US" altLang="zh-CN" dirty="0" smtClean="0"/>
                  <a:t>-2</a:t>
                </a:r>
                <a:r>
                  <a:rPr lang="zh-CN" altLang="en-US" dirty="0" smtClean="0"/>
                  <a:t>得到</a:t>
                </a:r>
                <a:endParaRPr lang="en-US" altLang="zh-CN" dirty="0" smtClean="0"/>
              </a:p>
              <a:p>
                <a:pPr lvl="1">
                  <a:lnSpc>
                    <a:spcPct val="110000"/>
                  </a:lnSpc>
                </a:pPr>
                <a14:m>
                  <m:oMath xmlns:m="http://schemas.openxmlformats.org/officeDocument/2006/math">
                    <m:r>
                      <a:rPr lang="en-US" sz="2600" i="1" dirty="0" smtClean="0">
                        <a:latin typeface="Cambria Math" panose="02040503050406030204" pitchFamily="18" charset="0"/>
                      </a:rPr>
                      <m:t>−</m:t>
                    </m:r>
                    <m:r>
                      <a:rPr lang="en-US" sz="2600" i="1" dirty="0">
                        <a:latin typeface="Cambria Math" panose="02040503050406030204" pitchFamily="18" charset="0"/>
                      </a:rPr>
                      <m:t>2  ∙ 3</m:t>
                    </m:r>
                    <m:r>
                      <a:rPr lang="en-US" sz="2600" i="1" dirty="0">
                        <a:latin typeface="Cambria Math" panose="02040503050406030204" pitchFamily="18" charset="0"/>
                      </a:rPr>
                      <m:t>𝑥</m:t>
                    </m:r>
                    <m:r>
                      <a:rPr lang="en-US" sz="2600" i="1" dirty="0">
                        <a:latin typeface="Cambria Math" panose="02040503050406030204" pitchFamily="18" charset="0"/>
                      </a:rPr>
                      <m:t> ≡ −2 ∙ 4(</m:t>
                    </m:r>
                    <m:r>
                      <a:rPr lang="en-US" sz="2600" i="1" dirty="0">
                        <a:latin typeface="Cambria Math" panose="02040503050406030204" pitchFamily="18" charset="0"/>
                      </a:rPr>
                      <m:t>𝑚𝑜𝑑</m:t>
                    </m:r>
                    <m:r>
                      <a:rPr lang="en-US" sz="2600" i="1" dirty="0">
                        <a:latin typeface="Cambria Math" panose="02040503050406030204" pitchFamily="18" charset="0"/>
                      </a:rPr>
                      <m:t> 7).</m:t>
                    </m:r>
                  </m:oMath>
                </a14:m>
                <a:endParaRPr lang="en-US" sz="2600" dirty="0"/>
              </a:p>
              <a:p>
                <a:pPr lvl="1">
                  <a:lnSpc>
                    <a:spcPct val="110000"/>
                  </a:lnSpc>
                </a:pPr>
                <a:r>
                  <a:rPr lang="zh-CN" altLang="en-US" sz="2600" dirty="0" smtClean="0"/>
                  <a:t>因为</a:t>
                </a:r>
                <a14:m>
                  <m:oMath xmlns:m="http://schemas.openxmlformats.org/officeDocument/2006/math">
                    <m:r>
                      <a:rPr lang="en-US" sz="2600" i="1" dirty="0" smtClean="0">
                        <a:latin typeface="Cambria Math" panose="02040503050406030204" pitchFamily="18" charset="0"/>
                      </a:rPr>
                      <m:t>−6 ≡ 1 (</m:t>
                    </m:r>
                    <m:r>
                      <a:rPr lang="en-US" sz="2600" i="1" dirty="0" smtClean="0">
                        <a:latin typeface="Cambria Math" panose="02040503050406030204" pitchFamily="18" charset="0"/>
                      </a:rPr>
                      <m:t>𝑚𝑜𝑑</m:t>
                    </m:r>
                    <m:r>
                      <a:rPr lang="en-US" sz="2600" i="1" dirty="0" smtClean="0">
                        <a:latin typeface="Cambria Math" panose="02040503050406030204" pitchFamily="18" charset="0"/>
                      </a:rPr>
                      <m:t> 7) , −8 ≡ 6 (</m:t>
                    </m:r>
                    <m:r>
                      <a:rPr lang="en-US" sz="2600" i="1" dirty="0">
                        <a:latin typeface="Cambria Math" panose="02040503050406030204" pitchFamily="18" charset="0"/>
                      </a:rPr>
                      <m:t>𝑚𝑜𝑑</m:t>
                    </m:r>
                    <m:r>
                      <a:rPr lang="en-US" sz="2600" i="1" dirty="0">
                        <a:latin typeface="Cambria Math" panose="02040503050406030204" pitchFamily="18" charset="0"/>
                      </a:rPr>
                      <m:t> 7),</m:t>
                    </m:r>
                  </m:oMath>
                </a14:m>
                <a:r>
                  <a:rPr lang="en-US" sz="2600" dirty="0"/>
                  <a:t> </a:t>
                </a:r>
                <a:r>
                  <a:rPr lang="zh-CN" altLang="en-US" sz="2600" dirty="0"/>
                  <a:t>所以如果</a:t>
                </a:r>
                <a14:m>
                  <m:oMath xmlns:m="http://schemas.openxmlformats.org/officeDocument/2006/math">
                    <m:r>
                      <a:rPr lang="en-US" altLang="zh-CN" sz="2600" i="1" dirty="0" smtClean="0">
                        <a:latin typeface="Cambria Math" panose="02040503050406030204" pitchFamily="18" charset="0"/>
                      </a:rPr>
                      <m:t>𝑥</m:t>
                    </m:r>
                  </m:oMath>
                </a14:m>
                <a:r>
                  <a:rPr lang="zh-CN" altLang="en-US" sz="2600" dirty="0"/>
                  <a:t>是</a:t>
                </a:r>
                <a:r>
                  <a:rPr lang="zh-CN" altLang="en-US" sz="2600" dirty="0" smtClean="0"/>
                  <a:t>解</a:t>
                </a:r>
                <a:r>
                  <a:rPr lang="en-US" altLang="zh-CN" sz="2600" dirty="0" smtClean="0"/>
                  <a:t>, </a:t>
                </a:r>
                <a:r>
                  <a:rPr lang="zh-CN" altLang="en-US" sz="2600" dirty="0" smtClean="0"/>
                  <a:t>则</a:t>
                </a:r>
                <a:r>
                  <a:rPr lang="zh-CN" altLang="en-US" sz="2600" dirty="0"/>
                  <a:t>有</a:t>
                </a:r>
                <a:r>
                  <a:rPr lang="en-US" sz="2600" dirty="0"/>
                  <a:t> </a:t>
                </a:r>
                <a14:m>
                  <m:oMath xmlns:m="http://schemas.openxmlformats.org/officeDocument/2006/math">
                    <m:r>
                      <a:rPr lang="en-US" sz="2600" i="1" dirty="0" smtClean="0">
                        <a:latin typeface="Cambria Math" panose="02040503050406030204" pitchFamily="18" charset="0"/>
                      </a:rPr>
                      <m:t>𝑥</m:t>
                    </m:r>
                    <m:r>
                      <a:rPr lang="en-US" sz="2600" i="1" dirty="0" smtClean="0">
                        <a:latin typeface="Cambria Math" panose="02040503050406030204" pitchFamily="18" charset="0"/>
                      </a:rPr>
                      <m:t> ≡  −8   ≡ 6 (</m:t>
                    </m:r>
                    <m:r>
                      <a:rPr lang="en-US" sz="2600" i="1" dirty="0" smtClean="0">
                        <a:latin typeface="Cambria Math" panose="02040503050406030204" pitchFamily="18" charset="0"/>
                      </a:rPr>
                      <m:t>𝑚𝑜𝑑</m:t>
                    </m:r>
                    <m:r>
                      <a:rPr lang="en-US" sz="2600" i="1" dirty="0" smtClean="0">
                        <a:latin typeface="Cambria Math" panose="02040503050406030204" pitchFamily="18" charset="0"/>
                      </a:rPr>
                      <m:t> 7)</m:t>
                    </m:r>
                  </m:oMath>
                </a14:m>
                <a:endParaRPr lang="en-US" sz="2600" dirty="0"/>
              </a:p>
              <a:p>
                <a:pPr lvl="1">
                  <a:lnSpc>
                    <a:spcPct val="110000"/>
                  </a:lnSpc>
                </a:pPr>
                <a:r>
                  <a:rPr lang="zh-CN" altLang="en-US" sz="2600" dirty="0" smtClean="0"/>
                  <a:t>我们</a:t>
                </a:r>
                <a:r>
                  <a:rPr lang="zh-CN" altLang="en-US" sz="2600" dirty="0"/>
                  <a:t>需要判断是否每个满足</a:t>
                </a:r>
                <a14:m>
                  <m:oMath xmlns:m="http://schemas.openxmlformats.org/officeDocument/2006/math">
                    <m:r>
                      <a:rPr lang="en-US" sz="2600" i="1" dirty="0" smtClean="0">
                        <a:latin typeface="Cambria Math" panose="02040503050406030204" pitchFamily="18" charset="0"/>
                      </a:rPr>
                      <m:t>𝑥</m:t>
                    </m:r>
                    <m:r>
                      <a:rPr lang="en-US" sz="2600" i="1" dirty="0" smtClean="0">
                        <a:latin typeface="Cambria Math" panose="02040503050406030204" pitchFamily="18" charset="0"/>
                      </a:rPr>
                      <m:t> ≡ 6 (</m:t>
                    </m:r>
                    <m:r>
                      <a:rPr lang="en-US" sz="2600" i="1" dirty="0">
                        <a:latin typeface="Cambria Math" panose="02040503050406030204" pitchFamily="18" charset="0"/>
                      </a:rPr>
                      <m:t>𝑚𝑜𝑑</m:t>
                    </m:r>
                    <m:r>
                      <a:rPr lang="en-US" sz="2600" i="1" dirty="0">
                        <a:latin typeface="Cambria Math" panose="02040503050406030204" pitchFamily="18" charset="0"/>
                      </a:rPr>
                      <m:t> 7) </m:t>
                    </m:r>
                  </m:oMath>
                </a14:m>
                <a:r>
                  <a:rPr lang="zh-CN" altLang="en-US" sz="2600" dirty="0"/>
                  <a:t>的都是解</a:t>
                </a:r>
                <a:r>
                  <a:rPr lang="en-US" sz="2600" dirty="0"/>
                  <a:t>.</a:t>
                </a:r>
              </a:p>
              <a:p>
                <a:pPr lvl="1">
                  <a:lnSpc>
                    <a:spcPct val="110000"/>
                  </a:lnSpc>
                </a:pPr>
                <a:r>
                  <a:rPr lang="zh-CN" altLang="en-US" sz="2600" dirty="0" smtClean="0"/>
                  <a:t>假定</a:t>
                </a:r>
                <a14:m>
                  <m:oMath xmlns:m="http://schemas.openxmlformats.org/officeDocument/2006/math">
                    <m:r>
                      <a:rPr lang="en-US" sz="2600" i="1" dirty="0" smtClean="0">
                        <a:latin typeface="Cambria Math" panose="02040503050406030204" pitchFamily="18" charset="0"/>
                      </a:rPr>
                      <m:t>𝑥</m:t>
                    </m:r>
                    <m:r>
                      <a:rPr lang="en-US" sz="2600" i="1" dirty="0" smtClean="0">
                        <a:latin typeface="Cambria Math" panose="02040503050406030204" pitchFamily="18" charset="0"/>
                      </a:rPr>
                      <m:t> ≡ 6 (</m:t>
                    </m:r>
                    <m:r>
                      <a:rPr lang="en-US" sz="2600" i="1" dirty="0">
                        <a:latin typeface="Cambria Math" panose="02040503050406030204" pitchFamily="18" charset="0"/>
                      </a:rPr>
                      <m:t>𝑚𝑜𝑑</m:t>
                    </m:r>
                    <m:r>
                      <a:rPr lang="en-US" sz="2600" i="1" dirty="0">
                        <a:latin typeface="Cambria Math" panose="02040503050406030204" pitchFamily="18" charset="0"/>
                      </a:rPr>
                      <m:t> 7),</m:t>
                    </m:r>
                  </m:oMath>
                </a14:m>
                <a:r>
                  <a:rPr lang="zh-CN" altLang="en-US" sz="2600" dirty="0" smtClean="0"/>
                  <a:t> 可</a:t>
                </a:r>
                <a:r>
                  <a:rPr lang="zh-CN" altLang="en-US" sz="2600" dirty="0"/>
                  <a:t>得</a:t>
                </a:r>
                <a:r>
                  <a:rPr lang="en-US" sz="2600" dirty="0"/>
                  <a:t> </a:t>
                </a:r>
                <a14:m>
                  <m:oMath xmlns:m="http://schemas.openxmlformats.org/officeDocument/2006/math">
                    <m:r>
                      <a:rPr lang="en-US" sz="2600" i="1" dirty="0" smtClean="0">
                        <a:latin typeface="Cambria Math" panose="02040503050406030204" pitchFamily="18" charset="0"/>
                      </a:rPr>
                      <m:t>3</m:t>
                    </m:r>
                    <m:r>
                      <a:rPr lang="en-US" sz="2600" i="1" dirty="0" smtClean="0">
                        <a:latin typeface="Cambria Math" panose="02040503050406030204" pitchFamily="18" charset="0"/>
                      </a:rPr>
                      <m:t>𝑥</m:t>
                    </m:r>
                    <m:r>
                      <a:rPr lang="en-US" sz="2600" i="1" dirty="0" smtClean="0">
                        <a:latin typeface="Cambria Math" panose="02040503050406030204" pitchFamily="18" charset="0"/>
                      </a:rPr>
                      <m:t> ≡ 3 ∙ 6 = 18 ≡ 4(</m:t>
                    </m:r>
                    <m:r>
                      <a:rPr lang="en-US" sz="2600" i="1" dirty="0" smtClean="0">
                        <a:latin typeface="Cambria Math" panose="02040503050406030204" pitchFamily="18" charset="0"/>
                      </a:rPr>
                      <m:t>𝑚𝑜𝑑</m:t>
                    </m:r>
                    <m:r>
                      <a:rPr lang="en-US" sz="2600" i="1" dirty="0" smtClean="0">
                        <a:latin typeface="Cambria Math" panose="02040503050406030204" pitchFamily="18" charset="0"/>
                      </a:rPr>
                      <m:t> 7).</m:t>
                    </m:r>
                  </m:oMath>
                </a14:m>
                <a:endParaRPr lang="en-US" sz="2600" dirty="0"/>
              </a:p>
              <a:p>
                <a:pPr lvl="1">
                  <a:lnSpc>
                    <a:spcPct val="110000"/>
                  </a:lnSpc>
                </a:pPr>
                <a:r>
                  <a:rPr lang="zh-CN" altLang="en-US" sz="2600" dirty="0" smtClean="0"/>
                  <a:t>这</a:t>
                </a:r>
                <a:r>
                  <a:rPr lang="zh-CN" altLang="en-US" sz="2600" dirty="0"/>
                  <a:t>表明所有这样的</a:t>
                </a:r>
                <a14:m>
                  <m:oMath xmlns:m="http://schemas.openxmlformats.org/officeDocument/2006/math">
                    <m:r>
                      <a:rPr lang="en-US" altLang="zh-CN" sz="2600" i="1" dirty="0" smtClean="0">
                        <a:latin typeface="Cambria Math" panose="02040503050406030204" pitchFamily="18" charset="0"/>
                      </a:rPr>
                      <m:t>𝑥</m:t>
                    </m:r>
                  </m:oMath>
                </a14:m>
                <a:r>
                  <a:rPr lang="zh-CN" altLang="en-US" sz="2600" dirty="0"/>
                  <a:t>都满足</a:t>
                </a:r>
                <a:r>
                  <a:rPr lang="zh-CN" altLang="en-US" sz="2600" dirty="0" smtClean="0"/>
                  <a:t>同余方程</a:t>
                </a:r>
                <a:r>
                  <a:rPr lang="en-US" altLang="zh-CN" sz="2600" dirty="0" smtClean="0"/>
                  <a:t>. </a:t>
                </a:r>
                <a:r>
                  <a:rPr lang="zh-CN" altLang="en-US" sz="2600" dirty="0" smtClean="0"/>
                  <a:t>从而</a:t>
                </a:r>
                <a:r>
                  <a:rPr lang="zh-CN" altLang="en-US" sz="2600" dirty="0"/>
                  <a:t>得出结论</a:t>
                </a:r>
                <a14:m>
                  <m:oMath xmlns:m="http://schemas.openxmlformats.org/officeDocument/2006/math">
                    <m:r>
                      <a:rPr lang="en-US" altLang="zh-CN" sz="2600" i="1" dirty="0" smtClean="0">
                        <a:latin typeface="Cambria Math" panose="02040503050406030204" pitchFamily="18" charset="0"/>
                      </a:rPr>
                      <m:t>3</m:t>
                    </m:r>
                    <m:r>
                      <a:rPr lang="en-US" altLang="zh-CN" sz="2600" i="1" dirty="0" smtClean="0">
                        <a:latin typeface="Cambria Math" panose="02040503050406030204" pitchFamily="18" charset="0"/>
                      </a:rPr>
                      <m:t>𝑥</m:t>
                    </m:r>
                    <m:r>
                      <a:rPr lang="en-US" altLang="zh-CN" sz="2600" i="1" dirty="0" smtClean="0">
                        <a:latin typeface="Cambria Math" panose="02040503050406030204" pitchFamily="18" charset="0"/>
                      </a:rPr>
                      <m:t>≡ 4(</m:t>
                    </m:r>
                    <m:r>
                      <a:rPr lang="en-US" altLang="zh-CN" sz="2600" i="1" dirty="0" smtClean="0">
                        <a:latin typeface="Cambria Math" panose="02040503050406030204" pitchFamily="18" charset="0"/>
                      </a:rPr>
                      <m:t>𝑚𝑜𝑑</m:t>
                    </m:r>
                    <m:r>
                      <a:rPr lang="en-US" altLang="zh-CN" sz="2600" i="1" dirty="0" smtClean="0">
                        <a:latin typeface="Cambria Math" panose="02040503050406030204" pitchFamily="18" charset="0"/>
                      </a:rPr>
                      <m:t> 7)</m:t>
                    </m:r>
                  </m:oMath>
                </a14:m>
                <a:r>
                  <a:rPr lang="zh-CN" altLang="en-US" sz="2600" dirty="0"/>
                  <a:t>的解是使得</a:t>
                </a:r>
                <a14:m>
                  <m:oMath xmlns:m="http://schemas.openxmlformats.org/officeDocument/2006/math">
                    <m:r>
                      <a:rPr lang="en-US" sz="2600" i="1" dirty="0" smtClean="0">
                        <a:latin typeface="Cambria Math" panose="02040503050406030204" pitchFamily="18" charset="0"/>
                      </a:rPr>
                      <m:t>𝑥</m:t>
                    </m:r>
                    <m:r>
                      <a:rPr lang="en-US" sz="2600" i="1" dirty="0" smtClean="0">
                        <a:latin typeface="Cambria Math" panose="02040503050406030204" pitchFamily="18" charset="0"/>
                      </a:rPr>
                      <m:t> ≡ 6 (</m:t>
                    </m:r>
                    <m:r>
                      <a:rPr lang="en-US" sz="2600" i="1" dirty="0">
                        <a:latin typeface="Cambria Math" panose="02040503050406030204" pitchFamily="18" charset="0"/>
                      </a:rPr>
                      <m:t>𝑚𝑜𝑑</m:t>
                    </m:r>
                    <m:r>
                      <a:rPr lang="en-US" sz="2600" i="1" dirty="0">
                        <a:latin typeface="Cambria Math" panose="02040503050406030204" pitchFamily="18" charset="0"/>
                      </a:rPr>
                      <m:t> 7)</m:t>
                    </m:r>
                  </m:oMath>
                </a14:m>
                <a:r>
                  <a:rPr lang="zh-CN" altLang="en-US" sz="2600" dirty="0"/>
                  <a:t>的整数</a:t>
                </a:r>
                <a14:m>
                  <m:oMath xmlns:m="http://schemas.openxmlformats.org/officeDocument/2006/math">
                    <m:r>
                      <a:rPr lang="en-US" altLang="zh-CN" sz="2600" i="1" dirty="0" smtClean="0">
                        <a:latin typeface="Cambria Math" panose="02040503050406030204" pitchFamily="18" charset="0"/>
                      </a:rPr>
                      <m:t>𝑥</m:t>
                    </m:r>
                  </m:oMath>
                </a14:m>
                <a:r>
                  <a:rPr lang="en-US" altLang="zh-CN" sz="2600" dirty="0" smtClean="0"/>
                  <a:t>, </a:t>
                </a:r>
                <a:r>
                  <a:rPr lang="zh-CN" altLang="en-US" sz="2600" dirty="0" smtClean="0"/>
                  <a:t>即</a:t>
                </a:r>
                <a:r>
                  <a:rPr lang="en-US" sz="2600" dirty="0" smtClean="0"/>
                  <a:t> </a:t>
                </a:r>
                <a:r>
                  <a:rPr lang="en-US" sz="2600" dirty="0"/>
                  <a:t>6,13,20 … </a:t>
                </a:r>
                <a:r>
                  <a:rPr lang="zh-CN" altLang="en-US" sz="2600" dirty="0"/>
                  <a:t>以及</a:t>
                </a:r>
                <a:r>
                  <a:rPr lang="en-US" sz="2600" dirty="0"/>
                  <a:t>−1, − 8, − 15,…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66" b="-833"/>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53F9D4E-3B8E-4B71-AC0B-9209153BC39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104</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91494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down)">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求解线性同余方程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总结</a:t>
                </a:r>
                <a:r>
                  <a:rPr lang="en-US" altLang="zh-CN" dirty="0" smtClean="0"/>
                  <a:t>:</a:t>
                </a:r>
                <a:r>
                  <a:rPr lang="zh-CN" altLang="en-US" dirty="0" smtClean="0"/>
                  <a:t>如果需要求</a:t>
                </a:r>
                <a14:m>
                  <m:oMath xmlns:m="http://schemas.openxmlformats.org/officeDocument/2006/math">
                    <m:r>
                      <a:rPr lang="en-US" altLang="zh-CN" i="1" dirty="0" smtClean="0">
                        <a:latin typeface="Cambria Math" panose="02040503050406030204" pitchFamily="18" charset="0"/>
                      </a:rPr>
                      <m:t>𝑎𝑥</m:t>
                    </m:r>
                    <m:r>
                      <a:rPr lang="en-US" altLang="zh-CN" i="1" dirty="0" smtClean="0">
                        <a:latin typeface="Cambria Math" panose="02040503050406030204" pitchFamily="18" charset="0"/>
                      </a:rPr>
                      <m:t> ≡ </m:t>
                    </m:r>
                    <m:r>
                      <a:rPr lang="en-US" altLang="zh-CN" i="1" dirty="0">
                        <a:latin typeface="Cambria Math" panose="02040503050406030204" pitchFamily="18" charset="0"/>
                      </a:rPr>
                      <m:t>𝑏</m:t>
                    </m:r>
                    <m:r>
                      <a:rPr lang="en-US" altLang="zh-CN" i="1" dirty="0">
                        <a:latin typeface="Cambria Math" panose="02040503050406030204" pitchFamily="18" charset="0"/>
                      </a:rPr>
                      <m:t>( </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r>
                      <a:rPr lang="en-US" altLang="zh-CN" i="1" dirty="0" smtClean="0">
                        <a:latin typeface="Cambria Math" panose="02040503050406030204" pitchFamily="18" charset="0"/>
                      </a:rPr>
                      <m:t>),</m:t>
                    </m:r>
                  </m:oMath>
                </a14:m>
                <a:r>
                  <a:rPr lang="zh-CN" altLang="en-US" dirty="0" smtClean="0"/>
                  <a:t> 先求解</a:t>
                </a:r>
                <a14:m>
                  <m:oMath xmlns:m="http://schemas.openxmlformats.org/officeDocument/2006/math">
                    <m:r>
                      <a:rPr lang="en-US" altLang="zh-CN" i="1" dirty="0" smtClean="0">
                        <a:latin typeface="Cambria Math" panose="02040503050406030204" pitchFamily="18" charset="0"/>
                      </a:rPr>
                      <m:t>𝑎</m:t>
                    </m:r>
                  </m:oMath>
                </a14:m>
                <a:r>
                  <a:rPr lang="zh-CN" altLang="en-US" dirty="0"/>
                  <a:t>模</a:t>
                </a:r>
                <a14:m>
                  <m:oMath xmlns:m="http://schemas.openxmlformats.org/officeDocument/2006/math">
                    <m:r>
                      <a:rPr lang="en-US" altLang="zh-CN" i="1" dirty="0" smtClean="0">
                        <a:latin typeface="Cambria Math" panose="02040503050406030204" pitchFamily="18" charset="0"/>
                      </a:rPr>
                      <m:t>𝑚</m:t>
                    </m:r>
                  </m:oMath>
                </a14:m>
                <a:r>
                  <a:rPr lang="zh-CN" altLang="en-US" dirty="0"/>
                  <a:t>的</a:t>
                </a:r>
                <a:r>
                  <a:rPr lang="zh-CN" altLang="en-US" dirty="0" smtClean="0"/>
                  <a:t>逆</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oMath>
                </a14:m>
                <a:r>
                  <a:rPr lang="zh-CN" altLang="en-US" dirty="0" smtClean="0"/>
                  <a:t>是否存在</a:t>
                </a:r>
                <a:r>
                  <a:rPr lang="en-US" altLang="zh-CN" dirty="0" smtClean="0"/>
                  <a:t>. </a:t>
                </a:r>
                <a:r>
                  <a:rPr lang="zh-CN" altLang="en-US" dirty="0" smtClean="0"/>
                  <a:t>如果存在那么</a:t>
                </a:r>
                <a14:m>
                  <m:oMath xmlns:m="http://schemas.openxmlformats.org/officeDocument/2006/math">
                    <m:r>
                      <a:rPr lang="en-US" altLang="zh-CN" i="1" dirty="0" smtClean="0">
                        <a:latin typeface="Cambria Math" panose="02040503050406030204" pitchFamily="18" charset="0"/>
                      </a:rPr>
                      <m:t>𝑥</m:t>
                    </m:r>
                    <m:r>
                      <a:rPr lang="en-US" altLang="zh-CN" i="1" dirty="0">
                        <a:latin typeface="Cambria Math" panose="02040503050406030204" pitchFamily="18" charset="0"/>
                      </a:rPr>
                      <m:t> </m:t>
                    </m:r>
                    <m:r>
                      <a:rPr lang="en-US" altLang="zh-CN" i="1" dirty="0" smtClean="0">
                        <a:latin typeface="Cambria Math" panose="02040503050406030204" pitchFamily="18" charset="0"/>
                      </a:rPr>
                      <m:t>≡</m:t>
                    </m:r>
                  </m:oMath>
                </a14:m>
                <a:r>
                  <a:rPr lang="zh-CN" altLang="en-US" dirty="0"/>
                  <a:t>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oMath>
                </a14:m>
                <a:r>
                  <a:rPr lang="en-US" altLang="zh-CN" dirty="0" smtClean="0"/>
                  <a:t>).</a:t>
                </a:r>
              </a:p>
              <a:p>
                <a:pPr lvl="1">
                  <a:lnSpc>
                    <a:spcPct val="110000"/>
                  </a:lnSpc>
                </a:pPr>
                <a14:m>
                  <m:oMath xmlns:m="http://schemas.openxmlformats.org/officeDocument/2006/math">
                    <m:r>
                      <a:rPr lang="en-US" altLang="zh-CN" i="1" dirty="0">
                        <a:latin typeface="Cambria Math" panose="02040503050406030204" pitchFamily="18" charset="0"/>
                      </a:rPr>
                      <m:t>𝑎𝑥</m:t>
                    </m:r>
                    <m:r>
                      <a:rPr lang="en-US" altLang="zh-CN" i="0" dirty="0">
                        <a:latin typeface="Cambria Math" panose="02040503050406030204" pitchFamily="18" charset="0"/>
                      </a:rPr>
                      <m:t> ≡ </m:t>
                    </m:r>
                    <m:r>
                      <a:rPr lang="en-US" altLang="zh-CN" i="1" dirty="0">
                        <a:latin typeface="Cambria Math" panose="02040503050406030204" pitchFamily="18" charset="0"/>
                      </a:rPr>
                      <m:t>𝑏</m:t>
                    </m:r>
                    <m:r>
                      <a:rPr lang="en-US" altLang="zh-CN" i="0" dirty="0">
                        <a:latin typeface="Cambria Math" panose="02040503050406030204" pitchFamily="18" charset="0"/>
                      </a:rPr>
                      <m:t>(</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oMath>
                </a14:m>
                <a:r>
                  <a:rPr lang="en-US" altLang="zh-CN" dirty="0">
                    <a:latin typeface="Cambria Math" panose="02040503050406030204" pitchFamily="18" charset="0"/>
                  </a:rPr>
                  <a:t>),  </a:t>
                </a:r>
                <a:r>
                  <a:rPr lang="zh-CN" altLang="en-US" dirty="0">
                    <a:latin typeface="Cambria Math" panose="02040503050406030204" pitchFamily="18" charset="0"/>
                  </a:rPr>
                  <a:t>那么</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r>
                      <a:rPr lang="en-US" altLang="zh-CN" i="1" dirty="0">
                        <a:latin typeface="Cambria Math" panose="02040503050406030204" pitchFamily="18" charset="0"/>
                      </a:rPr>
                      <m:t>𝑎𝑥</m:t>
                    </m:r>
                    <m:r>
                      <a:rPr lang="en-US" altLang="zh-CN" i="0" dirty="0">
                        <a:latin typeface="Cambria Math" panose="02040503050406030204" pitchFamily="18" charset="0"/>
                      </a:rPr>
                      <m:t> ≡ </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r>
                      <a:rPr lang="en-US" altLang="zh-CN" i="1" dirty="0">
                        <a:latin typeface="Cambria Math" panose="02040503050406030204" pitchFamily="18" charset="0"/>
                      </a:rPr>
                      <m:t>𝑏</m:t>
                    </m:r>
                    <m:r>
                      <a:rPr lang="en-US" altLang="zh-CN" i="1" dirty="0">
                        <a:latin typeface="Cambria Math" panose="02040503050406030204" pitchFamily="18" charset="0"/>
                      </a:rPr>
                      <m:t>(</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r>
                      <a:rPr lang="en-US" altLang="zh-CN" i="1" dirty="0">
                        <a:latin typeface="Cambria Math" panose="02040503050406030204" pitchFamily="18" charset="0"/>
                      </a:rPr>
                      <m:t>)</m:t>
                    </m:r>
                  </m:oMath>
                </a14:m>
                <a:r>
                  <a:rPr lang="en-US" altLang="zh-CN" i="1" dirty="0">
                    <a:latin typeface="Cambria Math" panose="02040503050406030204" pitchFamily="18" charset="0"/>
                  </a:rPr>
                  <a:t>, </a:t>
                </a:r>
                <a:r>
                  <a:rPr lang="zh-CN" altLang="en-US" dirty="0">
                    <a:latin typeface="Cambria Math" panose="02040503050406030204" pitchFamily="18" charset="0"/>
                  </a:rPr>
                  <a:t>即</a:t>
                </a:r>
                <a14:m>
                  <m:oMath xmlns:m="http://schemas.openxmlformats.org/officeDocument/2006/math">
                    <m:r>
                      <a:rPr lang="en-US" altLang="zh-CN" i="1" dirty="0">
                        <a:latin typeface="Cambria Math" panose="02040503050406030204" pitchFamily="18" charset="0"/>
                      </a:rPr>
                      <m:t>𝑚</m:t>
                    </m:r>
                  </m:oMath>
                </a14:m>
                <a:r>
                  <a:rPr lang="en-US" altLang="zh-CN" dirty="0" err="1">
                    <a:latin typeface="Cambria Math" panose="02040503050406030204" pitchFamily="18" charset="0"/>
                  </a:rPr>
                  <a:t>|</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r>
                      <a:rPr lang="en-US" altLang="zh-CN" i="1" dirty="0">
                        <a:latin typeface="Cambria Math" panose="02040503050406030204" pitchFamily="18" charset="0"/>
                      </a:rPr>
                      <m:t>𝑎𝑥</m:t>
                    </m:r>
                    <m:r>
                      <a:rPr lang="en-US" altLang="zh-CN" i="1" dirty="0">
                        <a:latin typeface="Cambria Math" panose="02040503050406030204" pitchFamily="18" charset="0"/>
                      </a:rPr>
                      <m:t>−</m:t>
                    </m:r>
                  </m:oMath>
                </a14:m>
                <a:r>
                  <a:rPr lang="en-US" altLang="zh-CN" i="1" dirty="0">
                    <a:latin typeface="Cambria Math" panose="02040503050406030204" pitchFamily="18" charset="0"/>
                  </a:rPr>
                  <a:t>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r>
                      <a:rPr lang="en-US" altLang="zh-CN" i="1" dirty="0">
                        <a:latin typeface="Cambria Math" panose="02040503050406030204" pitchFamily="18" charset="0"/>
                      </a:rPr>
                      <m:t>𝑏</m:t>
                    </m:r>
                  </m:oMath>
                </a14:m>
                <a:endParaRPr lang="en-US" altLang="zh-CN" i="1" dirty="0">
                  <a:latin typeface="Cambria Math" panose="02040503050406030204" pitchFamily="18" charset="0"/>
                </a:endParaRPr>
              </a:p>
              <a:p>
                <a:pPr lvl="1">
                  <a:lnSpc>
                    <a:spcPct val="110000"/>
                  </a:lnSpc>
                </a:pP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r>
                      <a:rPr lang="en-US" altLang="zh-CN" i="1" dirty="0">
                        <a:latin typeface="Cambria Math" panose="02040503050406030204" pitchFamily="18" charset="0"/>
                      </a:rPr>
                      <m:t>𝑎</m:t>
                    </m:r>
                    <m:r>
                      <a:rPr lang="en-US" altLang="zh-CN" i="1" dirty="0">
                        <a:latin typeface="Cambria Math" panose="02040503050406030204" pitchFamily="18" charset="0"/>
                      </a:rPr>
                      <m:t> </m:t>
                    </m:r>
                    <m:r>
                      <a:rPr lang="en-US" altLang="zh-CN" i="0" dirty="0">
                        <a:latin typeface="Cambria Math" panose="02040503050406030204" pitchFamily="18" charset="0"/>
                      </a:rPr>
                      <m:t>≡ </m:t>
                    </m:r>
                    <m:r>
                      <a:rPr lang="en-US" altLang="zh-CN" i="1" dirty="0">
                        <a:latin typeface="Cambria Math" panose="02040503050406030204" pitchFamily="18" charset="0"/>
                      </a:rPr>
                      <m:t>1(</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r>
                      <a:rPr lang="en-US" altLang="zh-CN" i="0" dirty="0">
                        <a:latin typeface="Cambria Math" panose="02040503050406030204" pitchFamily="18" charset="0"/>
                      </a:rPr>
                      <m:t>),</m:t>
                    </m:r>
                  </m:oMath>
                </a14:m>
                <a:r>
                  <a:rPr lang="zh-CN" altLang="en-US" dirty="0">
                    <a:latin typeface="Cambria Math" panose="02040503050406030204" pitchFamily="18" charset="0"/>
                  </a:rPr>
                  <a:t> 那么</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r>
                      <a:rPr lang="en-US" altLang="zh-CN" i="1" dirty="0">
                        <a:latin typeface="Cambria Math" panose="02040503050406030204" pitchFamily="18" charset="0"/>
                      </a:rPr>
                      <m:t>𝑎𝑥</m:t>
                    </m:r>
                    <m:r>
                      <a:rPr lang="en-US" altLang="zh-CN" i="1" dirty="0">
                        <a:latin typeface="Cambria Math" panose="02040503050406030204" pitchFamily="18" charset="0"/>
                      </a:rPr>
                      <m:t> ≡ </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0" dirty="0">
                        <a:latin typeface="Cambria Math" panose="02040503050406030204" pitchFamily="18" charset="0"/>
                      </a:rPr>
                      <m:t>, </m:t>
                    </m:r>
                  </m:oMath>
                </a14:m>
                <a:r>
                  <a:rPr lang="zh-CN" altLang="en-US" dirty="0">
                    <a:latin typeface="Cambria Math" panose="02040503050406030204" pitchFamily="18" charset="0"/>
                  </a:rPr>
                  <a:t> 即</a:t>
                </a:r>
                <a14:m>
                  <m:oMath xmlns:m="http://schemas.openxmlformats.org/officeDocument/2006/math">
                    <m:r>
                      <a:rPr lang="en-US" altLang="zh-CN" i="1" dirty="0">
                        <a:latin typeface="Cambria Math" panose="02040503050406030204" pitchFamily="18" charset="0"/>
                      </a:rPr>
                      <m:t>𝑚</m:t>
                    </m:r>
                  </m:oMath>
                </a14:m>
                <a:r>
                  <a:rPr lang="en-US" altLang="zh-CN" dirty="0" err="1">
                    <a:latin typeface="Cambria Math" panose="02040503050406030204" pitchFamily="18" charset="0"/>
                  </a:rPr>
                  <a:t>|</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r>
                      <a:rPr lang="en-US" altLang="zh-CN" i="1" dirty="0">
                        <a:latin typeface="Cambria Math" panose="02040503050406030204" pitchFamily="18" charset="0"/>
                      </a:rPr>
                      <m:t>𝑎𝑥</m:t>
                    </m:r>
                    <m:r>
                      <a:rPr lang="en-US" altLang="zh-CN" i="1" dirty="0">
                        <a:latin typeface="Cambria Math" panose="02040503050406030204" pitchFamily="18" charset="0"/>
                      </a:rPr>
                      <m:t> – </m:t>
                    </m:r>
                    <m:r>
                      <a:rPr lang="en-US" altLang="zh-CN" i="1" dirty="0">
                        <a:latin typeface="Cambria Math" panose="02040503050406030204" pitchFamily="18" charset="0"/>
                      </a:rPr>
                      <m:t>𝑥</m:t>
                    </m:r>
                  </m:oMath>
                </a14:m>
                <a:endParaRPr lang="en-US" altLang="zh-CN" i="1" dirty="0">
                  <a:latin typeface="Cambria Math" panose="02040503050406030204" pitchFamily="18" charset="0"/>
                </a:endParaRPr>
              </a:p>
              <a:p>
                <a:pPr lvl="1">
                  <a:lnSpc>
                    <a:spcPct val="110000"/>
                  </a:lnSpc>
                </a:pPr>
                <a:r>
                  <a:rPr lang="zh-CN" altLang="en-US" dirty="0">
                    <a:latin typeface="Cambria Math" panose="02040503050406030204" pitchFamily="18" charset="0"/>
                  </a:rPr>
                  <a:t>那么</a:t>
                </a:r>
                <a:r>
                  <a:rPr lang="en-US" altLang="zh-CN" dirty="0">
                    <a:latin typeface="Cambria Math" panose="02040503050406030204" pitchFamily="18" charset="0"/>
                  </a:rPr>
                  <a:t>, </a:t>
                </a:r>
                <a14:m>
                  <m:oMath xmlns:m="http://schemas.openxmlformats.org/officeDocument/2006/math">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 </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r>
                      <a:rPr lang="en-US" altLang="zh-CN" i="1" dirty="0">
                        <a:latin typeface="Cambria Math" panose="02040503050406030204" pitchFamily="18" charset="0"/>
                      </a:rPr>
                      <m:t>𝑏</m:t>
                    </m:r>
                  </m:oMath>
                </a14:m>
                <a:r>
                  <a:rPr lang="en-US" altLang="zh-CN" dirty="0">
                    <a:latin typeface="Cambria Math" panose="02040503050406030204" pitchFamily="18" charset="0"/>
                  </a:rPr>
                  <a:t>[</a:t>
                </a:r>
                <a:r>
                  <a:rPr lang="zh-CN" altLang="en-US" dirty="0">
                    <a:latin typeface="Cambria Math" panose="02040503050406030204" pitchFamily="18" charset="0"/>
                  </a:rPr>
                  <a:t>推论</a:t>
                </a:r>
                <a:r>
                  <a:rPr lang="en-US" altLang="zh-CN" dirty="0">
                    <a:latin typeface="Cambria Math" panose="02040503050406030204" pitchFamily="18" charset="0"/>
                  </a:rPr>
                  <a:t>:</a:t>
                </a:r>
                <a:r>
                  <a:rPr lang="zh-CN" altLang="en-US" dirty="0">
                    <a:latin typeface="Cambria Math" panose="02040503050406030204" pitchFamily="18" charset="0"/>
                  </a:rPr>
                  <a:t>如果</a:t>
                </a:r>
                <a:r>
                  <a:rPr lang="en-US" altLang="zh-CN" dirty="0">
                    <a:latin typeface="Cambria Math" panose="02040503050406030204" pitchFamily="18" charset="0"/>
                  </a:rPr>
                  <a:t> </a:t>
                </a:r>
                <a14:m>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 </m:t>
                    </m:r>
                    <m:r>
                      <a:rPr lang="en-US" altLang="zh-CN" i="1" dirty="0">
                        <a:latin typeface="Cambria Math" panose="02040503050406030204" pitchFamily="18" charset="0"/>
                      </a:rPr>
                      <m:t>𝑏</m:t>
                    </m:r>
                    <m:r>
                      <a:rPr lang="en-US" altLang="zh-CN" i="1" dirty="0">
                        <a:latin typeface="Cambria Math" panose="02040503050406030204" pitchFamily="18" charset="0"/>
                      </a:rPr>
                      <m:t>, </m:t>
                    </m:r>
                    <m:r>
                      <a:rPr lang="en-US" altLang="zh-CN" i="1" dirty="0">
                        <a:latin typeface="Cambria Math" panose="02040503050406030204" pitchFamily="18" charset="0"/>
                      </a:rPr>
                      <m:t>𝑐</m:t>
                    </m:r>
                    <m:r>
                      <a:rPr lang="en-US" altLang="zh-CN" i="1" dirty="0">
                        <a:latin typeface="Cambria Math" panose="02040503050406030204" pitchFamily="18" charset="0"/>
                      </a:rPr>
                      <m:t> </m:t>
                    </m:r>
                  </m:oMath>
                </a14:m>
                <a:r>
                  <a:rPr lang="zh-CN" altLang="en-US" dirty="0">
                    <a:latin typeface="Cambria Math" panose="02040503050406030204" pitchFamily="18" charset="0"/>
                  </a:rPr>
                  <a:t>是整数</a:t>
                </a:r>
                <a:r>
                  <a:rPr lang="en-US" altLang="zh-CN" dirty="0">
                    <a:latin typeface="Cambria Math" panose="02040503050406030204" pitchFamily="18" charset="0"/>
                  </a:rPr>
                  <a:t>, </a:t>
                </a:r>
                <a:r>
                  <a:rPr lang="zh-CN" altLang="en-US" dirty="0">
                    <a:latin typeface="Cambria Math" panose="02040503050406030204" pitchFamily="18" charset="0"/>
                  </a:rPr>
                  <a:t>其中</a:t>
                </a:r>
                <a14:m>
                  <m:oMath xmlns:m="http://schemas.openxmlformats.org/officeDocument/2006/math">
                    <m:r>
                      <a:rPr lang="en-US" altLang="zh-CN" i="1" dirty="0">
                        <a:latin typeface="Cambria Math" panose="02040503050406030204" pitchFamily="18" charset="0"/>
                      </a:rPr>
                      <m:t>𝑎</m:t>
                    </m:r>
                  </m:oMath>
                </a14:m>
                <a:r>
                  <a:rPr lang="en-US" altLang="zh-CN" dirty="0">
                    <a:latin typeface="Cambria Math" panose="02040503050406030204" pitchFamily="18" charset="0"/>
                  </a:rPr>
                  <a:t> ≠0, </a:t>
                </a:r>
                <a:r>
                  <a:rPr lang="zh-CN" altLang="en-US" dirty="0" smtClean="0">
                    <a:latin typeface="Cambria Math" panose="02040503050406030204" pitchFamily="18" charset="0"/>
                  </a:rPr>
                  <a:t>使得</a:t>
                </a:r>
                <a:r>
                  <a:rPr lang="en-US" altLang="zh-CN" dirty="0" smtClean="0">
                    <a:latin typeface="Cambria Math" panose="02040503050406030204" pitchFamily="18" charset="0"/>
                  </a:rPr>
                  <a:t> </a:t>
                </a:r>
                <a14:m>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 </m:t>
                    </m:r>
                  </m:oMath>
                </a14:m>
                <a:r>
                  <a:rPr lang="zh-CN" altLang="en-US" dirty="0">
                    <a:latin typeface="Cambria Math" panose="02040503050406030204" pitchFamily="18" charset="0"/>
                  </a:rPr>
                  <a:t>和</a:t>
                </a:r>
                <a14:m>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𝑐</m:t>
                    </m:r>
                  </m:oMath>
                </a14:m>
                <a:r>
                  <a:rPr lang="en-US" altLang="zh-CN" dirty="0" smtClean="0">
                    <a:latin typeface="Cambria Math" panose="02040503050406030204" pitchFamily="18" charset="0"/>
                  </a:rPr>
                  <a:t>, </a:t>
                </a:r>
                <a:r>
                  <a:rPr lang="zh-CN" altLang="en-US" dirty="0">
                    <a:latin typeface="Cambria Math" panose="02040503050406030204" pitchFamily="18" charset="0"/>
                  </a:rPr>
                  <a:t>那么当</a:t>
                </a:r>
                <a14:m>
                  <m:oMath xmlns:m="http://schemas.openxmlformats.org/officeDocument/2006/math">
                    <m:r>
                      <a:rPr lang="en-US" altLang="zh-CN" i="1" dirty="0">
                        <a:latin typeface="Cambria Math" panose="02040503050406030204" pitchFamily="18" charset="0"/>
                      </a:rPr>
                      <m:t>𝑚</m:t>
                    </m:r>
                  </m:oMath>
                </a14:m>
                <a:r>
                  <a:rPr lang="zh-CN" altLang="en-US" dirty="0">
                    <a:latin typeface="Cambria Math" panose="02040503050406030204" pitchFamily="18" charset="0"/>
                  </a:rPr>
                  <a:t>和</a:t>
                </a:r>
                <a14:m>
                  <m:oMath xmlns:m="http://schemas.openxmlformats.org/officeDocument/2006/math">
                    <m:r>
                      <a:rPr lang="en-US" altLang="zh-CN" i="1" dirty="0">
                        <a:latin typeface="Cambria Math" panose="02040503050406030204" pitchFamily="18" charset="0"/>
                      </a:rPr>
                      <m:t>𝑛</m:t>
                    </m:r>
                  </m:oMath>
                </a14:m>
                <a:r>
                  <a:rPr lang="zh-CN" altLang="en-US" dirty="0">
                    <a:latin typeface="Cambria Math" panose="02040503050406030204" pitchFamily="18" charset="0"/>
                  </a:rPr>
                  <a:t>是整数时</a:t>
                </a:r>
                <a:r>
                  <a:rPr lang="en-US" altLang="zh-CN" dirty="0">
                    <a:latin typeface="Cambria Math" panose="02040503050406030204" pitchFamily="18" charset="0"/>
                  </a:rPr>
                  <a:t>, </a:t>
                </a:r>
                <a:r>
                  <a:rPr lang="zh-CN" altLang="en-US" dirty="0">
                    <a:latin typeface="Cambria Math" panose="02040503050406030204" pitchFamily="18" charset="0"/>
                  </a:rPr>
                  <a:t>有</a:t>
                </a:r>
                <a14:m>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 | </m:t>
                    </m:r>
                    <m:r>
                      <a:rPr lang="en-US" altLang="zh-CN" i="1" dirty="0" err="1">
                        <a:latin typeface="Cambria Math" panose="02040503050406030204" pitchFamily="18" charset="0"/>
                      </a:rPr>
                      <m:t>𝑚𝑏</m:t>
                    </m:r>
                    <m:r>
                      <a:rPr lang="en-US" altLang="zh-CN" i="1" dirty="0">
                        <a:latin typeface="Cambria Math" panose="02040503050406030204" pitchFamily="18" charset="0"/>
                      </a:rPr>
                      <m:t> + </m:t>
                    </m:r>
                    <m:r>
                      <a:rPr lang="en-US" altLang="zh-CN" i="1" dirty="0" err="1">
                        <a:latin typeface="Cambria Math" panose="02040503050406030204" pitchFamily="18" charset="0"/>
                      </a:rPr>
                      <m:t>𝑛𝑐</m:t>
                    </m:r>
                  </m:oMath>
                </a14:m>
                <a:r>
                  <a:rPr lang="en-US" altLang="zh-CN" dirty="0">
                    <a:latin typeface="Cambria Math" panose="02040503050406030204" pitchFamily="18" charset="0"/>
                  </a:rPr>
                  <a:t>], </a:t>
                </a:r>
                <a:r>
                  <a:rPr lang="zh-CN" altLang="en-US" dirty="0">
                    <a:latin typeface="Cambria Math" panose="02040503050406030204" pitchFamily="18" charset="0"/>
                  </a:rPr>
                  <a:t>即</a:t>
                </a:r>
                <a14:m>
                  <m:oMath xmlns:m="http://schemas.openxmlformats.org/officeDocument/2006/math">
                    <m:r>
                      <a:rPr lang="en-US" altLang="zh-CN" i="1" dirty="0">
                        <a:latin typeface="Cambria Math" panose="02040503050406030204" pitchFamily="18" charset="0"/>
                      </a:rPr>
                      <m:t>𝑥</m:t>
                    </m:r>
                    <m:r>
                      <a:rPr lang="en-US" altLang="zh-CN" i="1" dirty="0">
                        <a:latin typeface="Cambria Math" panose="02040503050406030204" pitchFamily="18" charset="0"/>
                      </a:rPr>
                      <m:t> ≡</m:t>
                    </m:r>
                  </m:oMath>
                </a14:m>
                <a:r>
                  <a:rPr lang="zh-CN" altLang="en-US" i="1" dirty="0">
                    <a:latin typeface="Cambria Math" panose="02040503050406030204" pitchFamily="18" charset="0"/>
                  </a:rPr>
                  <a:t>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𝑎</m:t>
                        </m:r>
                      </m:e>
                    </m:acc>
                    <m:r>
                      <a:rPr lang="en-US" altLang="zh-CN" i="1" dirty="0">
                        <a:latin typeface="Cambria Math" panose="02040503050406030204" pitchFamily="18" charset="0"/>
                      </a:rPr>
                      <m:t>𝑏</m:t>
                    </m:r>
                    <m:r>
                      <a:rPr lang="en-US" altLang="zh-CN" i="1" dirty="0">
                        <a:latin typeface="Cambria Math" panose="02040503050406030204" pitchFamily="18" charset="0"/>
                      </a:rPr>
                      <m:t>(</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r>
                      <a:rPr lang="en-US" altLang="zh-CN" i="1" dirty="0">
                        <a:latin typeface="Cambria Math" panose="02040503050406030204" pitchFamily="18" charset="0"/>
                      </a:rPr>
                      <m:t>).</m:t>
                    </m:r>
                  </m:oMath>
                </a14:m>
                <a:endParaRPr lang="en-US"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53F9D4E-3B8E-4B71-AC0B-9209153BC39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105</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0452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求解线性同余方程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求解线性同余方程</a:t>
                </a:r>
                <a14:m>
                  <m:oMath xmlns:m="http://schemas.openxmlformats.org/officeDocument/2006/math">
                    <m:r>
                      <a:rPr lang="en-US" i="1" dirty="0" smtClean="0">
                        <a:latin typeface="Cambria Math" panose="02040503050406030204" pitchFamily="18" charset="0"/>
                      </a:rPr>
                      <m:t>5</m:t>
                    </m:r>
                    <m:r>
                      <a:rPr lang="en-US" i="1" dirty="0" smtClean="0">
                        <a:latin typeface="Cambria Math" panose="02040503050406030204" pitchFamily="18" charset="0"/>
                      </a:rPr>
                      <m:t>𝑥</m:t>
                    </m:r>
                    <m:r>
                      <a:rPr lang="en-US" i="1" dirty="0" smtClean="0">
                        <a:latin typeface="Cambria Math" panose="02040503050406030204" pitchFamily="18" charset="0"/>
                      </a:rPr>
                      <m:t>≡ 7(</m:t>
                    </m:r>
                    <m:r>
                      <a:rPr lang="en-US" i="1" dirty="0" smtClean="0">
                        <a:latin typeface="Cambria Math" panose="02040503050406030204" pitchFamily="18" charset="0"/>
                      </a:rPr>
                      <m:t>𝑚𝑜𝑑</m:t>
                    </m:r>
                    <m:r>
                      <a:rPr lang="en-US" i="1" dirty="0" smtClean="0">
                        <a:latin typeface="Cambria Math" panose="02040503050406030204" pitchFamily="18" charset="0"/>
                      </a:rPr>
                      <m:t> 9</m:t>
                    </m:r>
                  </m:oMath>
                </a14:m>
                <a:r>
                  <a:rPr lang="en-US" dirty="0" smtClean="0"/>
                  <a:t>). </a:t>
                </a:r>
              </a:p>
              <a:p>
                <a:r>
                  <a:rPr lang="zh-CN" altLang="en-US" dirty="0" smtClean="0"/>
                  <a:t>解</a:t>
                </a:r>
                <a:r>
                  <a:rPr lang="en-US" dirty="0" smtClean="0"/>
                  <a:t>: </a:t>
                </a:r>
                <a:r>
                  <a:rPr lang="zh-CN" altLang="en-US" dirty="0" smtClean="0"/>
                  <a:t>首先求解</a:t>
                </a:r>
                <a:r>
                  <a:rPr lang="en-US" altLang="zh-CN" dirty="0" smtClean="0"/>
                  <a:t>5</a:t>
                </a:r>
                <a:r>
                  <a:rPr lang="zh-CN" altLang="en-US" dirty="0" smtClean="0"/>
                  <a:t>模</a:t>
                </a:r>
                <a:r>
                  <a:rPr lang="en-US" altLang="zh-CN" dirty="0" smtClean="0"/>
                  <a:t>9</a:t>
                </a:r>
                <a:r>
                  <a:rPr lang="zh-CN" altLang="en-US" dirty="0" smtClean="0"/>
                  <a:t>的逆是否存在</a:t>
                </a:r>
                <a:r>
                  <a:rPr lang="en-US" altLang="zh-CN" dirty="0" smtClean="0"/>
                  <a:t>, </a:t>
                </a:r>
                <a:r>
                  <a:rPr lang="zh-CN" altLang="en-US" dirty="0" smtClean="0"/>
                  <a:t>利用欧几里得算法求最大公约数</a:t>
                </a:r>
                <a:endParaRPr lang="en-US" altLang="zh-CN" dirty="0" smtClean="0"/>
              </a:p>
              <a:p>
                <a:pPr marL="0" indent="0">
                  <a:buNone/>
                </a:pPr>
                <a:r>
                  <a:rPr lang="en-US" altLang="zh-CN" dirty="0" smtClean="0"/>
                  <a:t>        9=1</a:t>
                </a:r>
                <a14:m>
                  <m:oMath xmlns:m="http://schemas.openxmlformats.org/officeDocument/2006/math">
                    <m:r>
                      <a:rPr lang="zh-CN" altLang="en-US" i="1" dirty="0" smtClean="0">
                        <a:latin typeface="Cambria Math" panose="02040503050406030204" pitchFamily="18" charset="0"/>
                      </a:rPr>
                      <m:t>∗</m:t>
                    </m:r>
                  </m:oMath>
                </a14:m>
                <a:r>
                  <a:rPr lang="en-US" altLang="zh-CN" dirty="0" smtClean="0"/>
                  <a:t>5+4; </a:t>
                </a:r>
              </a:p>
              <a:p>
                <a:pPr marL="0" indent="0">
                  <a:buNone/>
                </a:pPr>
                <a:r>
                  <a:rPr lang="en-US" altLang="zh-CN" dirty="0" smtClean="0"/>
                  <a:t>        5=1</a:t>
                </a:r>
                <a14:m>
                  <m:oMath xmlns:m="http://schemas.openxmlformats.org/officeDocument/2006/math">
                    <m:r>
                      <a:rPr lang="en-US" altLang="zh-CN" i="1" dirty="0" smtClean="0">
                        <a:latin typeface="Cambria Math" panose="02040503050406030204" pitchFamily="18" charset="0"/>
                      </a:rPr>
                      <m:t>∗</m:t>
                    </m:r>
                  </m:oMath>
                </a14:m>
                <a:r>
                  <a:rPr lang="en-US" altLang="zh-CN" dirty="0" smtClean="0"/>
                  <a:t>4+1,</a:t>
                </a:r>
              </a:p>
              <a:p>
                <a:pPr marL="0" indent="0">
                  <a:buNone/>
                </a:pPr>
                <a:r>
                  <a:rPr lang="en-US" altLang="zh-CN" dirty="0"/>
                  <a:t> </a:t>
                </a:r>
                <a:r>
                  <a:rPr lang="en-US" altLang="zh-CN" dirty="0" smtClean="0"/>
                  <a:t>       4=4</a:t>
                </a:r>
                <a14:m>
                  <m:oMath xmlns:m="http://schemas.openxmlformats.org/officeDocument/2006/math">
                    <m:r>
                      <a:rPr lang="en-US" altLang="zh-CN" i="1" dirty="0" smtClean="0">
                        <a:latin typeface="Cambria Math" panose="02040503050406030204" pitchFamily="18" charset="0"/>
                      </a:rPr>
                      <m:t>∗</m:t>
                    </m:r>
                  </m:oMath>
                </a14:m>
                <a:r>
                  <a:rPr lang="en-US" altLang="zh-CN" dirty="0" smtClean="0"/>
                  <a:t>1</a:t>
                </a:r>
              </a:p>
              <a:p>
                <a:pPr marL="0" indent="0">
                  <a:buNone/>
                </a:pPr>
                <a:r>
                  <a:rPr lang="en-US" altLang="zh-CN" dirty="0" smtClean="0"/>
                  <a:t>	</a:t>
                </a:r>
                <a:r>
                  <a:rPr lang="zh-CN" altLang="en-US" dirty="0" smtClean="0"/>
                  <a:t>所以</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⁡(5,9)</m:t>
                    </m:r>
                  </m:oMath>
                </a14:m>
                <a:r>
                  <a:rPr lang="en-US" altLang="zh-CN" dirty="0" smtClean="0"/>
                  <a:t>=1.</a:t>
                </a:r>
              </a:p>
              <a:p>
                <a:pPr marL="360363" indent="-180975">
                  <a:buNone/>
                </a:pPr>
                <a:r>
                  <a:rPr lang="zh-CN" altLang="en-US" dirty="0" smtClean="0"/>
                  <a:t>       然后</a:t>
                </a:r>
                <a:r>
                  <a:rPr lang="en-US" altLang="zh-CN" dirty="0" smtClean="0"/>
                  <a:t>, </a:t>
                </a:r>
                <a:r>
                  <a:rPr lang="zh-CN" altLang="en-US" dirty="0" smtClean="0"/>
                  <a:t>把</a:t>
                </a:r>
                <a14:m>
                  <m:oMath xmlns:m="http://schemas.openxmlformats.org/officeDocument/2006/math">
                    <m:r>
                      <m:rPr>
                        <m:sty m:val="p"/>
                      </m:rPr>
                      <a:rPr lang="en-US" altLang="zh-CN" i="1" dirty="0" smtClean="0">
                        <a:latin typeface="Cambria Math" panose="02040503050406030204" pitchFamily="18" charset="0"/>
                      </a:rPr>
                      <m:t>gcd</m:t>
                    </m:r>
                    <m:r>
                      <a:rPr lang="en-US" altLang="zh-CN" i="1" dirty="0">
                        <a:latin typeface="Cambria Math" panose="02040503050406030204" pitchFamily="18" charset="0"/>
                      </a:rPr>
                      <m:t>⁡(5,9)</m:t>
                    </m:r>
                  </m:oMath>
                </a14:m>
                <a:r>
                  <a:rPr lang="en-US" altLang="zh-CN" dirty="0"/>
                  <a:t>=</a:t>
                </a:r>
                <a:r>
                  <a:rPr lang="en-US" altLang="zh-CN" dirty="0" smtClean="0"/>
                  <a:t>1</a:t>
                </a:r>
                <a:r>
                  <a:rPr lang="zh-CN" altLang="en-US" dirty="0" smtClean="0"/>
                  <a:t>表示为</a:t>
                </a:r>
                <a:r>
                  <a:rPr lang="en-US" altLang="zh-CN" dirty="0" smtClean="0"/>
                  <a:t>5</a:t>
                </a:r>
                <a:r>
                  <a:rPr lang="zh-CN" altLang="en-US" dirty="0" smtClean="0"/>
                  <a:t>和</a:t>
                </a:r>
                <a:r>
                  <a:rPr lang="en-US" altLang="zh-CN" dirty="0" smtClean="0"/>
                  <a:t>9</a:t>
                </a:r>
                <a:r>
                  <a:rPr lang="zh-CN" altLang="en-US" dirty="0" smtClean="0"/>
                  <a:t>的线性组合</a:t>
                </a:r>
                <a:r>
                  <a:rPr lang="en-US" altLang="zh-CN" dirty="0" smtClean="0"/>
                  <a:t>.</a:t>
                </a:r>
              </a:p>
              <a:p>
                <a:pPr marL="0" indent="0">
                  <a:buNone/>
                </a:pPr>
                <a:r>
                  <a:rPr lang="en-US" altLang="zh-CN" dirty="0" smtClean="0"/>
                  <a:t>	</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⁡(5,9)</m:t>
                    </m:r>
                  </m:oMath>
                </a14:m>
                <a:r>
                  <a:rPr lang="en-US" altLang="zh-CN" dirty="0"/>
                  <a:t>=</a:t>
                </a:r>
                <a14:m>
                  <m:oMath xmlns:m="http://schemas.openxmlformats.org/officeDocument/2006/math">
                    <m:r>
                      <a:rPr lang="en-US" altLang="zh-CN" i="1" dirty="0" smtClean="0">
                        <a:latin typeface="Cambria Math" panose="02040503050406030204" pitchFamily="18" charset="0"/>
                      </a:rPr>
                      <m:t>1=5−1∗4=5−1∗(9−1∗5)=2∗5−9</m:t>
                    </m:r>
                  </m:oMath>
                </a14:m>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53F9D4E-3B8E-4B71-AC0B-9209153BC39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106</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31983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求解线性同余方程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解</a:t>
                </a:r>
                <a:r>
                  <a:rPr lang="en-US" altLang="zh-CN" dirty="0" smtClean="0"/>
                  <a:t>(</a:t>
                </a:r>
                <a:r>
                  <a:rPr lang="zh-CN" altLang="en-US" dirty="0" smtClean="0"/>
                  <a:t>续</a:t>
                </a:r>
                <a:r>
                  <a:rPr lang="en-US" altLang="zh-CN" dirty="0" smtClean="0"/>
                  <a:t>): </a:t>
                </a:r>
              </a:p>
              <a:p>
                <a:pPr marL="0" indent="0">
                  <a:buNone/>
                </a:pPr>
                <a:r>
                  <a:rPr lang="en-US" altLang="zh-CN" dirty="0" smtClean="0"/>
                  <a:t>       </a:t>
                </a:r>
                <a14:m>
                  <m:oMath xmlns:m="http://schemas.openxmlformats.org/officeDocument/2006/math">
                    <m:r>
                      <m:rPr>
                        <m:sty m:val="p"/>
                      </m:rPr>
                      <a:rPr lang="en-US" altLang="zh-CN" i="1" dirty="0" err="1" smtClean="0">
                        <a:latin typeface="Cambria Math" panose="02040503050406030204" pitchFamily="18" charset="0"/>
                      </a:rPr>
                      <m:t>gcd</m:t>
                    </m:r>
                    <m:r>
                      <a:rPr lang="en-US" altLang="zh-CN" i="1" dirty="0" smtClean="0">
                        <a:latin typeface="Cambria Math" panose="02040503050406030204" pitchFamily="18" charset="0"/>
                      </a:rPr>
                      <m:t>⁡(5,9</m:t>
                    </m:r>
                    <m:r>
                      <a:rPr lang="en-US" altLang="zh-CN" i="1" dirty="0">
                        <a:latin typeface="Cambria Math" panose="02040503050406030204" pitchFamily="18" charset="0"/>
                      </a:rPr>
                      <m:t>)=1=5−1∗4=5−1∗(9−1∗5)=2∗5−9</m:t>
                    </m:r>
                  </m:oMath>
                </a14:m>
                <a:endParaRPr lang="en-US" altLang="zh-CN" dirty="0"/>
              </a:p>
              <a:p>
                <a:pPr marL="0" indent="0">
                  <a:buNone/>
                </a:pPr>
                <a:r>
                  <a:rPr lang="zh-CN" altLang="en-US" dirty="0" smtClean="0"/>
                  <a:t>       从这个等式可以看出</a:t>
                </a:r>
                <a:r>
                  <a:rPr lang="en-US" altLang="zh-CN" dirty="0" smtClean="0"/>
                  <a:t>2</a:t>
                </a:r>
                <a:r>
                  <a:rPr lang="zh-CN" altLang="en-US" dirty="0" smtClean="0"/>
                  <a:t>是</a:t>
                </a:r>
                <a:r>
                  <a:rPr lang="en-US" altLang="zh-CN" dirty="0" smtClean="0"/>
                  <a:t>5</a:t>
                </a:r>
                <a:r>
                  <a:rPr lang="zh-CN" altLang="en-US" dirty="0" smtClean="0"/>
                  <a:t>的贝祖系数</a:t>
                </a:r>
                <a:r>
                  <a:rPr lang="en-US" altLang="zh-CN" dirty="0" smtClean="0"/>
                  <a:t>, 2</a:t>
                </a:r>
                <a:r>
                  <a:rPr lang="zh-CN" altLang="en-US" dirty="0" smtClean="0"/>
                  <a:t>是</a:t>
                </a:r>
                <a:r>
                  <a:rPr lang="en-US" altLang="zh-CN" dirty="0" smtClean="0"/>
                  <a:t>5</a:t>
                </a:r>
                <a:r>
                  <a:rPr lang="zh-CN" altLang="en-US" dirty="0" smtClean="0"/>
                  <a:t>模</a:t>
                </a:r>
                <a:r>
                  <a:rPr lang="en-US" altLang="zh-CN" dirty="0" smtClean="0"/>
                  <a:t>9</a:t>
                </a:r>
                <a:r>
                  <a:rPr lang="zh-CN" altLang="en-US" dirty="0" smtClean="0"/>
                  <a:t>的逆</a:t>
                </a:r>
                <a:r>
                  <a:rPr lang="en-US" altLang="zh-CN" dirty="0" smtClean="0"/>
                  <a:t>.</a:t>
                </a:r>
              </a:p>
              <a:p>
                <a:pPr marL="0" indent="0">
                  <a:buNone/>
                </a:pPr>
                <a:r>
                  <a:rPr lang="zh-CN" altLang="en-US" dirty="0" smtClean="0"/>
                  <a:t>       在同余方程两边同时乘以</a:t>
                </a:r>
                <a:r>
                  <a:rPr lang="en-US" altLang="zh-CN" dirty="0" smtClean="0"/>
                  <a:t>2</a:t>
                </a:r>
                <a:r>
                  <a:rPr lang="zh-CN" altLang="en-US" dirty="0" smtClean="0"/>
                  <a:t>得</a:t>
                </a:r>
                <a:r>
                  <a:rPr lang="en-US" altLang="zh-CN" dirty="0"/>
                  <a:t>: </a:t>
                </a:r>
                <a14:m>
                  <m:oMath xmlns:m="http://schemas.openxmlformats.org/officeDocument/2006/math">
                    <m:r>
                      <a:rPr lang="en-US" altLang="zh-CN" i="1" dirty="0" smtClean="0">
                        <a:latin typeface="Cambria Math" panose="02040503050406030204" pitchFamily="18" charset="0"/>
                      </a:rPr>
                      <m:t>10</m:t>
                    </m:r>
                    <m:r>
                      <a:rPr lang="en-US" altLang="zh-CN" i="1" dirty="0" smtClean="0">
                        <a:latin typeface="Cambria Math" panose="02040503050406030204" pitchFamily="18" charset="0"/>
                      </a:rPr>
                      <m:t>𝑥</m:t>
                    </m:r>
                    <m:r>
                      <a:rPr lang="en-US" altLang="zh-CN" i="1" dirty="0">
                        <a:latin typeface="Cambria Math" panose="02040503050406030204" pitchFamily="18" charset="0"/>
                      </a:rPr>
                      <m:t>≡ </m:t>
                    </m:r>
                    <m:r>
                      <a:rPr lang="en-US" altLang="zh-CN" i="1" dirty="0" smtClean="0">
                        <a:latin typeface="Cambria Math" panose="02040503050406030204" pitchFamily="18" charset="0"/>
                      </a:rPr>
                      <m:t>14(</m:t>
                    </m:r>
                    <m:r>
                      <a:rPr lang="en-US" altLang="zh-CN" i="1" dirty="0">
                        <a:latin typeface="Cambria Math" panose="02040503050406030204" pitchFamily="18" charset="0"/>
                      </a:rPr>
                      <m:t>𝑚𝑜𝑑</m:t>
                    </m:r>
                    <m:r>
                      <a:rPr lang="en-US" altLang="zh-CN" i="1" dirty="0">
                        <a:latin typeface="Cambria Math" panose="02040503050406030204" pitchFamily="18" charset="0"/>
                      </a:rPr>
                      <m:t> 9). </m:t>
                    </m:r>
                  </m:oMath>
                </a14:m>
                <a:endParaRPr lang="en-US" altLang="zh-CN" dirty="0" smtClean="0"/>
              </a:p>
              <a:p>
                <a:pPr marL="0" indent="0">
                  <a:buNone/>
                </a:pPr>
                <a:r>
                  <a:rPr lang="zh-CN" altLang="en-US" dirty="0" smtClean="0"/>
                  <a:t>       因为</a:t>
                </a:r>
                <a:r>
                  <a:rPr lang="en-US" altLang="zh-CN" dirty="0"/>
                  <a:t>10 ≡ </a:t>
                </a:r>
                <a:r>
                  <a:rPr lang="en-US" altLang="zh-CN" dirty="0" smtClean="0"/>
                  <a:t>1(</a:t>
                </a:r>
                <a14:m>
                  <m:oMath xmlns:m="http://schemas.openxmlformats.org/officeDocument/2006/math">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oMath>
                </a14:m>
                <a:r>
                  <a:rPr lang="en-US" altLang="zh-CN" dirty="0"/>
                  <a:t>9</a:t>
                </a:r>
                <a:r>
                  <a:rPr lang="en-US" altLang="zh-CN" dirty="0" smtClean="0"/>
                  <a:t>), </a:t>
                </a:r>
                <a:r>
                  <a:rPr lang="zh-CN" altLang="en-US" dirty="0" smtClean="0"/>
                  <a:t>可得</a:t>
                </a:r>
                <a:endParaRPr lang="en-US" altLang="zh-CN" dirty="0" smtClean="0"/>
              </a:p>
              <a:p>
                <a:pPr marL="0" indent="0">
                  <a:buNone/>
                </a:pPr>
                <a:r>
                  <a:rPr lang="en-US" altLang="zh-CN" dirty="0" smtClean="0"/>
                  <a:t>       </a:t>
                </a:r>
                <a14:m>
                  <m:oMath xmlns:m="http://schemas.openxmlformats.org/officeDocument/2006/math">
                    <m:r>
                      <a:rPr lang="en-US" altLang="zh-CN" i="1" dirty="0" smtClean="0">
                        <a:latin typeface="Cambria Math" panose="02040503050406030204" pitchFamily="18" charset="0"/>
                      </a:rPr>
                      <m:t>𝑥</m:t>
                    </m:r>
                    <m:r>
                      <a:rPr lang="en-US" altLang="zh-CN" i="1" dirty="0">
                        <a:latin typeface="Cambria Math" panose="02040503050406030204" pitchFamily="18" charset="0"/>
                      </a:rPr>
                      <m:t>≡ </m:t>
                    </m:r>
                    <m:r>
                      <a:rPr lang="en-US" altLang="zh-CN" i="1" dirty="0" smtClean="0">
                        <a:latin typeface="Cambria Math" panose="02040503050406030204" pitchFamily="18" charset="0"/>
                      </a:rPr>
                      <m:t>14(</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9) ≡ 5(</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9).</m:t>
                    </m:r>
                  </m:oMath>
                </a14:m>
                <a:endParaRPr lang="en-US" altLang="zh-CN" dirty="0"/>
              </a:p>
              <a:p>
                <a:pPr marL="360363" indent="-360363">
                  <a:buNone/>
                </a:pPr>
                <a:r>
                  <a:rPr lang="zh-CN" altLang="en-US" dirty="0" smtClean="0"/>
                  <a:t>       所以</a:t>
                </a:r>
                <a:r>
                  <a:rPr lang="en-US" altLang="zh-CN" dirty="0" smtClean="0"/>
                  <a:t>, </a:t>
                </a:r>
                <a:r>
                  <a:rPr lang="zh-CN" altLang="en-US" dirty="0" smtClean="0"/>
                  <a:t>该同余方程的解是使得</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5(</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9)</m:t>
                    </m:r>
                  </m:oMath>
                </a14:m>
                <a:r>
                  <a:rPr lang="zh-CN" altLang="en-US" dirty="0" smtClean="0"/>
                  <a:t>的所有整数</a:t>
                </a:r>
                <a14:m>
                  <m:oMath xmlns:m="http://schemas.openxmlformats.org/officeDocument/2006/math">
                    <m:r>
                      <a:rPr lang="en-US" altLang="zh-CN" i="1" dirty="0" smtClean="0">
                        <a:latin typeface="Cambria Math" panose="02040503050406030204" pitchFamily="18" charset="0"/>
                      </a:rPr>
                      <m:t>𝑥</m:t>
                    </m:r>
                  </m:oMath>
                </a14:m>
                <a:r>
                  <a:rPr lang="zh-CN" altLang="en-US" dirty="0" smtClean="0"/>
                  <a:t>，比如</a:t>
                </a:r>
                <a:r>
                  <a:rPr lang="en-US" altLang="zh-CN" dirty="0" smtClean="0"/>
                  <a:t>5,14,23,…</a:t>
                </a:r>
                <a:endParaRPr lang="en-US" altLang="zh-CN" dirty="0"/>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53F9D4E-3B8E-4B71-AC0B-9209153BC39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107</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3528249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中国剩余定理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在古代中国</a:t>
                </a:r>
                <a:r>
                  <a:rPr lang="en-US" altLang="zh-CN" dirty="0" smtClean="0"/>
                  <a:t>, </a:t>
                </a:r>
                <a:r>
                  <a:rPr lang="zh-CN" altLang="en-US" dirty="0" smtClean="0"/>
                  <a:t>数学家孙子问道</a:t>
                </a:r>
                <a:r>
                  <a:rPr lang="en-US" dirty="0" smtClean="0"/>
                  <a:t>:</a:t>
                </a:r>
              </a:p>
              <a:p>
                <a:pPr lvl="1"/>
                <a:r>
                  <a:rPr lang="zh-CN" altLang="en-US" dirty="0" smtClean="0"/>
                  <a:t>有物不知其数</a:t>
                </a:r>
                <a:r>
                  <a:rPr lang="en-US" altLang="zh-CN" dirty="0" smtClean="0"/>
                  <a:t>, </a:t>
                </a:r>
                <a:r>
                  <a:rPr lang="zh-CN" altLang="en-US" dirty="0" smtClean="0"/>
                  <a:t>三分之余二</a:t>
                </a:r>
                <a:r>
                  <a:rPr lang="en-US" altLang="zh-CN" dirty="0" smtClean="0"/>
                  <a:t>, </a:t>
                </a:r>
                <a:r>
                  <a:rPr lang="zh-CN" altLang="en-US" dirty="0" smtClean="0"/>
                  <a:t>五分之余三</a:t>
                </a:r>
                <a:r>
                  <a:rPr lang="en-US" altLang="zh-CN" dirty="0" smtClean="0"/>
                  <a:t>, </a:t>
                </a:r>
                <a:r>
                  <a:rPr lang="zh-CN" altLang="en-US" dirty="0" smtClean="0"/>
                  <a:t>七分之余二</a:t>
                </a:r>
                <a:r>
                  <a:rPr lang="en-US" altLang="zh-CN" dirty="0" smtClean="0"/>
                  <a:t>, </a:t>
                </a:r>
                <a:r>
                  <a:rPr lang="zh-CN" altLang="en-US" dirty="0" smtClean="0"/>
                  <a:t>此物几何？</a:t>
                </a:r>
                <a:endParaRPr lang="en-US" dirty="0" smtClean="0"/>
              </a:p>
              <a:p>
                <a:r>
                  <a:rPr lang="zh-CN" altLang="en-US" dirty="0" smtClean="0"/>
                  <a:t>翻译过来就是下列</a:t>
                </a:r>
                <a:r>
                  <a:rPr lang="zh-CN" altLang="en-US" b="1" dirty="0" smtClean="0">
                    <a:solidFill>
                      <a:srgbClr val="C00000"/>
                    </a:solidFill>
                  </a:rPr>
                  <a:t>同余方程组</a:t>
                </a:r>
                <a:r>
                  <a:rPr lang="zh-CN" altLang="en-US" dirty="0" smtClean="0"/>
                  <a:t>的解是什么</a:t>
                </a:r>
                <a:r>
                  <a:rPr lang="en-US" dirty="0" smtClean="0"/>
                  <a:t>:</a:t>
                </a:r>
              </a:p>
              <a:p>
                <a:pPr lvl="1"/>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2 ( </m:t>
                    </m:r>
                    <m:r>
                      <a:rPr lang="en-US" i="1" dirty="0" smtClean="0">
                        <a:latin typeface="Cambria Math" panose="02040503050406030204" pitchFamily="18" charset="0"/>
                      </a:rPr>
                      <m:t>𝑚𝑜𝑑</m:t>
                    </m:r>
                    <m:r>
                      <a:rPr lang="en-US" i="1" dirty="0" smtClean="0">
                        <a:latin typeface="Cambria Math" panose="02040503050406030204" pitchFamily="18" charset="0"/>
                      </a:rPr>
                      <m:t> 3),</m:t>
                    </m:r>
                  </m:oMath>
                </a14:m>
                <a:endParaRPr lang="en-US" dirty="0" smtClean="0"/>
              </a:p>
              <a:p>
                <a:pPr lvl="1"/>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3 ( </m:t>
                    </m:r>
                    <m:r>
                      <a:rPr lang="en-US" i="1" dirty="0" smtClean="0">
                        <a:latin typeface="Cambria Math" panose="02040503050406030204" pitchFamily="18" charset="0"/>
                      </a:rPr>
                      <m:t>𝑚𝑜𝑑</m:t>
                    </m:r>
                    <m:r>
                      <a:rPr lang="en-US" i="1" dirty="0" smtClean="0">
                        <a:latin typeface="Cambria Math" panose="02040503050406030204" pitchFamily="18" charset="0"/>
                      </a:rPr>
                      <m:t> 5),</m:t>
                    </m:r>
                  </m:oMath>
                </a14:m>
                <a:endParaRPr lang="en-US" dirty="0" smtClean="0"/>
              </a:p>
              <a:p>
                <a:pPr lvl="1"/>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2 ( </m:t>
                    </m:r>
                    <m:r>
                      <a:rPr lang="en-US" i="1" dirty="0" smtClean="0">
                        <a:latin typeface="Cambria Math" panose="02040503050406030204" pitchFamily="18" charset="0"/>
                      </a:rPr>
                      <m:t>𝑚𝑜𝑑</m:t>
                    </m:r>
                    <m:r>
                      <a:rPr lang="en-US" i="1" dirty="0" smtClean="0">
                        <a:latin typeface="Cambria Math" panose="02040503050406030204" pitchFamily="18" charset="0"/>
                      </a:rPr>
                      <m:t> 7)?</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B1A3A92E-3C16-48CB-A6AA-DD1712167E81}"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108</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6682875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中国剩余定理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274320" lvl="1" indent="-274320">
                  <a:lnSpc>
                    <a:spcPct val="100000"/>
                  </a:lnSpc>
                  <a:spcBef>
                    <a:spcPts val="1000"/>
                  </a:spcBef>
                  <a:buClr>
                    <a:srgbClr val="CEA524"/>
                  </a:buClr>
                  <a:buSzPct val="100000"/>
                  <a:buFont typeface="Wingdings" panose="05000000000000000000" pitchFamily="2" charset="2"/>
                  <a:buChar char="q"/>
                </a:pPr>
                <a:r>
                  <a:rPr lang="zh-CN" altLang="en-US" sz="3000" b="1" dirty="0" smtClean="0"/>
                  <a:t>中国剩余定理：</a:t>
                </a:r>
                <a:r>
                  <a:rPr lang="zh-CN" altLang="en-US" sz="3000" dirty="0" smtClean="0"/>
                  <a:t>令</a:t>
                </a:r>
                <a14:m>
                  <m:oMath xmlns:m="http://schemas.openxmlformats.org/officeDocument/2006/math">
                    <m:sSub>
                      <m:sSubPr>
                        <m:ctrlPr>
                          <a:rPr lang="en-US" altLang="zh-CN" sz="3000" i="1" dirty="0" smtClean="0">
                            <a:latin typeface="Cambria Math" panose="02040503050406030204" pitchFamily="18" charset="0"/>
                          </a:rPr>
                        </m:ctrlPr>
                      </m:sSubPr>
                      <m:e>
                        <m:r>
                          <m:rPr>
                            <m:sty m:val="p"/>
                          </m:rPr>
                          <a:rPr lang="en-US" altLang="zh-CN" sz="3000" i="1" dirty="0">
                            <a:latin typeface="Cambria Math" panose="02040503050406030204" pitchFamily="18" charset="0"/>
                          </a:rPr>
                          <m:t>m</m:t>
                        </m:r>
                      </m:e>
                      <m:sub>
                        <m:r>
                          <a:rPr lang="en-US" altLang="zh-CN" sz="3000" b="0" i="1" dirty="0" smtClean="0">
                            <a:latin typeface="Cambria Math" panose="02040503050406030204" pitchFamily="18" charset="0"/>
                          </a:rPr>
                          <m:t>1</m:t>
                        </m:r>
                      </m:sub>
                    </m:sSub>
                  </m:oMath>
                </a14:m>
                <a:r>
                  <a:rPr lang="en-US" sz="3000" dirty="0" smtClean="0"/>
                  <a:t>,</a:t>
                </a:r>
                <a:r>
                  <a:rPr lang="en-US" altLang="zh-CN" sz="3000" dirty="0"/>
                  <a:t> </a:t>
                </a:r>
                <a14:m>
                  <m:oMath xmlns:m="http://schemas.openxmlformats.org/officeDocument/2006/math">
                    <m:sSub>
                      <m:sSubPr>
                        <m:ctrlPr>
                          <a:rPr lang="en-US" altLang="zh-CN" sz="3000" i="1" dirty="0">
                            <a:latin typeface="Cambria Math" panose="02040503050406030204" pitchFamily="18" charset="0"/>
                          </a:rPr>
                        </m:ctrlPr>
                      </m:sSubPr>
                      <m:e>
                        <m:r>
                          <m:rPr>
                            <m:sty m:val="p"/>
                          </m:rPr>
                          <a:rPr lang="en-US" altLang="zh-CN" sz="3000" i="1" dirty="0">
                            <a:latin typeface="Cambria Math" panose="02040503050406030204" pitchFamily="18" charset="0"/>
                          </a:rPr>
                          <m:t>m</m:t>
                        </m:r>
                      </m:e>
                      <m:sub>
                        <m:r>
                          <a:rPr lang="en-US" altLang="zh-CN" sz="3000" b="0" i="1" dirty="0" smtClean="0">
                            <a:latin typeface="Cambria Math" panose="02040503050406030204" pitchFamily="18" charset="0"/>
                          </a:rPr>
                          <m:t>2</m:t>
                        </m:r>
                      </m:sub>
                    </m:sSub>
                  </m:oMath>
                </a14:m>
                <a:r>
                  <a:rPr lang="en-US" sz="3000" dirty="0" smtClean="0"/>
                  <a:t>, …, </a:t>
                </a:r>
                <a14:m>
                  <m:oMath xmlns:m="http://schemas.openxmlformats.org/officeDocument/2006/math">
                    <m:sSub>
                      <m:sSubPr>
                        <m:ctrlPr>
                          <a:rPr lang="en-US" altLang="zh-CN" sz="3000" i="1" dirty="0">
                            <a:latin typeface="Cambria Math" panose="02040503050406030204" pitchFamily="18" charset="0"/>
                          </a:rPr>
                        </m:ctrlPr>
                      </m:sSubPr>
                      <m:e>
                        <m:r>
                          <m:rPr>
                            <m:sty m:val="p"/>
                          </m:rPr>
                          <a:rPr lang="en-US" altLang="zh-CN" sz="3000" i="1" dirty="0">
                            <a:latin typeface="Cambria Math" panose="02040503050406030204" pitchFamily="18" charset="0"/>
                          </a:rPr>
                          <m:t>m</m:t>
                        </m:r>
                      </m:e>
                      <m:sub>
                        <m:r>
                          <a:rPr lang="en-US" altLang="zh-CN" sz="3000" b="0" i="1" dirty="0" smtClean="0">
                            <a:latin typeface="Cambria Math" panose="02040503050406030204" pitchFamily="18" charset="0"/>
                          </a:rPr>
                          <m:t>𝑛</m:t>
                        </m:r>
                      </m:sub>
                    </m:sSub>
                  </m:oMath>
                </a14:m>
                <a:r>
                  <a:rPr lang="zh-CN" altLang="en-US" sz="3000" dirty="0" smtClean="0"/>
                  <a:t>为大于</a:t>
                </a:r>
                <a:r>
                  <a:rPr lang="en-US" altLang="zh-CN" sz="3000" dirty="0" smtClean="0"/>
                  <a:t>1</a:t>
                </a:r>
                <a:r>
                  <a:rPr lang="zh-CN" altLang="en-US" sz="3000" dirty="0" smtClean="0"/>
                  <a:t>的两两互素的正整数，而</a:t>
                </a:r>
                <a14:m>
                  <m:oMath xmlns:m="http://schemas.openxmlformats.org/officeDocument/2006/math">
                    <m:sSub>
                      <m:sSubPr>
                        <m:ctrlPr>
                          <a:rPr lang="en-US" altLang="zh-CN" sz="3000" i="1" dirty="0" smtClean="0">
                            <a:latin typeface="Cambria Math" panose="02040503050406030204" pitchFamily="18" charset="0"/>
                          </a:rPr>
                        </m:ctrlPr>
                      </m:sSubPr>
                      <m:e>
                        <m:r>
                          <a:rPr lang="en-US" altLang="zh-CN" sz="3000" b="0" i="1" dirty="0" smtClean="0">
                            <a:latin typeface="Cambria Math" panose="02040503050406030204" pitchFamily="18" charset="0"/>
                          </a:rPr>
                          <m:t>𝑎</m:t>
                        </m:r>
                      </m:e>
                      <m:sub>
                        <m:r>
                          <a:rPr lang="en-US" altLang="zh-CN" sz="3000" i="1" dirty="0">
                            <a:latin typeface="Cambria Math" panose="02040503050406030204" pitchFamily="18" charset="0"/>
                          </a:rPr>
                          <m:t>1</m:t>
                        </m:r>
                      </m:sub>
                    </m:sSub>
                  </m:oMath>
                </a14:m>
                <a:r>
                  <a:rPr lang="en-US" altLang="zh-CN" sz="3000" dirty="0"/>
                  <a:t>, </a:t>
                </a:r>
                <a14:m>
                  <m:oMath xmlns:m="http://schemas.openxmlformats.org/officeDocument/2006/math">
                    <m:sSub>
                      <m:sSubPr>
                        <m:ctrlPr>
                          <a:rPr lang="en-US" altLang="zh-CN" sz="3000" i="1" dirty="0">
                            <a:latin typeface="Cambria Math" panose="02040503050406030204" pitchFamily="18" charset="0"/>
                          </a:rPr>
                        </m:ctrlPr>
                      </m:sSubPr>
                      <m:e>
                        <m:r>
                          <a:rPr lang="en-US" altLang="zh-CN" sz="3000" b="0" i="1" dirty="0" smtClean="0">
                            <a:latin typeface="Cambria Math" panose="02040503050406030204" pitchFamily="18" charset="0"/>
                          </a:rPr>
                          <m:t>𝑎</m:t>
                        </m:r>
                      </m:e>
                      <m:sub>
                        <m:r>
                          <a:rPr lang="en-US" altLang="zh-CN" sz="3000" i="1" dirty="0">
                            <a:latin typeface="Cambria Math" panose="02040503050406030204" pitchFamily="18" charset="0"/>
                          </a:rPr>
                          <m:t>2</m:t>
                        </m:r>
                      </m:sub>
                    </m:sSub>
                  </m:oMath>
                </a14:m>
                <a:r>
                  <a:rPr lang="en-US" altLang="zh-CN" sz="3000" dirty="0"/>
                  <a:t>, …, </a:t>
                </a:r>
                <a14:m>
                  <m:oMath xmlns:m="http://schemas.openxmlformats.org/officeDocument/2006/math">
                    <m:sSub>
                      <m:sSubPr>
                        <m:ctrlPr>
                          <a:rPr lang="en-US" altLang="zh-CN" sz="3000" i="1" dirty="0">
                            <a:latin typeface="Cambria Math" panose="02040503050406030204" pitchFamily="18" charset="0"/>
                          </a:rPr>
                        </m:ctrlPr>
                      </m:sSubPr>
                      <m:e>
                        <m:r>
                          <a:rPr lang="en-US" altLang="zh-CN" sz="3000" b="0" i="1" dirty="0" smtClean="0">
                            <a:latin typeface="Cambria Math" panose="02040503050406030204" pitchFamily="18" charset="0"/>
                          </a:rPr>
                          <m:t>𝑎</m:t>
                        </m:r>
                      </m:e>
                      <m:sub>
                        <m:r>
                          <a:rPr lang="en-US" altLang="zh-CN" sz="3000" i="1" dirty="0">
                            <a:latin typeface="Cambria Math" panose="02040503050406030204" pitchFamily="18" charset="0"/>
                          </a:rPr>
                          <m:t>𝑛</m:t>
                        </m:r>
                      </m:sub>
                    </m:sSub>
                    <m:r>
                      <a:rPr lang="zh-CN" altLang="en-US" sz="3000" i="1" dirty="0" smtClean="0">
                        <a:latin typeface="Cambria Math" panose="02040503050406030204" pitchFamily="18" charset="0"/>
                      </a:rPr>
                      <m:t>是</m:t>
                    </m:r>
                  </m:oMath>
                </a14:m>
                <a:r>
                  <a:rPr lang="zh-CN" altLang="en-US" sz="3000" dirty="0" smtClean="0"/>
                  <a:t>任意整数。则同余方程组</a:t>
                </a:r>
                <a:endParaRPr lang="en-US" altLang="zh-CN" sz="3000" dirty="0" smtClean="0"/>
              </a:p>
              <a:p>
                <a:pPr marL="0" lvl="1" indent="0">
                  <a:lnSpc>
                    <a:spcPct val="100000"/>
                  </a:lnSpc>
                  <a:spcBef>
                    <a:spcPts val="1000"/>
                  </a:spcBef>
                  <a:buClr>
                    <a:srgbClr val="CEA524"/>
                  </a:buClr>
                  <a:buSzPct val="100000"/>
                  <a:buNone/>
                </a:pPr>
                <a:r>
                  <a:rPr lang="en-US" altLang="zh-CN" sz="3000" dirty="0" smtClean="0"/>
                  <a:t>                                         </a:t>
                </a:r>
                <a14:m>
                  <m:oMath xmlns:m="http://schemas.openxmlformats.org/officeDocument/2006/math">
                    <m:r>
                      <a:rPr lang="en-US" altLang="zh-CN" sz="3000" i="1" dirty="0">
                        <a:latin typeface="Cambria Math" panose="02040503050406030204" pitchFamily="18" charset="0"/>
                      </a:rPr>
                      <m:t>𝑥</m:t>
                    </m:r>
                    <m:r>
                      <a:rPr lang="en-US" altLang="zh-CN" sz="3000" i="1" dirty="0">
                        <a:latin typeface="Cambria Math" panose="02040503050406030204" pitchFamily="18" charset="0"/>
                      </a:rPr>
                      <m:t> ≡</m:t>
                    </m:r>
                    <m:sSub>
                      <m:sSubPr>
                        <m:ctrlPr>
                          <a:rPr lang="en-US" altLang="zh-CN" sz="3000" i="1" dirty="0">
                            <a:latin typeface="Cambria Math" panose="02040503050406030204" pitchFamily="18" charset="0"/>
                          </a:rPr>
                        </m:ctrlPr>
                      </m:sSubPr>
                      <m:e>
                        <m:r>
                          <a:rPr lang="en-US" altLang="zh-CN" sz="3000" i="1" dirty="0">
                            <a:latin typeface="Cambria Math" panose="02040503050406030204" pitchFamily="18" charset="0"/>
                          </a:rPr>
                          <m:t>𝑎</m:t>
                        </m:r>
                      </m:e>
                      <m:sub>
                        <m:r>
                          <a:rPr lang="en-US" altLang="zh-CN" sz="3000" i="1" dirty="0">
                            <a:latin typeface="Cambria Math" panose="02040503050406030204" pitchFamily="18" charset="0"/>
                          </a:rPr>
                          <m:t>1</m:t>
                        </m:r>
                      </m:sub>
                    </m:sSub>
                    <m:r>
                      <a:rPr lang="en-US" altLang="zh-CN" sz="3000" i="1" dirty="0">
                        <a:latin typeface="Cambria Math" panose="02040503050406030204" pitchFamily="18" charset="0"/>
                      </a:rPr>
                      <m:t>( </m:t>
                    </m:r>
                    <m:r>
                      <a:rPr lang="en-US" altLang="zh-CN" sz="3000" i="1" dirty="0">
                        <a:latin typeface="Cambria Math" panose="02040503050406030204" pitchFamily="18" charset="0"/>
                      </a:rPr>
                      <m:t>𝑚𝑜𝑑</m:t>
                    </m:r>
                    <m:sSub>
                      <m:sSubPr>
                        <m:ctrlPr>
                          <a:rPr lang="en-US" altLang="zh-CN" sz="3000" i="1" dirty="0">
                            <a:latin typeface="Cambria Math" panose="02040503050406030204" pitchFamily="18" charset="0"/>
                          </a:rPr>
                        </m:ctrlPr>
                      </m:sSubPr>
                      <m:e>
                        <m:r>
                          <a:rPr lang="en-US" altLang="zh-CN" sz="3000" b="0" i="1" dirty="0" smtClean="0">
                            <a:latin typeface="Cambria Math" panose="02040503050406030204" pitchFamily="18" charset="0"/>
                          </a:rPr>
                          <m:t> </m:t>
                        </m:r>
                        <m:r>
                          <m:rPr>
                            <m:sty m:val="p"/>
                          </m:rPr>
                          <a:rPr lang="en-US" altLang="zh-CN" sz="3000" i="1" dirty="0">
                            <a:latin typeface="Cambria Math" panose="02040503050406030204" pitchFamily="18" charset="0"/>
                          </a:rPr>
                          <m:t>m</m:t>
                        </m:r>
                      </m:e>
                      <m:sub>
                        <m:r>
                          <a:rPr lang="en-US" altLang="zh-CN" sz="3000" i="1" dirty="0">
                            <a:latin typeface="Cambria Math" panose="02040503050406030204" pitchFamily="18" charset="0"/>
                          </a:rPr>
                          <m:t>1</m:t>
                        </m:r>
                      </m:sub>
                    </m:sSub>
                    <m:r>
                      <a:rPr lang="en-US" altLang="zh-CN" sz="3000" i="1" dirty="0">
                        <a:latin typeface="Cambria Math" panose="02040503050406030204" pitchFamily="18" charset="0"/>
                      </a:rPr>
                      <m:t>)</m:t>
                    </m:r>
                  </m:oMath>
                </a14:m>
                <a:endParaRPr lang="en-US" altLang="zh-CN" sz="3000" dirty="0" smtClean="0"/>
              </a:p>
              <a:p>
                <a:pPr marL="0" lvl="1" indent="0">
                  <a:lnSpc>
                    <a:spcPct val="100000"/>
                  </a:lnSpc>
                  <a:spcBef>
                    <a:spcPts val="1000"/>
                  </a:spcBef>
                  <a:buClr>
                    <a:srgbClr val="CEA524"/>
                  </a:buClr>
                  <a:buSzPct val="100000"/>
                  <a:buNone/>
                </a:pPr>
                <a:r>
                  <a:rPr lang="en-US" altLang="zh-CN" sz="3000" dirty="0"/>
                  <a:t> </a:t>
                </a:r>
                <a:r>
                  <a:rPr lang="en-US" altLang="zh-CN" sz="3000" dirty="0" smtClean="0"/>
                  <a:t>                                        </a:t>
                </a:r>
                <a14:m>
                  <m:oMath xmlns:m="http://schemas.openxmlformats.org/officeDocument/2006/math">
                    <m:r>
                      <a:rPr lang="en-US" altLang="zh-CN" sz="3000" i="1" dirty="0">
                        <a:latin typeface="Cambria Math" panose="02040503050406030204" pitchFamily="18" charset="0"/>
                      </a:rPr>
                      <m:t>𝑥</m:t>
                    </m:r>
                    <m:r>
                      <a:rPr lang="en-US" altLang="zh-CN" sz="3000" i="1" dirty="0">
                        <a:latin typeface="Cambria Math" panose="02040503050406030204" pitchFamily="18" charset="0"/>
                      </a:rPr>
                      <m:t> ≡</m:t>
                    </m:r>
                    <m:sSub>
                      <m:sSubPr>
                        <m:ctrlPr>
                          <a:rPr lang="en-US" altLang="zh-CN" sz="3000" i="1" dirty="0">
                            <a:latin typeface="Cambria Math" panose="02040503050406030204" pitchFamily="18" charset="0"/>
                          </a:rPr>
                        </m:ctrlPr>
                      </m:sSubPr>
                      <m:e>
                        <m:r>
                          <a:rPr lang="en-US" altLang="zh-CN" sz="3000" i="1" dirty="0">
                            <a:latin typeface="Cambria Math" panose="02040503050406030204" pitchFamily="18" charset="0"/>
                          </a:rPr>
                          <m:t>𝑎</m:t>
                        </m:r>
                      </m:e>
                      <m:sub>
                        <m:r>
                          <a:rPr lang="en-US" altLang="zh-CN" sz="3000" b="0" i="1" dirty="0" smtClean="0">
                            <a:latin typeface="Cambria Math" panose="02040503050406030204" pitchFamily="18" charset="0"/>
                          </a:rPr>
                          <m:t>2</m:t>
                        </m:r>
                      </m:sub>
                    </m:sSub>
                    <m:r>
                      <a:rPr lang="en-US" altLang="zh-CN" sz="3000" i="1" dirty="0">
                        <a:latin typeface="Cambria Math" panose="02040503050406030204" pitchFamily="18" charset="0"/>
                      </a:rPr>
                      <m:t>( </m:t>
                    </m:r>
                    <m:r>
                      <a:rPr lang="en-US" altLang="zh-CN" sz="3000" i="1" dirty="0">
                        <a:latin typeface="Cambria Math" panose="02040503050406030204" pitchFamily="18" charset="0"/>
                      </a:rPr>
                      <m:t>𝑚𝑜𝑑</m:t>
                    </m:r>
                    <m:sSub>
                      <m:sSubPr>
                        <m:ctrlPr>
                          <a:rPr lang="en-US" altLang="zh-CN" sz="3000" i="1" dirty="0">
                            <a:latin typeface="Cambria Math" panose="02040503050406030204" pitchFamily="18" charset="0"/>
                          </a:rPr>
                        </m:ctrlPr>
                      </m:sSubPr>
                      <m:e>
                        <m:r>
                          <a:rPr lang="en-US" altLang="zh-CN" sz="3000" i="1" dirty="0">
                            <a:latin typeface="Cambria Math" panose="02040503050406030204" pitchFamily="18" charset="0"/>
                          </a:rPr>
                          <m:t> </m:t>
                        </m:r>
                        <m:r>
                          <m:rPr>
                            <m:sty m:val="p"/>
                          </m:rPr>
                          <a:rPr lang="en-US" altLang="zh-CN" sz="3000" i="1" dirty="0">
                            <a:latin typeface="Cambria Math" panose="02040503050406030204" pitchFamily="18" charset="0"/>
                          </a:rPr>
                          <m:t>m</m:t>
                        </m:r>
                      </m:e>
                      <m:sub>
                        <m:r>
                          <a:rPr lang="en-US" altLang="zh-CN" sz="3000" b="0" i="1" dirty="0" smtClean="0">
                            <a:latin typeface="Cambria Math" panose="02040503050406030204" pitchFamily="18" charset="0"/>
                          </a:rPr>
                          <m:t>2</m:t>
                        </m:r>
                      </m:sub>
                    </m:sSub>
                    <m:r>
                      <a:rPr lang="en-US" altLang="zh-CN" sz="3000" i="1" dirty="0">
                        <a:latin typeface="Cambria Math" panose="02040503050406030204" pitchFamily="18" charset="0"/>
                      </a:rPr>
                      <m:t>)</m:t>
                    </m:r>
                  </m:oMath>
                </a14:m>
                <a:endParaRPr lang="en-US" altLang="zh-CN" sz="3000" dirty="0" smtClean="0"/>
              </a:p>
              <a:p>
                <a:pPr marL="0" lvl="1" indent="0">
                  <a:lnSpc>
                    <a:spcPct val="100000"/>
                  </a:lnSpc>
                  <a:spcBef>
                    <a:spcPts val="1000"/>
                  </a:spcBef>
                  <a:buClr>
                    <a:srgbClr val="CEA524"/>
                  </a:buClr>
                  <a:buSzPct val="100000"/>
                  <a:buNone/>
                </a:pPr>
                <a:r>
                  <a:rPr lang="en-US" altLang="zh-CN" sz="3000" dirty="0" smtClean="0"/>
                  <a:t>                                            </a:t>
                </a:r>
                <a14:m>
                  <m:oMath xmlns:m="http://schemas.openxmlformats.org/officeDocument/2006/math">
                    <m:r>
                      <a:rPr lang="en-US" altLang="zh-CN" sz="3000" i="1" dirty="0" smtClean="0">
                        <a:latin typeface="Cambria Math" panose="02040503050406030204" pitchFamily="18" charset="0"/>
                      </a:rPr>
                      <m:t>…</m:t>
                    </m:r>
                  </m:oMath>
                </a14:m>
                <a:endParaRPr lang="en-US" altLang="zh-CN" sz="3000" i="1" dirty="0" smtClean="0">
                  <a:latin typeface="Cambria Math" panose="02040503050406030204" pitchFamily="18" charset="0"/>
                </a:endParaRPr>
              </a:p>
              <a:p>
                <a:pPr marL="0" lvl="1" indent="0">
                  <a:lnSpc>
                    <a:spcPct val="100000"/>
                  </a:lnSpc>
                  <a:spcBef>
                    <a:spcPts val="1000"/>
                  </a:spcBef>
                  <a:buClr>
                    <a:srgbClr val="CEA524"/>
                  </a:buClr>
                  <a:buSzPct val="100000"/>
                  <a:buNone/>
                </a:pPr>
                <a:r>
                  <a:rPr lang="en-US" altLang="zh-CN" sz="3000" dirty="0" smtClean="0"/>
                  <a:t>                                         </a:t>
                </a:r>
                <a14:m>
                  <m:oMath xmlns:m="http://schemas.openxmlformats.org/officeDocument/2006/math">
                    <m:r>
                      <a:rPr lang="en-US" altLang="zh-CN" sz="3000" i="1" dirty="0">
                        <a:latin typeface="Cambria Math" panose="02040503050406030204" pitchFamily="18" charset="0"/>
                      </a:rPr>
                      <m:t>𝑥</m:t>
                    </m:r>
                    <m:r>
                      <a:rPr lang="en-US" altLang="zh-CN" sz="3000" i="1" dirty="0">
                        <a:latin typeface="Cambria Math" panose="02040503050406030204" pitchFamily="18" charset="0"/>
                      </a:rPr>
                      <m:t> ≡</m:t>
                    </m:r>
                    <m:sSub>
                      <m:sSubPr>
                        <m:ctrlPr>
                          <a:rPr lang="en-US" altLang="zh-CN" sz="3000" i="1" dirty="0">
                            <a:latin typeface="Cambria Math" panose="02040503050406030204" pitchFamily="18" charset="0"/>
                          </a:rPr>
                        </m:ctrlPr>
                      </m:sSubPr>
                      <m:e>
                        <m:r>
                          <a:rPr lang="en-US" altLang="zh-CN" sz="3000" i="1" dirty="0">
                            <a:latin typeface="Cambria Math" panose="02040503050406030204" pitchFamily="18" charset="0"/>
                          </a:rPr>
                          <m:t>𝑎</m:t>
                        </m:r>
                      </m:e>
                      <m:sub>
                        <m:r>
                          <a:rPr lang="en-US" altLang="zh-CN" sz="3000" b="0" i="1" dirty="0" smtClean="0">
                            <a:latin typeface="Cambria Math" panose="02040503050406030204" pitchFamily="18" charset="0"/>
                          </a:rPr>
                          <m:t>𝑛</m:t>
                        </m:r>
                      </m:sub>
                    </m:sSub>
                    <m:r>
                      <a:rPr lang="en-US" altLang="zh-CN" sz="3000" i="1" dirty="0">
                        <a:latin typeface="Cambria Math" panose="02040503050406030204" pitchFamily="18" charset="0"/>
                      </a:rPr>
                      <m:t>( </m:t>
                    </m:r>
                    <m:r>
                      <a:rPr lang="en-US" altLang="zh-CN" sz="3000" i="1" dirty="0">
                        <a:latin typeface="Cambria Math" panose="02040503050406030204" pitchFamily="18" charset="0"/>
                      </a:rPr>
                      <m:t>𝑚𝑜𝑑</m:t>
                    </m:r>
                    <m:sSub>
                      <m:sSubPr>
                        <m:ctrlPr>
                          <a:rPr lang="en-US" altLang="zh-CN" sz="3000" i="1" dirty="0">
                            <a:latin typeface="Cambria Math" panose="02040503050406030204" pitchFamily="18" charset="0"/>
                          </a:rPr>
                        </m:ctrlPr>
                      </m:sSubPr>
                      <m:e>
                        <m:r>
                          <a:rPr lang="en-US" altLang="zh-CN" sz="3000" i="1" dirty="0">
                            <a:latin typeface="Cambria Math" panose="02040503050406030204" pitchFamily="18" charset="0"/>
                          </a:rPr>
                          <m:t> </m:t>
                        </m:r>
                        <m:r>
                          <m:rPr>
                            <m:sty m:val="p"/>
                          </m:rPr>
                          <a:rPr lang="en-US" altLang="zh-CN" sz="3000" i="1" dirty="0">
                            <a:latin typeface="Cambria Math" panose="02040503050406030204" pitchFamily="18" charset="0"/>
                          </a:rPr>
                          <m:t>m</m:t>
                        </m:r>
                      </m:e>
                      <m:sub>
                        <m:r>
                          <a:rPr lang="en-US" altLang="zh-CN" sz="3000" b="0" i="1" dirty="0" smtClean="0">
                            <a:latin typeface="Cambria Math" panose="02040503050406030204" pitchFamily="18" charset="0"/>
                          </a:rPr>
                          <m:t>𝑛</m:t>
                        </m:r>
                      </m:sub>
                    </m:sSub>
                    <m:r>
                      <a:rPr lang="en-US" altLang="zh-CN" sz="3000" i="1" dirty="0">
                        <a:latin typeface="Cambria Math" panose="02040503050406030204" pitchFamily="18" charset="0"/>
                      </a:rPr>
                      <m:t>)</m:t>
                    </m:r>
                  </m:oMath>
                </a14:m>
                <a:endParaRPr lang="en-US" altLang="zh-CN" sz="3000" dirty="0" smtClean="0"/>
              </a:p>
              <a:p>
                <a:pPr marL="0" lvl="1" indent="0">
                  <a:lnSpc>
                    <a:spcPct val="100000"/>
                  </a:lnSpc>
                  <a:spcBef>
                    <a:spcPts val="1000"/>
                  </a:spcBef>
                  <a:buClr>
                    <a:srgbClr val="CEA524"/>
                  </a:buClr>
                  <a:buSzPct val="100000"/>
                  <a:buNone/>
                </a:pPr>
                <a:r>
                  <a:rPr lang="zh-CN" altLang="en-US" sz="3000" dirty="0" smtClean="0"/>
                  <a:t>有唯一的模</a:t>
                </a:r>
                <a:r>
                  <a:rPr lang="en-US" altLang="zh-CN" sz="3000" dirty="0" smtClean="0"/>
                  <a:t>m=</a:t>
                </a:r>
                <a14:m>
                  <m:oMath xmlns:m="http://schemas.openxmlformats.org/officeDocument/2006/math">
                    <m:sSub>
                      <m:sSubPr>
                        <m:ctrlPr>
                          <a:rPr lang="en-US" altLang="zh-CN" sz="3000" i="1" dirty="0">
                            <a:latin typeface="Cambria Math" panose="02040503050406030204" pitchFamily="18" charset="0"/>
                          </a:rPr>
                        </m:ctrlPr>
                      </m:sSubPr>
                      <m:e>
                        <m:r>
                          <m:rPr>
                            <m:sty m:val="p"/>
                          </m:rPr>
                          <a:rPr lang="en-US" altLang="zh-CN" sz="3000" i="1" dirty="0">
                            <a:latin typeface="Cambria Math" panose="02040503050406030204" pitchFamily="18" charset="0"/>
                          </a:rPr>
                          <m:t>m</m:t>
                        </m:r>
                      </m:e>
                      <m:sub>
                        <m:r>
                          <a:rPr lang="en-US" altLang="zh-CN" sz="3000" i="1" dirty="0">
                            <a:latin typeface="Cambria Math" panose="02040503050406030204" pitchFamily="18" charset="0"/>
                          </a:rPr>
                          <m:t>1</m:t>
                        </m:r>
                      </m:sub>
                    </m:sSub>
                    <m:sSub>
                      <m:sSubPr>
                        <m:ctrlPr>
                          <a:rPr lang="en-US" altLang="zh-CN" sz="3000" i="1" dirty="0">
                            <a:latin typeface="Cambria Math" panose="02040503050406030204" pitchFamily="18" charset="0"/>
                          </a:rPr>
                        </m:ctrlPr>
                      </m:sSubPr>
                      <m:e>
                        <m:r>
                          <m:rPr>
                            <m:sty m:val="p"/>
                          </m:rPr>
                          <a:rPr lang="en-US" altLang="zh-CN" sz="3000" i="1" dirty="0">
                            <a:latin typeface="Cambria Math" panose="02040503050406030204" pitchFamily="18" charset="0"/>
                          </a:rPr>
                          <m:t>m</m:t>
                        </m:r>
                      </m:e>
                      <m:sub>
                        <m:r>
                          <a:rPr lang="en-US" altLang="zh-CN" sz="3000" i="1" dirty="0">
                            <a:latin typeface="Cambria Math" panose="02040503050406030204" pitchFamily="18" charset="0"/>
                          </a:rPr>
                          <m:t>2</m:t>
                        </m:r>
                      </m:sub>
                    </m:sSub>
                  </m:oMath>
                </a14:m>
                <a:r>
                  <a:rPr lang="en-US" altLang="zh-CN" sz="3000" dirty="0" smtClean="0"/>
                  <a:t>…</a:t>
                </a:r>
                <a14:m>
                  <m:oMath xmlns:m="http://schemas.openxmlformats.org/officeDocument/2006/math">
                    <m:sSub>
                      <m:sSubPr>
                        <m:ctrlPr>
                          <a:rPr lang="en-US" altLang="zh-CN" sz="3000" i="1" dirty="0">
                            <a:latin typeface="Cambria Math" panose="02040503050406030204" pitchFamily="18" charset="0"/>
                          </a:rPr>
                        </m:ctrlPr>
                      </m:sSubPr>
                      <m:e>
                        <m:r>
                          <m:rPr>
                            <m:sty m:val="p"/>
                          </m:rPr>
                          <a:rPr lang="en-US" altLang="zh-CN" sz="3000" i="1" dirty="0">
                            <a:latin typeface="Cambria Math" panose="02040503050406030204" pitchFamily="18" charset="0"/>
                          </a:rPr>
                          <m:t>m</m:t>
                        </m:r>
                      </m:e>
                      <m:sub>
                        <m:r>
                          <a:rPr lang="en-US" altLang="zh-CN" sz="3000" i="1" dirty="0">
                            <a:latin typeface="Cambria Math" panose="02040503050406030204" pitchFamily="18" charset="0"/>
                          </a:rPr>
                          <m:t>𝑛</m:t>
                        </m:r>
                      </m:sub>
                    </m:sSub>
                    <m:r>
                      <a:rPr lang="zh-CN" altLang="en-US" sz="3000" i="1" dirty="0" smtClean="0">
                        <a:latin typeface="Cambria Math" panose="02040503050406030204" pitchFamily="18" charset="0"/>
                      </a:rPr>
                      <m:t>的</m:t>
                    </m:r>
                  </m:oMath>
                </a14:m>
                <a:r>
                  <a:rPr lang="zh-CN" altLang="en-US" sz="3000" dirty="0" smtClean="0"/>
                  <a:t>解。（即存在一个满足</a:t>
                </a:r>
                <a14:m>
                  <m:oMath xmlns:m="http://schemas.openxmlformats.org/officeDocument/2006/math">
                    <m:sSub>
                      <m:sSubPr>
                        <m:ctrlPr>
                          <a:rPr lang="en-US" altLang="zh-CN" sz="3000" i="1" dirty="0">
                            <a:latin typeface="Cambria Math" panose="02040503050406030204" pitchFamily="18" charset="0"/>
                          </a:rPr>
                        </m:ctrlPr>
                      </m:sSubPr>
                      <m:e>
                        <m:r>
                          <a:rPr lang="en-US" altLang="zh-CN" sz="3000" b="0" i="1" dirty="0" smtClean="0">
                            <a:latin typeface="Cambria Math" panose="02040503050406030204" pitchFamily="18" charset="0"/>
                          </a:rPr>
                          <m:t>0</m:t>
                        </m:r>
                        <m:r>
                          <a:rPr lang="en-US" altLang="zh-CN" sz="3000" i="1" dirty="0">
                            <a:latin typeface="Cambria Math" panose="02040503050406030204" pitchFamily="18" charset="0"/>
                            <a:ea typeface="Cambria Math" panose="02040503050406030204" pitchFamily="18" charset="0"/>
                          </a:rPr>
                          <m:t>≤</m:t>
                        </m:r>
                        <m:r>
                          <m:rPr>
                            <m:sty m:val="p"/>
                          </m:rPr>
                          <a:rPr lang="en-US" altLang="zh-CN" sz="3000" i="1" dirty="0" smtClean="0">
                            <a:latin typeface="Cambria Math" panose="02040503050406030204" pitchFamily="18" charset="0"/>
                            <a:ea typeface="Cambria Math" panose="02040503050406030204" pitchFamily="18" charset="0"/>
                          </a:rPr>
                          <m:t>x</m:t>
                        </m:r>
                        <m:r>
                          <a:rPr lang="en-US" altLang="zh-CN" sz="3000" i="1" dirty="0" smtClean="0">
                            <a:latin typeface="Cambria Math" panose="02040503050406030204" pitchFamily="18" charset="0"/>
                            <a:ea typeface="Cambria Math" panose="02040503050406030204" pitchFamily="18" charset="0"/>
                          </a:rPr>
                          <m:t>≤</m:t>
                        </m:r>
                        <m:r>
                          <m:rPr>
                            <m:sty m:val="p"/>
                          </m:rPr>
                          <a:rPr lang="en-US" altLang="zh-CN" sz="3000" i="1" dirty="0">
                            <a:latin typeface="Cambria Math" panose="02040503050406030204" pitchFamily="18" charset="0"/>
                          </a:rPr>
                          <m:t>m</m:t>
                        </m:r>
                      </m:e>
                      <m:sub/>
                    </m:sSub>
                  </m:oMath>
                </a14:m>
                <a:r>
                  <a:rPr lang="zh-CN" altLang="en-US" sz="3000" dirty="0" smtClean="0"/>
                  <a:t>的解</a:t>
                </a:r>
                <a:r>
                  <a:rPr lang="en-US" altLang="zh-CN" sz="3000" dirty="0" smtClean="0"/>
                  <a:t>x, </a:t>
                </a:r>
                <a:r>
                  <a:rPr lang="zh-CN" altLang="en-US" sz="3000" dirty="0" smtClean="0"/>
                  <a:t>而所有其他的解均与此解模</a:t>
                </a:r>
                <a:r>
                  <a:rPr lang="en-US" altLang="zh-CN" sz="3000" dirty="0" smtClean="0"/>
                  <a:t>m</a:t>
                </a:r>
                <a:r>
                  <a:rPr lang="zh-CN" altLang="en-US" sz="3000" dirty="0" smtClean="0"/>
                  <a:t>同余）</a:t>
                </a:r>
                <a:endParaRPr lang="en-US" altLang="zh-CN" sz="3000"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smtClean="0"/>
              </a:p>
              <a:p>
                <a:pPr marL="0" lvl="1" indent="0">
                  <a:lnSpc>
                    <a:spcPct val="100000"/>
                  </a:lnSpc>
                  <a:spcBef>
                    <a:spcPts val="1000"/>
                  </a:spcBef>
                  <a:buClr>
                    <a:srgbClr val="CEA524"/>
                  </a:buClr>
                  <a:buSzPct val="100000"/>
                  <a:buNone/>
                </a:pPr>
                <a:r>
                  <a:rPr lang="en-US" dirty="0"/>
                  <a:t> </a:t>
                </a: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65" t="-2976"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B1A3A92E-3C16-48CB-A6AA-DD1712167E81}"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109</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097157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2209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模</a:t>
            </a:r>
            <a:r>
              <a:rPr lang="zh-CN" altLang="en-US" dirty="0" smtClean="0"/>
              <a:t>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r>
                  <a:rPr lang="en-US" altLang="zh-CN" dirty="0" smtClean="0"/>
                  <a:t>【</a:t>
                </a:r>
                <a:r>
                  <a:rPr lang="zh-CN" altLang="en-US" dirty="0" smtClean="0"/>
                  <a:t>定义</a:t>
                </a:r>
                <a:r>
                  <a:rPr lang="en-US" altLang="zh-CN" dirty="0" smtClean="0"/>
                  <a:t>】</a:t>
                </a:r>
                <a:r>
                  <a:rPr lang="en-US"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为整数</a:t>
                </a:r>
                <a:r>
                  <a:rPr lang="en-US" altLang="zh-CN" dirty="0" smtClean="0"/>
                  <a:t>, </a:t>
                </a:r>
                <a:r>
                  <a:rPr lang="zh-CN" altLang="en-US" dirty="0" smtClean="0"/>
                  <a:t>而</a:t>
                </a:r>
                <a14:m>
                  <m:oMath xmlns:m="http://schemas.openxmlformats.org/officeDocument/2006/math">
                    <m:r>
                      <a:rPr lang="en-US" altLang="zh-CN" i="1" dirty="0" smtClean="0">
                        <a:latin typeface="Cambria Math" panose="02040503050406030204" pitchFamily="18" charset="0"/>
                      </a:rPr>
                      <m:t>𝑚</m:t>
                    </m:r>
                  </m:oMath>
                </a14:m>
                <a:r>
                  <a:rPr lang="zh-CN" altLang="en-US" dirty="0" smtClean="0"/>
                  <a:t>为正整数</a:t>
                </a:r>
                <a:r>
                  <a:rPr lang="en-US" altLang="zh-CN" dirty="0" smtClean="0"/>
                  <a:t>, </a:t>
                </a:r>
                <a:r>
                  <a:rPr lang="zh-CN" altLang="en-US" dirty="0" smtClean="0"/>
                  <a:t>则当</a:t>
                </a:r>
                <a14:m>
                  <m:oMath xmlns:m="http://schemas.openxmlformats.org/officeDocument/2006/math">
                    <m:r>
                      <a:rPr lang="en-US" altLang="zh-CN" i="1" dirty="0" smtClean="0">
                        <a:latin typeface="Cambria Math" panose="02040503050406030204" pitchFamily="18" charset="0"/>
                      </a:rPr>
                      <m:t>𝑚</m:t>
                    </m:r>
                  </m:oMath>
                </a14:m>
                <a:r>
                  <a:rPr lang="zh-CN" altLang="en-US" dirty="0" smtClean="0"/>
                  <a:t>整除</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zh-CN" altLang="en-US" dirty="0" smtClean="0"/>
                  <a:t>时</a:t>
                </a:r>
                <a:r>
                  <a:rPr lang="en-US" altLang="zh-CN" dirty="0" smtClean="0"/>
                  <a:t>, </a:t>
                </a:r>
                <a:r>
                  <a:rPr lang="zh-CN" altLang="en-US" dirty="0" smtClean="0"/>
                  <a:t>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同余</a:t>
                </a:r>
                <a14:m>
                  <m:oMath xmlns:m="http://schemas.openxmlformats.org/officeDocument/2006/math">
                    <m:r>
                      <a:rPr lang="en-US" altLang="zh-CN" i="1" dirty="0" smtClean="0">
                        <a:latin typeface="Cambria Math" panose="02040503050406030204" pitchFamily="18" charset="0"/>
                      </a:rPr>
                      <m:t>𝑏</m:t>
                    </m:r>
                  </m:oMath>
                </a14:m>
                <a:r>
                  <a:rPr lang="en-US" altLang="zh-CN" dirty="0" smtClean="0"/>
                  <a:t>, </a:t>
                </a:r>
                <a:r>
                  <a:rPr lang="zh-CN" altLang="en-US" dirty="0" smtClean="0"/>
                  <a:t>或者称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是模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同余的</a:t>
                </a:r>
                <a:r>
                  <a:rPr lang="en-US" altLang="zh-CN" dirty="0" smtClean="0"/>
                  <a:t>, </a:t>
                </a:r>
                <a:r>
                  <a:rPr lang="zh-CN" altLang="en-US" dirty="0" smtClean="0"/>
                  <a:t>记作</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m:t>
                    </m:r>
                  </m:oMath>
                </a14:m>
                <a:r>
                  <a:rPr lang="en-US" altLang="zh-CN" dirty="0" smtClean="0"/>
                  <a:t>. </a:t>
                </a:r>
                <a:r>
                  <a:rPr lang="zh-CN" altLang="en-US" dirty="0" smtClean="0"/>
                  <a:t>我们称</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i="1" dirty="0">
                        <a:latin typeface="Cambria Math" panose="02040503050406030204" pitchFamily="18" charset="0"/>
                      </a:rPr>
                      <m:t>𝑏</m:t>
                    </m:r>
                    <m:r>
                      <a:rPr lang="en-US" altLang="zh-CN" i="1" dirty="0">
                        <a:latin typeface="Cambria Math" panose="02040503050406030204" pitchFamily="18" charset="0"/>
                      </a:rPr>
                      <m:t> (</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r>
                      <a:rPr lang="en-US" altLang="zh-CN" i="1" dirty="0" smtClean="0">
                        <a:latin typeface="Cambria Math" panose="02040503050406030204" pitchFamily="18" charset="0"/>
                      </a:rPr>
                      <m:t>)</m:t>
                    </m:r>
                  </m:oMath>
                </a14:m>
                <a:r>
                  <a:rPr lang="zh-CN" altLang="en-US" dirty="0" smtClean="0"/>
                  <a:t>为</a:t>
                </a:r>
                <a:r>
                  <a:rPr lang="zh-CN" altLang="en-US" b="1" dirty="0" smtClean="0">
                    <a:solidFill>
                      <a:srgbClr val="C00000"/>
                    </a:solidFill>
                  </a:rPr>
                  <a:t>同余式</a:t>
                </a:r>
                <a:r>
                  <a:rPr lang="en-US" altLang="zh-CN" dirty="0" smtClean="0"/>
                  <a:t>, </a:t>
                </a:r>
                <a:r>
                  <a:rPr lang="zh-CN" altLang="en-US" dirty="0" smtClean="0"/>
                  <a:t>而</a:t>
                </a:r>
                <a14:m>
                  <m:oMath xmlns:m="http://schemas.openxmlformats.org/officeDocument/2006/math">
                    <m:r>
                      <a:rPr lang="en-US" altLang="zh-CN" i="1" dirty="0" smtClean="0">
                        <a:latin typeface="Cambria Math" panose="02040503050406030204" pitchFamily="18" charset="0"/>
                      </a:rPr>
                      <m:t>𝑚</m:t>
                    </m:r>
                  </m:oMath>
                </a14:m>
                <a:r>
                  <a:rPr lang="zh-CN" altLang="en-US" dirty="0" smtClean="0"/>
                  <a:t>是它的模</a:t>
                </a:r>
                <a:r>
                  <a:rPr lang="en-US" altLang="zh-CN"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不是模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同余的</a:t>
                </a:r>
                <a:r>
                  <a:rPr lang="en-US" altLang="zh-CN" dirty="0" smtClean="0"/>
                  <a:t>,</a:t>
                </a:r>
                <a:r>
                  <a:rPr lang="zh-CN" altLang="en-US" dirty="0" smtClean="0"/>
                  <a:t>则记作</a:t>
                </a:r>
                <a:r>
                  <a:rPr lang="en-US" altLang="zh-CN" dirty="0" smtClean="0"/>
                  <a:t>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oMath>
                </a14:m>
                <a:endParaRPr lang="en-US" altLang="zh-CN" dirty="0" smtClean="0"/>
              </a:p>
              <a:p>
                <a:pPr>
                  <a:lnSpc>
                    <a:spcPct val="120000"/>
                  </a:lnSpc>
                </a:pPr>
                <a:r>
                  <a:rPr lang="zh-CN" altLang="en-US" dirty="0" smtClean="0"/>
                  <a:t>例如</a:t>
                </a:r>
                <a14:m>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 </m:t>
                    </m:r>
                  </m:oMath>
                </a14:m>
                <a:r>
                  <a:rPr lang="en-US" altLang="zh-CN" dirty="0" smtClean="0"/>
                  <a:t>=17, </a:t>
                </a:r>
                <a14:m>
                  <m:oMath xmlns:m="http://schemas.openxmlformats.org/officeDocument/2006/math">
                    <m:r>
                      <a:rPr lang="en-US" altLang="zh-CN" i="1" dirty="0">
                        <a:latin typeface="Cambria Math" panose="02040503050406030204" pitchFamily="18" charset="0"/>
                      </a:rPr>
                      <m:t>𝑏</m:t>
                    </m:r>
                    <m:r>
                      <a:rPr lang="en-US" altLang="zh-CN" i="1" dirty="0">
                        <a:latin typeface="Cambria Math" panose="02040503050406030204" pitchFamily="18" charset="0"/>
                      </a:rPr>
                      <m:t> </m:t>
                    </m:r>
                  </m:oMath>
                </a14:m>
                <a:r>
                  <a:rPr lang="en-US" altLang="zh-CN" dirty="0" smtClean="0"/>
                  <a:t>=5, </a:t>
                </a:r>
                <a14:m>
                  <m:oMath xmlns:m="http://schemas.openxmlformats.org/officeDocument/2006/math">
                    <m:r>
                      <a:rPr lang="en-US" altLang="zh-CN" i="1" dirty="0">
                        <a:latin typeface="Cambria Math" panose="02040503050406030204" pitchFamily="18" charset="0"/>
                      </a:rPr>
                      <m:t>𝑚</m:t>
                    </m:r>
                    <m:r>
                      <a:rPr lang="en-US" altLang="zh-CN" i="1" dirty="0">
                        <a:latin typeface="Cambria Math" panose="02040503050406030204" pitchFamily="18" charset="0"/>
                      </a:rPr>
                      <m:t> </m:t>
                    </m:r>
                  </m:oMath>
                </a14:m>
                <a:r>
                  <a:rPr lang="en-US" altLang="zh-CN" dirty="0" smtClean="0"/>
                  <a:t>=6. </a:t>
                </a:r>
                <a:r>
                  <a:rPr lang="zh-CN" altLang="en-US" dirty="0" smtClean="0"/>
                  <a:t>存在</a:t>
                </a:r>
                <a:r>
                  <a:rPr lang="en-US" altLang="zh-CN" dirty="0" smtClean="0"/>
                  <a:t>6|(17-5), </a:t>
                </a:r>
                <a:r>
                  <a:rPr lang="zh-CN" altLang="en-US" dirty="0" smtClean="0"/>
                  <a:t>所以</a:t>
                </a:r>
                <a:r>
                  <a:rPr lang="en-US" altLang="zh-CN" dirty="0" smtClean="0"/>
                  <a:t>17 </a:t>
                </a:r>
                <a:r>
                  <a:rPr lang="en-US" altLang="zh-CN" dirty="0"/>
                  <a:t>≡ 5 (mod 6) </a:t>
                </a:r>
              </a:p>
              <a:p>
                <a:pPr>
                  <a:lnSpc>
                    <a:spcPct val="120000"/>
                  </a:lnSpc>
                </a:pPr>
                <a:r>
                  <a:rPr lang="zh-CN" altLang="en-US" dirty="0" smtClean="0"/>
                  <a:t>理解</a:t>
                </a:r>
                <a:r>
                  <a:rPr lang="en-US" altLang="zh-CN" dirty="0" smtClean="0"/>
                  <a:t>:</a:t>
                </a:r>
                <a:r>
                  <a:rPr lang="zh-CN" altLang="en-US" dirty="0" smtClean="0"/>
                  <a:t>同余的概念是用来表示两</a:t>
                </a:r>
                <a:r>
                  <a:rPr lang="zh-CN" altLang="en-US" dirty="0"/>
                  <a:t>个</a:t>
                </a:r>
                <a:r>
                  <a:rPr lang="zh-CN" altLang="en-US" dirty="0" smtClean="0"/>
                  <a:t>整数</a:t>
                </a:r>
                <a:r>
                  <a:rPr lang="en-US" altLang="zh-CN" dirty="0" smtClean="0"/>
                  <a:t>(</a:t>
                </a:r>
                <a14:m>
                  <m:oMath xmlns:m="http://schemas.openxmlformats.org/officeDocument/2006/math">
                    <m:r>
                      <a:rPr lang="en-US" altLang="zh-CN" i="1" dirty="0">
                        <a:latin typeface="Cambria Math" panose="02040503050406030204" pitchFamily="18" charset="0"/>
                      </a:rPr>
                      <m:t>𝑎</m:t>
                    </m:r>
                  </m:oMath>
                </a14:m>
                <a:r>
                  <a:rPr lang="zh-CN" altLang="en-US" dirty="0"/>
                  <a:t>和</a:t>
                </a:r>
                <a14:m>
                  <m:oMath xmlns:m="http://schemas.openxmlformats.org/officeDocument/2006/math">
                    <m:r>
                      <a:rPr lang="en-US" altLang="zh-CN" i="1" dirty="0">
                        <a:latin typeface="Cambria Math" panose="02040503050406030204" pitchFamily="18" charset="0"/>
                      </a:rPr>
                      <m:t>𝑏</m:t>
                    </m:r>
                  </m:oMath>
                </a14:m>
                <a:r>
                  <a:rPr lang="en-US" altLang="zh-CN" dirty="0" smtClean="0"/>
                  <a:t>)</a:t>
                </a:r>
                <a:r>
                  <a:rPr lang="zh-CN" altLang="en-US" dirty="0" smtClean="0"/>
                  <a:t>除</a:t>
                </a:r>
                <a:r>
                  <a:rPr lang="zh-CN" altLang="en-US" dirty="0"/>
                  <a:t>以正整数</a:t>
                </a:r>
                <a14:m>
                  <m:oMath xmlns:m="http://schemas.openxmlformats.org/officeDocument/2006/math">
                    <m:r>
                      <a:rPr lang="en-US" altLang="zh-CN" i="1" dirty="0">
                        <a:latin typeface="Cambria Math" panose="02040503050406030204" pitchFamily="18" charset="0"/>
                      </a:rPr>
                      <m:t>𝑚</m:t>
                    </m:r>
                  </m:oMath>
                </a14:m>
                <a:r>
                  <a:rPr lang="zh-CN" altLang="en-US" dirty="0"/>
                  <a:t>时具有同样的余数</a:t>
                </a:r>
                <a14:m>
                  <m:oMath xmlns:m="http://schemas.openxmlformats.org/officeDocument/2006/math">
                    <m:r>
                      <a:rPr lang="en-US" altLang="zh-CN" b="0" i="0" dirty="0" smtClean="0">
                        <a:latin typeface="Cambria Math" panose="02040503050406030204" pitchFamily="18" charset="0"/>
                      </a:rPr>
                      <m:t>;</m:t>
                    </m:r>
                    <m:r>
                      <a:rPr lang="en-US" altLang="zh-CN" i="1" dirty="0" smtClean="0">
                        <a:latin typeface="Cambria Math" panose="02040503050406030204" pitchFamily="18" charset="0"/>
                      </a:rPr>
                      <m:t>𝑎</m:t>
                    </m:r>
                  </m:oMath>
                </a14:m>
                <a:r>
                  <a:rPr lang="zh-CN" altLang="en-US" dirty="0" smtClean="0"/>
                  <a:t>除以</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a:t>
                </a:r>
                <a:r>
                  <a:rPr lang="zh-CN" altLang="en-US" dirty="0"/>
                  <a:t>余数</a:t>
                </a:r>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除以</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a:t>
                </a:r>
                <a:r>
                  <a:rPr lang="zh-CN" altLang="en-US" dirty="0"/>
                  <a:t>余数</a:t>
                </a:r>
                <a:r>
                  <a:rPr lang="zh-CN" altLang="en-US" dirty="0" smtClean="0"/>
                  <a:t>相同</a:t>
                </a:r>
                <a:r>
                  <a:rPr lang="en-US" altLang="zh-CN" dirty="0"/>
                  <a:t>;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zh-CN" altLang="en-US" dirty="0" smtClean="0"/>
                  <a:t>除以</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等于一个整数</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zh-CN" altLang="en-US" dirty="0"/>
                  <a:t>整除</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476"/>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AF9B5CE5-16D3-4ACE-B42B-C9147A1A637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11</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中国剩余定理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25000" lnSpcReduction="20000"/>
              </a:bodyPr>
              <a:lstStyle/>
              <a:p>
                <a:pPr marL="274320" lvl="1" indent="-274320">
                  <a:lnSpc>
                    <a:spcPct val="100000"/>
                  </a:lnSpc>
                  <a:spcBef>
                    <a:spcPts val="1000"/>
                  </a:spcBef>
                  <a:buClr>
                    <a:srgbClr val="CEA524"/>
                  </a:buClr>
                  <a:buSzPct val="100000"/>
                  <a:buFont typeface="Wingdings" panose="05000000000000000000" pitchFamily="2" charset="2"/>
                  <a:buChar char="q"/>
                </a:pPr>
                <a:r>
                  <a:rPr lang="zh-CN" altLang="en-US" sz="9600" b="1" dirty="0" smtClean="0"/>
                  <a:t>证明：</a:t>
                </a:r>
                <a:r>
                  <a:rPr lang="zh-CN" altLang="en-US" sz="9600" dirty="0"/>
                  <a:t>要建立这一定理</a:t>
                </a:r>
                <a:r>
                  <a:rPr lang="zh-CN" altLang="en-US" sz="9600" dirty="0" smtClean="0"/>
                  <a:t>，需要证明有一个解存在。而且在模</a:t>
                </a:r>
                <a:r>
                  <a:rPr lang="en-US" altLang="zh-CN" sz="9600" dirty="0" smtClean="0"/>
                  <a:t>m</a:t>
                </a:r>
                <a:r>
                  <a:rPr lang="zh-CN" altLang="en-US" sz="9600" dirty="0" smtClean="0"/>
                  <a:t>下唯一。我们描述一下构造这解的方法以证明解的存在。而对改解模</a:t>
                </a:r>
                <a:r>
                  <a:rPr lang="en-US" altLang="zh-CN" sz="9600" dirty="0" smtClean="0"/>
                  <a:t>m</a:t>
                </a:r>
                <a:r>
                  <a:rPr lang="zh-CN" altLang="en-US" sz="9600" dirty="0" smtClean="0"/>
                  <a:t>唯一的证明留作练习</a:t>
                </a:r>
                <a:endParaRPr lang="en-US" altLang="zh-CN" sz="9600" dirty="0" smtClean="0"/>
              </a:p>
              <a:p>
                <a:pPr marL="0" lvl="1" indent="0">
                  <a:lnSpc>
                    <a:spcPct val="100000"/>
                  </a:lnSpc>
                  <a:spcBef>
                    <a:spcPts val="1000"/>
                  </a:spcBef>
                  <a:buClr>
                    <a:srgbClr val="CEA524"/>
                  </a:buClr>
                  <a:buSzPct val="100000"/>
                  <a:buNone/>
                </a:pPr>
                <a:r>
                  <a:rPr lang="zh-CN" altLang="en-US" sz="9600" dirty="0" smtClean="0"/>
                  <a:t>    要构造一个满足所有方程的解，首先令</a:t>
                </a:r>
                <a14:m>
                  <m:oMath xmlns:m="http://schemas.openxmlformats.org/officeDocument/2006/math">
                    <m:sSub>
                      <m:sSubPr>
                        <m:ctrlPr>
                          <a:rPr lang="en-US" altLang="zh-CN" sz="9600" i="1" dirty="0">
                            <a:latin typeface="Cambria Math" panose="02040503050406030204" pitchFamily="18" charset="0"/>
                          </a:rPr>
                        </m:ctrlPr>
                      </m:sSubPr>
                      <m:e>
                        <m:r>
                          <a:rPr lang="en-US" altLang="zh-CN" sz="9600" b="0" i="1" dirty="0" smtClean="0">
                            <a:latin typeface="Cambria Math" panose="02040503050406030204" pitchFamily="18" charset="0"/>
                          </a:rPr>
                          <m:t>𝑀</m:t>
                        </m:r>
                      </m:e>
                      <m:sub>
                        <m:r>
                          <m:rPr>
                            <m:sty m:val="p"/>
                          </m:rPr>
                          <a:rPr lang="en-US" altLang="zh-CN" sz="9600" i="1" dirty="0">
                            <a:latin typeface="Cambria Math" panose="02040503050406030204" pitchFamily="18" charset="0"/>
                          </a:rPr>
                          <m:t>k</m:t>
                        </m:r>
                      </m:sub>
                    </m:sSub>
                    <m:sSub>
                      <m:sSubPr>
                        <m:ctrlPr>
                          <a:rPr lang="en-US" altLang="zh-CN" sz="9600" i="1" dirty="0">
                            <a:latin typeface="Cambria Math" panose="02040503050406030204" pitchFamily="18" charset="0"/>
                          </a:rPr>
                        </m:ctrlPr>
                      </m:sSubPr>
                      <m:e>
                        <m:r>
                          <a:rPr lang="en-US" altLang="zh-CN" sz="9600" b="0" i="1" dirty="0" smtClean="0">
                            <a:latin typeface="Cambria Math" panose="02040503050406030204" pitchFamily="18" charset="0"/>
                          </a:rPr>
                          <m:t>=</m:t>
                        </m:r>
                        <m:r>
                          <a:rPr lang="en-US" altLang="zh-CN" sz="9600" b="0" i="1" dirty="0" smtClean="0">
                            <a:latin typeface="Cambria Math" panose="02040503050406030204" pitchFamily="18" charset="0"/>
                          </a:rPr>
                          <m:t>𝑚</m:t>
                        </m:r>
                        <m:r>
                          <a:rPr lang="en-US" altLang="zh-CN" sz="9600" b="0" i="1" dirty="0" smtClean="0">
                            <a:latin typeface="Cambria Math" panose="02040503050406030204" pitchFamily="18" charset="0"/>
                          </a:rPr>
                          <m:t>/</m:t>
                        </m:r>
                        <m:r>
                          <m:rPr>
                            <m:sty m:val="p"/>
                          </m:rPr>
                          <a:rPr lang="en-US" altLang="zh-CN" sz="9600" i="1" dirty="0">
                            <a:latin typeface="Cambria Math" panose="02040503050406030204" pitchFamily="18" charset="0"/>
                          </a:rPr>
                          <m:t>m</m:t>
                        </m:r>
                      </m:e>
                      <m:sub>
                        <m:r>
                          <a:rPr lang="en-US" altLang="zh-CN" sz="9600" b="0" i="1" dirty="0" smtClean="0">
                            <a:latin typeface="Cambria Math" panose="02040503050406030204" pitchFamily="18" charset="0"/>
                          </a:rPr>
                          <m:t>𝑘</m:t>
                        </m:r>
                      </m:sub>
                    </m:sSub>
                  </m:oMath>
                </a14:m>
                <a:r>
                  <a:rPr lang="en-US" altLang="zh-CN" sz="9600" dirty="0" smtClean="0"/>
                  <a:t>, k=1,2,…,n</a:t>
                </a:r>
                <a:r>
                  <a:rPr lang="zh-CN" altLang="en-US" sz="9600" dirty="0" smtClean="0"/>
                  <a:t>。即</a:t>
                </a:r>
                <a:r>
                  <a:rPr lang="en-US" altLang="zh-CN" sz="9600" dirty="0" smtClean="0"/>
                  <a:t>,</a:t>
                </a:r>
                <a:r>
                  <a:rPr lang="en-US" altLang="zh-CN" sz="9600" dirty="0"/>
                  <a:t> </a:t>
                </a:r>
                <a14:m>
                  <m:oMath xmlns:m="http://schemas.openxmlformats.org/officeDocument/2006/math">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𝑀</m:t>
                        </m:r>
                      </m:e>
                      <m:sub>
                        <m:r>
                          <m:rPr>
                            <m:sty m:val="p"/>
                          </m:rPr>
                          <a:rPr lang="en-US" altLang="zh-CN" sz="9600" i="1" dirty="0">
                            <a:latin typeface="Cambria Math" panose="02040503050406030204" pitchFamily="18" charset="0"/>
                          </a:rPr>
                          <m:t>k</m:t>
                        </m:r>
                      </m:sub>
                    </m:sSub>
                  </m:oMath>
                </a14:m>
                <a:r>
                  <a:rPr lang="zh-CN" altLang="en-US" sz="9600" dirty="0" smtClean="0"/>
                  <a:t>是除了</a:t>
                </a:r>
                <a14:m>
                  <m:oMath xmlns:m="http://schemas.openxmlformats.org/officeDocument/2006/math">
                    <m:sSub>
                      <m:sSubPr>
                        <m:ctrlPr>
                          <a:rPr lang="en-US" altLang="zh-CN" sz="9600" i="1" dirty="0">
                            <a:latin typeface="Cambria Math" panose="02040503050406030204" pitchFamily="18" charset="0"/>
                          </a:rPr>
                        </m:ctrlPr>
                      </m:sSubPr>
                      <m:e>
                        <m:r>
                          <m:rPr>
                            <m:sty m:val="p"/>
                          </m:rPr>
                          <a:rPr lang="en-US" altLang="zh-CN" sz="9600" i="1" dirty="0">
                            <a:latin typeface="Cambria Math" panose="02040503050406030204" pitchFamily="18" charset="0"/>
                          </a:rPr>
                          <m:t>m</m:t>
                        </m:r>
                      </m:e>
                      <m:sub>
                        <m:r>
                          <a:rPr lang="en-US" altLang="zh-CN" sz="9600" i="1" dirty="0">
                            <a:latin typeface="Cambria Math" panose="02040503050406030204" pitchFamily="18" charset="0"/>
                          </a:rPr>
                          <m:t>𝑘</m:t>
                        </m:r>
                      </m:sub>
                    </m:sSub>
                  </m:oMath>
                </a14:m>
                <a:r>
                  <a:rPr lang="zh-CN" altLang="en-US" sz="9600" dirty="0" smtClean="0"/>
                  <a:t>以外所有模数的乘积。因为当</a:t>
                </a:r>
                <a14:m>
                  <m:oMath xmlns:m="http://schemas.openxmlformats.org/officeDocument/2006/math">
                    <m:sSub>
                      <m:sSubPr>
                        <m:ctrlPr>
                          <a:rPr lang="en-US" altLang="zh-CN" sz="9600" i="1" dirty="0">
                            <a:latin typeface="Cambria Math" panose="02040503050406030204" pitchFamily="18" charset="0"/>
                          </a:rPr>
                        </m:ctrlPr>
                      </m:sSubPr>
                      <m:e>
                        <m:r>
                          <a:rPr lang="en-US" altLang="zh-CN" sz="9600" b="0" i="1" dirty="0" smtClean="0">
                            <a:latin typeface="Cambria Math" panose="02040503050406030204" pitchFamily="18" charset="0"/>
                          </a:rPr>
                          <m:t>𝑖</m:t>
                        </m:r>
                        <m:r>
                          <a:rPr lang="en-US" altLang="zh-CN" sz="9600" b="0" i="1" dirty="0" smtClean="0">
                            <a:latin typeface="Cambria Math" panose="02040503050406030204" pitchFamily="18" charset="0"/>
                            <a:ea typeface="Cambria Math" panose="02040503050406030204" pitchFamily="18" charset="0"/>
                          </a:rPr>
                          <m:t>≠</m:t>
                        </m:r>
                        <m:r>
                          <a:rPr lang="en-US" altLang="zh-CN" sz="9600" b="0" i="1" dirty="0" smtClean="0">
                            <a:latin typeface="Cambria Math" panose="02040503050406030204" pitchFamily="18" charset="0"/>
                            <a:ea typeface="Cambria Math" panose="02040503050406030204" pitchFamily="18" charset="0"/>
                          </a:rPr>
                          <m:t>𝑘</m:t>
                        </m:r>
                      </m:e>
                      <m:sub/>
                    </m:sSub>
                  </m:oMath>
                </a14:m>
                <a:r>
                  <a:rPr lang="zh-CN" altLang="en-US" sz="9600" dirty="0" smtClean="0"/>
                  <a:t>时，</a:t>
                </a:r>
                <a14:m>
                  <m:oMath xmlns:m="http://schemas.openxmlformats.org/officeDocument/2006/math">
                    <m:sSub>
                      <m:sSubPr>
                        <m:ctrlPr>
                          <a:rPr lang="en-US" altLang="zh-CN" sz="9600" i="1" dirty="0">
                            <a:latin typeface="Cambria Math" panose="02040503050406030204" pitchFamily="18" charset="0"/>
                          </a:rPr>
                        </m:ctrlPr>
                      </m:sSubPr>
                      <m:e>
                        <m:r>
                          <m:rPr>
                            <m:sty m:val="p"/>
                          </m:rPr>
                          <a:rPr lang="en-US" altLang="zh-CN" sz="9600" i="1" dirty="0">
                            <a:latin typeface="Cambria Math" panose="02040503050406030204" pitchFamily="18" charset="0"/>
                          </a:rPr>
                          <m:t>m</m:t>
                        </m:r>
                      </m:e>
                      <m:sub>
                        <m:r>
                          <a:rPr lang="en-US" altLang="zh-CN" sz="9600" b="0" i="1" dirty="0" smtClean="0">
                            <a:latin typeface="Cambria Math" panose="02040503050406030204" pitchFamily="18" charset="0"/>
                          </a:rPr>
                          <m:t>𝑖</m:t>
                        </m:r>
                      </m:sub>
                    </m:sSub>
                    <m:sSub>
                      <m:sSubPr>
                        <m:ctrlPr>
                          <a:rPr lang="en-US" altLang="zh-CN" sz="9600" i="1" dirty="0" smtClean="0">
                            <a:latin typeface="Cambria Math" panose="02040503050406030204" pitchFamily="18" charset="0"/>
                          </a:rPr>
                        </m:ctrlPr>
                      </m:sSubPr>
                      <m:e>
                        <m:r>
                          <a:rPr lang="zh-CN" altLang="en-US" sz="9600" i="1" dirty="0" smtClean="0">
                            <a:latin typeface="Cambria Math" panose="02040503050406030204" pitchFamily="18" charset="0"/>
                          </a:rPr>
                          <m:t>和</m:t>
                        </m:r>
                        <m:r>
                          <m:rPr>
                            <m:sty m:val="p"/>
                          </m:rPr>
                          <a:rPr lang="en-US" altLang="zh-CN" sz="9600" i="1" dirty="0">
                            <a:latin typeface="Cambria Math" panose="02040503050406030204" pitchFamily="18" charset="0"/>
                          </a:rPr>
                          <m:t>m</m:t>
                        </m:r>
                      </m:e>
                      <m:sub>
                        <m:r>
                          <a:rPr lang="en-US" altLang="zh-CN" sz="9600" i="1" dirty="0">
                            <a:latin typeface="Cambria Math" panose="02040503050406030204" pitchFamily="18" charset="0"/>
                          </a:rPr>
                          <m:t>𝑘</m:t>
                        </m:r>
                      </m:sub>
                    </m:sSub>
                  </m:oMath>
                </a14:m>
                <a:r>
                  <a:rPr lang="zh-CN" altLang="en-US" sz="9600" dirty="0" smtClean="0"/>
                  <a:t>没有大于</a:t>
                </a:r>
                <a:r>
                  <a:rPr lang="en-US" altLang="zh-CN" sz="9600" dirty="0" smtClean="0"/>
                  <a:t>1</a:t>
                </a:r>
                <a:r>
                  <a:rPr lang="zh-CN" altLang="en-US" sz="9600" dirty="0" smtClean="0"/>
                  <a:t>的公因子，所以</a:t>
                </a:r>
                <a:endParaRPr lang="en-US" altLang="zh-CN" sz="9600" dirty="0" smtClean="0"/>
              </a:p>
              <a:p>
                <a:pPr marL="0" lvl="1" indent="0">
                  <a:lnSpc>
                    <a:spcPct val="100000"/>
                  </a:lnSpc>
                  <a:spcBef>
                    <a:spcPts val="1000"/>
                  </a:spcBef>
                  <a:buClr>
                    <a:srgbClr val="CEA524"/>
                  </a:buClr>
                  <a:buSzPct val="100000"/>
                  <a:buNone/>
                </a:pPr>
                <a:r>
                  <a:rPr lang="en-US" altLang="zh-CN" sz="9600" dirty="0" err="1"/>
                  <a:t>g</a:t>
                </a:r>
                <a:r>
                  <a:rPr lang="en-US" altLang="zh-CN" sz="9600" dirty="0" err="1" smtClean="0"/>
                  <a:t>cd</a:t>
                </a:r>
                <a:r>
                  <a:rPr lang="en-US" altLang="zh-CN" sz="9600" dirty="0" smtClean="0"/>
                  <a:t>(</a:t>
                </a:r>
                <a14:m>
                  <m:oMath xmlns:m="http://schemas.openxmlformats.org/officeDocument/2006/math">
                    <m:sSub>
                      <m:sSubPr>
                        <m:ctrlPr>
                          <a:rPr lang="en-US" altLang="zh-CN" sz="9600" i="1" dirty="0">
                            <a:latin typeface="Cambria Math" panose="02040503050406030204" pitchFamily="18" charset="0"/>
                          </a:rPr>
                        </m:ctrlPr>
                      </m:sSubPr>
                      <m:e>
                        <m:r>
                          <m:rPr>
                            <m:sty m:val="p"/>
                          </m:rPr>
                          <a:rPr lang="en-US" altLang="zh-CN" sz="9600" i="1" dirty="0">
                            <a:latin typeface="Cambria Math" panose="02040503050406030204" pitchFamily="18" charset="0"/>
                          </a:rPr>
                          <m:t>m</m:t>
                        </m:r>
                      </m:e>
                      <m:sub>
                        <m:r>
                          <a:rPr lang="en-US" altLang="zh-CN" sz="9600" i="1" dirty="0">
                            <a:latin typeface="Cambria Math" panose="02040503050406030204" pitchFamily="18" charset="0"/>
                          </a:rPr>
                          <m:t>𝑖</m:t>
                        </m:r>
                      </m:sub>
                    </m:sSub>
                    <m:sSub>
                      <m:sSubPr>
                        <m:ctrlPr>
                          <a:rPr lang="en-US" altLang="zh-CN" sz="9600" i="1" dirty="0">
                            <a:latin typeface="Cambria Math" panose="02040503050406030204" pitchFamily="18" charset="0"/>
                          </a:rPr>
                        </m:ctrlPr>
                      </m:sSubPr>
                      <m:e>
                        <m:r>
                          <a:rPr lang="en-US" altLang="zh-CN" sz="9600" b="0" i="1" dirty="0" smtClean="0">
                            <a:latin typeface="Cambria Math" panose="02040503050406030204" pitchFamily="18" charset="0"/>
                          </a:rPr>
                          <m:t>,</m:t>
                        </m:r>
                        <m:r>
                          <m:rPr>
                            <m:sty m:val="p"/>
                          </m:rPr>
                          <a:rPr lang="en-US" altLang="zh-CN" sz="9600" i="1" dirty="0">
                            <a:latin typeface="Cambria Math" panose="02040503050406030204" pitchFamily="18" charset="0"/>
                          </a:rPr>
                          <m:t>m</m:t>
                        </m:r>
                      </m:e>
                      <m:sub>
                        <m:r>
                          <a:rPr lang="en-US" altLang="zh-CN" sz="9600" i="1" dirty="0">
                            <a:latin typeface="Cambria Math" panose="02040503050406030204" pitchFamily="18" charset="0"/>
                          </a:rPr>
                          <m:t>𝑘</m:t>
                        </m:r>
                      </m:sub>
                    </m:sSub>
                  </m:oMath>
                </a14:m>
                <a:r>
                  <a:rPr lang="en-US" altLang="zh-CN" sz="9600" dirty="0" smtClean="0"/>
                  <a:t>)=1. </a:t>
                </a:r>
                <a:r>
                  <a:rPr lang="zh-CN" altLang="en-US" sz="9600" dirty="0" smtClean="0"/>
                  <a:t>因此，由定理</a:t>
                </a:r>
                <a:r>
                  <a:rPr lang="en-US" altLang="zh-CN" sz="9600" dirty="0" smtClean="0"/>
                  <a:t>1</a:t>
                </a:r>
                <a:r>
                  <a:rPr lang="zh-CN" altLang="en-US" sz="9600" dirty="0" smtClean="0"/>
                  <a:t>可知存在整数</a:t>
                </a:r>
                <a14:m>
                  <m:oMath xmlns:m="http://schemas.openxmlformats.org/officeDocument/2006/math">
                    <m:sSub>
                      <m:sSubPr>
                        <m:ctrlPr>
                          <a:rPr lang="en-US" altLang="zh-CN" sz="9600" i="1" dirty="0">
                            <a:latin typeface="Cambria Math" panose="02040503050406030204" pitchFamily="18" charset="0"/>
                          </a:rPr>
                        </m:ctrlPr>
                      </m:sSubPr>
                      <m:e>
                        <m:r>
                          <a:rPr lang="en-US" altLang="zh-CN" sz="9600" b="0" i="1" dirty="0" smtClean="0">
                            <a:latin typeface="Cambria Math" panose="02040503050406030204" pitchFamily="18" charset="0"/>
                          </a:rPr>
                          <m:t>𝑦</m:t>
                        </m:r>
                      </m:e>
                      <m:sub>
                        <m:r>
                          <a:rPr lang="en-US" altLang="zh-CN" sz="9600" b="0" i="1" dirty="0" smtClean="0">
                            <a:latin typeface="Cambria Math" panose="02040503050406030204" pitchFamily="18" charset="0"/>
                          </a:rPr>
                          <m:t>𝑘</m:t>
                        </m:r>
                      </m:sub>
                    </m:sSub>
                  </m:oMath>
                </a14:m>
                <a:r>
                  <a:rPr lang="zh-CN" altLang="en-US" sz="9600" dirty="0" smtClean="0"/>
                  <a:t>，即</a:t>
                </a:r>
                <a14:m>
                  <m:oMath xmlns:m="http://schemas.openxmlformats.org/officeDocument/2006/math">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𝑀</m:t>
                        </m:r>
                      </m:e>
                      <m:sub>
                        <m:r>
                          <m:rPr>
                            <m:sty m:val="p"/>
                          </m:rPr>
                          <a:rPr lang="en-US" altLang="zh-CN" sz="9600" i="1" dirty="0">
                            <a:latin typeface="Cambria Math" panose="02040503050406030204" pitchFamily="18" charset="0"/>
                          </a:rPr>
                          <m:t>k</m:t>
                        </m:r>
                      </m:sub>
                    </m:sSub>
                  </m:oMath>
                </a14:m>
                <a:r>
                  <a:rPr lang="zh-CN" altLang="en-US" sz="9600" dirty="0" smtClean="0"/>
                  <a:t>模</a:t>
                </a:r>
                <a14:m>
                  <m:oMath xmlns:m="http://schemas.openxmlformats.org/officeDocument/2006/math">
                    <m:sSub>
                      <m:sSubPr>
                        <m:ctrlPr>
                          <a:rPr lang="en-US" altLang="zh-CN" sz="9600" i="1" dirty="0">
                            <a:latin typeface="Cambria Math" panose="02040503050406030204" pitchFamily="18" charset="0"/>
                          </a:rPr>
                        </m:ctrlPr>
                      </m:sSubPr>
                      <m:e>
                        <m:r>
                          <a:rPr lang="en-US" altLang="zh-CN" sz="9600" b="0" i="1" dirty="0" smtClean="0">
                            <a:latin typeface="Cambria Math" panose="02040503050406030204" pitchFamily="18" charset="0"/>
                          </a:rPr>
                          <m:t>𝑚</m:t>
                        </m:r>
                      </m:e>
                      <m:sub>
                        <m:r>
                          <m:rPr>
                            <m:sty m:val="p"/>
                          </m:rPr>
                          <a:rPr lang="en-US" altLang="zh-CN" sz="9600" i="1" dirty="0">
                            <a:latin typeface="Cambria Math" panose="02040503050406030204" pitchFamily="18" charset="0"/>
                          </a:rPr>
                          <m:t>k</m:t>
                        </m:r>
                      </m:sub>
                    </m:sSub>
                  </m:oMath>
                </a14:m>
                <a:r>
                  <a:rPr lang="zh-CN" altLang="en-US" sz="9600" dirty="0" smtClean="0"/>
                  <a:t>的逆</a:t>
                </a:r>
                <a:r>
                  <a:rPr lang="en-US" altLang="zh-CN" sz="9600" dirty="0" smtClean="0"/>
                  <a:t>,</a:t>
                </a:r>
                <a:r>
                  <a:rPr lang="zh-CN" altLang="en-US" sz="9600" dirty="0" smtClean="0"/>
                  <a:t>使得，</a:t>
                </a:r>
                <a:endParaRPr lang="en-US" altLang="zh-CN" sz="9600" dirty="0" smtClean="0"/>
              </a:p>
              <a:p>
                <a:pPr marL="0" lvl="1" indent="0">
                  <a:lnSpc>
                    <a:spcPct val="100000"/>
                  </a:lnSpc>
                  <a:spcBef>
                    <a:spcPts val="1000"/>
                  </a:spcBef>
                  <a:buClr>
                    <a:srgbClr val="CEA524"/>
                  </a:buClr>
                  <a:buSzPct val="100000"/>
                  <a:buNone/>
                </a:pPr>
                <a14:m>
                  <m:oMathPara xmlns:m="http://schemas.openxmlformats.org/officeDocument/2006/math">
                    <m:oMathParaPr>
                      <m:jc m:val="centerGroup"/>
                    </m:oMathParaPr>
                    <m:oMath xmlns:m="http://schemas.openxmlformats.org/officeDocument/2006/math">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𝑀</m:t>
                          </m:r>
                        </m:e>
                        <m:sub>
                          <m:r>
                            <m:rPr>
                              <m:sty m:val="p"/>
                            </m:rPr>
                            <a:rPr lang="en-US" altLang="zh-CN" sz="9600" i="1" dirty="0">
                              <a:latin typeface="Cambria Math" panose="02040503050406030204" pitchFamily="18" charset="0"/>
                            </a:rPr>
                            <m:t>k</m:t>
                          </m:r>
                        </m:sub>
                      </m:sSub>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𝑦</m:t>
                          </m:r>
                        </m:e>
                        <m:sub>
                          <m:r>
                            <a:rPr lang="en-US" altLang="zh-CN" sz="9600" i="1" dirty="0">
                              <a:latin typeface="Cambria Math" panose="02040503050406030204" pitchFamily="18" charset="0"/>
                            </a:rPr>
                            <m:t>𝑘</m:t>
                          </m:r>
                        </m:sub>
                      </m:sSub>
                      <m:r>
                        <a:rPr lang="en-US" altLang="zh-CN" sz="9600" i="1" dirty="0">
                          <a:latin typeface="Cambria Math" panose="02040503050406030204" pitchFamily="18" charset="0"/>
                        </a:rPr>
                        <m:t>≡</m:t>
                      </m:r>
                      <m:sSub>
                        <m:sSubPr>
                          <m:ctrlPr>
                            <a:rPr lang="en-US" altLang="zh-CN" sz="9600" i="1" dirty="0">
                              <a:latin typeface="Cambria Math" panose="02040503050406030204" pitchFamily="18" charset="0"/>
                            </a:rPr>
                          </m:ctrlPr>
                        </m:sSubPr>
                        <m:e>
                          <m:r>
                            <a:rPr lang="en-US" altLang="zh-CN" sz="9600" b="0" i="1" dirty="0" smtClean="0">
                              <a:latin typeface="Cambria Math" panose="02040503050406030204" pitchFamily="18" charset="0"/>
                            </a:rPr>
                            <m:t>1</m:t>
                          </m:r>
                        </m:e>
                        <m:sub/>
                      </m:sSub>
                      <m:r>
                        <a:rPr lang="en-US" altLang="zh-CN" sz="9600" i="1" dirty="0">
                          <a:latin typeface="Cambria Math" panose="02040503050406030204" pitchFamily="18" charset="0"/>
                        </a:rPr>
                        <m:t>( </m:t>
                      </m:r>
                      <m:r>
                        <a:rPr lang="en-US" altLang="zh-CN" sz="9600" i="1" dirty="0">
                          <a:latin typeface="Cambria Math" panose="02040503050406030204" pitchFamily="18" charset="0"/>
                        </a:rPr>
                        <m:t>𝑚𝑜𝑑</m:t>
                      </m:r>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 </m:t>
                          </m:r>
                          <m:r>
                            <m:rPr>
                              <m:sty m:val="p"/>
                            </m:rPr>
                            <a:rPr lang="en-US" altLang="zh-CN" sz="9600" i="1" dirty="0">
                              <a:latin typeface="Cambria Math" panose="02040503050406030204" pitchFamily="18" charset="0"/>
                            </a:rPr>
                            <m:t>m</m:t>
                          </m:r>
                        </m:e>
                        <m:sub>
                          <m:r>
                            <m:rPr>
                              <m:sty m:val="p"/>
                            </m:rPr>
                            <a:rPr lang="en-US" altLang="zh-CN" sz="9600" i="1" dirty="0">
                              <a:latin typeface="Cambria Math" panose="02040503050406030204" pitchFamily="18" charset="0"/>
                            </a:rPr>
                            <m:t>k</m:t>
                          </m:r>
                        </m:sub>
                      </m:sSub>
                      <m:r>
                        <a:rPr lang="en-US" altLang="zh-CN" sz="9600" i="1" dirty="0">
                          <a:latin typeface="Cambria Math" panose="02040503050406030204" pitchFamily="18" charset="0"/>
                        </a:rPr>
                        <m:t>)</m:t>
                      </m:r>
                    </m:oMath>
                  </m:oMathPara>
                </a14:m>
                <a:endParaRPr lang="en-US" altLang="zh-CN" sz="9600" dirty="0" smtClean="0"/>
              </a:p>
              <a:p>
                <a:pPr marL="0" lvl="1" indent="0">
                  <a:lnSpc>
                    <a:spcPct val="100000"/>
                  </a:lnSpc>
                  <a:spcBef>
                    <a:spcPts val="1000"/>
                  </a:spcBef>
                  <a:buClr>
                    <a:srgbClr val="CEA524"/>
                  </a:buClr>
                  <a:buSzPct val="100000"/>
                  <a:buNone/>
                </a:pPr>
                <a:r>
                  <a:rPr lang="zh-CN" altLang="en-US" sz="9600" dirty="0" smtClean="0"/>
                  <a:t>要构造一个满足所有方程的解，取和</a:t>
                </a:r>
                <a:endParaRPr lang="en-US" altLang="zh-CN" sz="9600" dirty="0" smtClean="0"/>
              </a:p>
              <a:p>
                <a:pPr marL="0" lvl="1" indent="0">
                  <a:lnSpc>
                    <a:spcPct val="100000"/>
                  </a:lnSpc>
                  <a:spcBef>
                    <a:spcPts val="1000"/>
                  </a:spcBef>
                  <a:buClr>
                    <a:srgbClr val="CEA524"/>
                  </a:buClr>
                  <a:buSzPct val="100000"/>
                  <a:buNone/>
                </a:pPr>
                <a:r>
                  <a:rPr lang="en-US" altLang="zh-CN" sz="9600" dirty="0"/>
                  <a:t> </a:t>
                </a:r>
                <a:r>
                  <a:rPr lang="en-US" altLang="zh-CN" sz="9600" dirty="0" smtClean="0"/>
                  <a:t>                                              </a:t>
                </a:r>
                <a14:m>
                  <m:oMath xmlns:m="http://schemas.openxmlformats.org/officeDocument/2006/math">
                    <m:sSub>
                      <m:sSubPr>
                        <m:ctrlPr>
                          <a:rPr lang="en-US" altLang="zh-CN" sz="9600" i="1" dirty="0">
                            <a:latin typeface="Cambria Math" panose="02040503050406030204" pitchFamily="18" charset="0"/>
                          </a:rPr>
                        </m:ctrlPr>
                      </m:sSubPr>
                      <m:e>
                        <m:r>
                          <m:rPr>
                            <m:sty m:val="p"/>
                          </m:rPr>
                          <a:rPr lang="en-US" altLang="zh-CN" sz="9600" i="1" dirty="0" smtClean="0">
                            <a:latin typeface="Cambria Math" panose="02040503050406030204" pitchFamily="18" charset="0"/>
                          </a:rPr>
                          <m:t>x</m:t>
                        </m:r>
                        <m:r>
                          <a:rPr lang="en-US" altLang="zh-CN" sz="9600" b="0" i="1" dirty="0" smtClean="0">
                            <a:latin typeface="Cambria Math" panose="02040503050406030204" pitchFamily="18" charset="0"/>
                          </a:rPr>
                          <m:t>=</m:t>
                        </m:r>
                        <m:r>
                          <a:rPr lang="en-US" altLang="zh-CN" sz="9600" b="0" i="1" dirty="0" smtClean="0">
                            <a:latin typeface="Cambria Math" panose="02040503050406030204" pitchFamily="18" charset="0"/>
                          </a:rPr>
                          <m:t>𝑎</m:t>
                        </m:r>
                      </m:e>
                      <m:sub>
                        <m:r>
                          <a:rPr lang="en-US" altLang="zh-CN" sz="9600" b="0" i="1" dirty="0" smtClean="0">
                            <a:latin typeface="Cambria Math" panose="02040503050406030204" pitchFamily="18" charset="0"/>
                          </a:rPr>
                          <m:t>1</m:t>
                        </m:r>
                      </m:sub>
                    </m:sSub>
                    <m:sSub>
                      <m:sSubPr>
                        <m:ctrlPr>
                          <a:rPr lang="en-US" altLang="zh-CN" sz="9600" i="1" dirty="0">
                            <a:latin typeface="Cambria Math" panose="02040503050406030204" pitchFamily="18" charset="0"/>
                          </a:rPr>
                        </m:ctrlPr>
                      </m:sSubPr>
                      <m:e>
                        <m:r>
                          <a:rPr lang="en-US" altLang="zh-CN" sz="9600" b="0" i="1" dirty="0" smtClean="0">
                            <a:latin typeface="Cambria Math" panose="02040503050406030204" pitchFamily="18" charset="0"/>
                          </a:rPr>
                          <m:t>𝑀</m:t>
                        </m:r>
                      </m:e>
                      <m:sub>
                        <m:r>
                          <a:rPr lang="en-US" altLang="zh-CN" sz="9600" b="0" i="1" dirty="0" smtClean="0">
                            <a:latin typeface="Cambria Math" panose="02040503050406030204" pitchFamily="18" charset="0"/>
                          </a:rPr>
                          <m:t>1</m:t>
                        </m:r>
                      </m:sub>
                    </m:sSub>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𝑦</m:t>
                        </m:r>
                      </m:e>
                      <m:sub>
                        <m:r>
                          <a:rPr lang="en-US" altLang="zh-CN" sz="9600" b="0" i="1" dirty="0" smtClean="0">
                            <a:latin typeface="Cambria Math" panose="02040503050406030204" pitchFamily="18" charset="0"/>
                          </a:rPr>
                          <m:t>1</m:t>
                        </m:r>
                      </m:sub>
                    </m:sSub>
                    <m:r>
                      <a:rPr lang="en-US" altLang="zh-CN" sz="9600" b="0" i="1" dirty="0" smtClean="0">
                        <a:latin typeface="Cambria Math" panose="02040503050406030204" pitchFamily="18" charset="0"/>
                      </a:rPr>
                      <m:t>+</m:t>
                    </m:r>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𝑎</m:t>
                        </m:r>
                      </m:e>
                      <m:sub>
                        <m:r>
                          <a:rPr lang="en-US" altLang="zh-CN" sz="9600" b="0" i="1" dirty="0" smtClean="0">
                            <a:latin typeface="Cambria Math" panose="02040503050406030204" pitchFamily="18" charset="0"/>
                          </a:rPr>
                          <m:t>2</m:t>
                        </m:r>
                      </m:sub>
                    </m:sSub>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𝑀</m:t>
                        </m:r>
                      </m:e>
                      <m:sub>
                        <m:r>
                          <a:rPr lang="en-US" altLang="zh-CN" sz="9600" b="0" i="1" dirty="0" smtClean="0">
                            <a:latin typeface="Cambria Math" panose="02040503050406030204" pitchFamily="18" charset="0"/>
                          </a:rPr>
                          <m:t>2</m:t>
                        </m:r>
                      </m:sub>
                    </m:sSub>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𝑦</m:t>
                        </m:r>
                      </m:e>
                      <m:sub>
                        <m:r>
                          <a:rPr lang="en-US" altLang="zh-CN" sz="9600" b="0" i="1" dirty="0" smtClean="0">
                            <a:latin typeface="Cambria Math" panose="02040503050406030204" pitchFamily="18" charset="0"/>
                          </a:rPr>
                          <m:t>2</m:t>
                        </m:r>
                      </m:sub>
                    </m:sSub>
                  </m:oMath>
                </a14:m>
                <a:r>
                  <a:rPr lang="en-US" altLang="zh-CN" sz="9600" dirty="0" smtClean="0"/>
                  <a:t>+…+</a:t>
                </a:r>
                <a14:m>
                  <m:oMath xmlns:m="http://schemas.openxmlformats.org/officeDocument/2006/math">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𝑎</m:t>
                        </m:r>
                      </m:e>
                      <m:sub>
                        <m:r>
                          <a:rPr lang="en-US" altLang="zh-CN" sz="9600" b="0" i="1" dirty="0" smtClean="0">
                            <a:latin typeface="Cambria Math" panose="02040503050406030204" pitchFamily="18" charset="0"/>
                          </a:rPr>
                          <m:t>𝑛</m:t>
                        </m:r>
                      </m:sub>
                    </m:sSub>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𝑀</m:t>
                        </m:r>
                      </m:e>
                      <m:sub>
                        <m:r>
                          <a:rPr lang="en-US" altLang="zh-CN" sz="9600" b="0" i="1" dirty="0" smtClean="0">
                            <a:latin typeface="Cambria Math" panose="02040503050406030204" pitchFamily="18" charset="0"/>
                          </a:rPr>
                          <m:t>𝑛</m:t>
                        </m:r>
                      </m:sub>
                    </m:sSub>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𝑦</m:t>
                        </m:r>
                      </m:e>
                      <m:sub>
                        <m:r>
                          <a:rPr lang="en-US" altLang="zh-CN" sz="9600" b="0" i="1" dirty="0" smtClean="0">
                            <a:latin typeface="Cambria Math" panose="02040503050406030204" pitchFamily="18" charset="0"/>
                          </a:rPr>
                          <m:t>𝑛</m:t>
                        </m:r>
                      </m:sub>
                    </m:sSub>
                  </m:oMath>
                </a14:m>
                <a:endParaRPr lang="en-US" altLang="zh-CN" sz="9600" dirty="0" smtClean="0"/>
              </a:p>
              <a:p>
                <a:pPr marL="0" lvl="1" indent="0">
                  <a:lnSpc>
                    <a:spcPct val="100000"/>
                  </a:lnSpc>
                  <a:spcBef>
                    <a:spcPts val="1000"/>
                  </a:spcBef>
                  <a:buClr>
                    <a:srgbClr val="CEA524"/>
                  </a:buClr>
                  <a:buSzPct val="100000"/>
                  <a:buNone/>
                </a:pPr>
                <a:r>
                  <a:rPr lang="zh-CN" altLang="en-US" sz="9600" dirty="0" smtClean="0"/>
                  <a:t>现在要证明</a:t>
                </a:r>
                <a:r>
                  <a:rPr lang="en-US" altLang="zh-CN" sz="9600" dirty="0" smtClean="0"/>
                  <a:t>x</a:t>
                </a:r>
                <a:r>
                  <a:rPr lang="zh-CN" altLang="en-US" sz="9600" dirty="0" smtClean="0"/>
                  <a:t>是方程的解。首先注意，因为当</a:t>
                </a:r>
                <a14:m>
                  <m:oMath xmlns:m="http://schemas.openxmlformats.org/officeDocument/2006/math">
                    <m:sSub>
                      <m:sSubPr>
                        <m:ctrlPr>
                          <a:rPr lang="en-US" altLang="zh-CN" sz="9600" i="1" dirty="0">
                            <a:latin typeface="Cambria Math" panose="02040503050406030204" pitchFamily="18" charset="0"/>
                          </a:rPr>
                        </m:ctrlPr>
                      </m:sSubPr>
                      <m:e>
                        <m:r>
                          <m:rPr>
                            <m:sty m:val="p"/>
                          </m:rPr>
                          <a:rPr lang="en-US" altLang="zh-CN" sz="9600" i="1" dirty="0">
                            <a:latin typeface="Cambria Math" panose="02040503050406030204" pitchFamily="18" charset="0"/>
                          </a:rPr>
                          <m:t>j</m:t>
                        </m:r>
                        <m:r>
                          <a:rPr lang="en-US" altLang="zh-CN" sz="9600" i="1" dirty="0">
                            <a:latin typeface="Cambria Math" panose="02040503050406030204" pitchFamily="18" charset="0"/>
                            <a:ea typeface="Cambria Math" panose="02040503050406030204" pitchFamily="18" charset="0"/>
                          </a:rPr>
                          <m:t>≠</m:t>
                        </m:r>
                        <m:r>
                          <a:rPr lang="en-US" altLang="zh-CN" sz="9600" i="1" dirty="0">
                            <a:latin typeface="Cambria Math" panose="02040503050406030204" pitchFamily="18" charset="0"/>
                            <a:ea typeface="Cambria Math" panose="02040503050406030204" pitchFamily="18" charset="0"/>
                          </a:rPr>
                          <m:t>𝑘</m:t>
                        </m:r>
                      </m:e>
                      <m:sub/>
                    </m:sSub>
                  </m:oMath>
                </a14:m>
                <a:r>
                  <a:rPr lang="zh-CN" altLang="en-US" sz="9600" dirty="0" smtClean="0"/>
                  <a:t>时有</a:t>
                </a:r>
                <a14:m>
                  <m:oMath xmlns:m="http://schemas.openxmlformats.org/officeDocument/2006/math">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𝑀</m:t>
                        </m:r>
                      </m:e>
                      <m:sub>
                        <m:r>
                          <m:rPr>
                            <m:sty m:val="p"/>
                          </m:rPr>
                          <a:rPr lang="en-US" altLang="zh-CN" sz="9600" i="1" dirty="0">
                            <a:latin typeface="Cambria Math" panose="02040503050406030204" pitchFamily="18" charset="0"/>
                          </a:rPr>
                          <m:t>j</m:t>
                        </m:r>
                      </m:sub>
                    </m:sSub>
                    <m:r>
                      <a:rPr lang="en-US" altLang="zh-CN" sz="9600" i="1" dirty="0">
                        <a:latin typeface="Cambria Math" panose="02040503050406030204" pitchFamily="18" charset="0"/>
                      </a:rPr>
                      <m:t>≡</m:t>
                    </m:r>
                    <m:r>
                      <a:rPr lang="en-US" altLang="zh-CN" sz="9600" b="0" i="1" dirty="0" smtClean="0">
                        <a:latin typeface="Cambria Math" panose="02040503050406030204" pitchFamily="18" charset="0"/>
                      </a:rPr>
                      <m:t>0</m:t>
                    </m:r>
                    <m:r>
                      <a:rPr lang="en-US" altLang="zh-CN" sz="9600" i="1" dirty="0" smtClean="0">
                        <a:latin typeface="Cambria Math" panose="02040503050406030204" pitchFamily="18" charset="0"/>
                      </a:rPr>
                      <m:t> </m:t>
                    </m:r>
                    <m:r>
                      <a:rPr lang="en-US" altLang="zh-CN" sz="9600" i="1" dirty="0">
                        <a:latin typeface="Cambria Math" panose="02040503050406030204" pitchFamily="18" charset="0"/>
                      </a:rPr>
                      <m:t>( </m:t>
                    </m:r>
                    <m:r>
                      <a:rPr lang="en-US" altLang="zh-CN" sz="9600" i="1" dirty="0">
                        <a:latin typeface="Cambria Math" panose="02040503050406030204" pitchFamily="18" charset="0"/>
                      </a:rPr>
                      <m:t>𝑚𝑜𝑑</m:t>
                    </m:r>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 </m:t>
                        </m:r>
                        <m:r>
                          <m:rPr>
                            <m:sty m:val="p"/>
                          </m:rPr>
                          <a:rPr lang="en-US" altLang="zh-CN" sz="9600" i="1" dirty="0">
                            <a:latin typeface="Cambria Math" panose="02040503050406030204" pitchFamily="18" charset="0"/>
                          </a:rPr>
                          <m:t>m</m:t>
                        </m:r>
                      </m:e>
                      <m:sub>
                        <m:r>
                          <m:rPr>
                            <m:sty m:val="p"/>
                          </m:rPr>
                          <a:rPr lang="en-US" altLang="zh-CN" sz="9600" i="1" dirty="0">
                            <a:latin typeface="Cambria Math" panose="02040503050406030204" pitchFamily="18" charset="0"/>
                          </a:rPr>
                          <m:t>k</m:t>
                        </m:r>
                      </m:sub>
                    </m:sSub>
                    <m:r>
                      <a:rPr lang="en-US" altLang="zh-CN" sz="9600" i="1" dirty="0">
                        <a:latin typeface="Cambria Math" panose="02040503050406030204" pitchFamily="18" charset="0"/>
                      </a:rPr>
                      <m:t>)</m:t>
                    </m:r>
                  </m:oMath>
                </a14:m>
                <a:r>
                  <a:rPr lang="en-US" altLang="zh-CN" sz="9600" dirty="0" smtClean="0"/>
                  <a:t>, </a:t>
                </a:r>
                <a:r>
                  <a:rPr lang="zh-CN" altLang="en-US" sz="9600" dirty="0" smtClean="0"/>
                  <a:t>所以在</a:t>
                </a:r>
                <a:r>
                  <a:rPr lang="en-US" altLang="zh-CN" sz="9600" dirty="0" smtClean="0"/>
                  <a:t>x</a:t>
                </a:r>
                <a:r>
                  <a:rPr lang="zh-CN" altLang="en-US" sz="9600" dirty="0" smtClean="0"/>
                  <a:t>的求和式中除了第</a:t>
                </a:r>
                <a:r>
                  <a:rPr lang="en-US" altLang="zh-CN" sz="9600" dirty="0" smtClean="0"/>
                  <a:t>k</a:t>
                </a:r>
                <a:r>
                  <a:rPr lang="zh-CN" altLang="en-US" sz="9600" dirty="0" smtClean="0"/>
                  <a:t>项以外的各项模</a:t>
                </a:r>
                <a14:m>
                  <m:oMath xmlns:m="http://schemas.openxmlformats.org/officeDocument/2006/math">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 </m:t>
                        </m:r>
                        <m:r>
                          <m:rPr>
                            <m:sty m:val="p"/>
                          </m:rPr>
                          <a:rPr lang="en-US" altLang="zh-CN" sz="9600" i="1" dirty="0">
                            <a:latin typeface="Cambria Math" panose="02040503050406030204" pitchFamily="18" charset="0"/>
                          </a:rPr>
                          <m:t>m</m:t>
                        </m:r>
                      </m:e>
                      <m:sub>
                        <m:r>
                          <m:rPr>
                            <m:sty m:val="p"/>
                          </m:rPr>
                          <a:rPr lang="en-US" altLang="zh-CN" sz="9600" i="1" dirty="0">
                            <a:latin typeface="Cambria Math" panose="02040503050406030204" pitchFamily="18" charset="0"/>
                          </a:rPr>
                          <m:t>k</m:t>
                        </m:r>
                      </m:sub>
                    </m:sSub>
                  </m:oMath>
                </a14:m>
                <a:r>
                  <a:rPr lang="zh-CN" altLang="en-US" sz="9600" dirty="0" smtClean="0"/>
                  <a:t>均同余</a:t>
                </a:r>
                <a:r>
                  <a:rPr lang="en-US" altLang="zh-CN" sz="9600" dirty="0" smtClean="0"/>
                  <a:t>0.</a:t>
                </a:r>
                <a:r>
                  <a:rPr lang="zh-CN" altLang="en-US" sz="9600" dirty="0" smtClean="0"/>
                  <a:t>由于</a:t>
                </a:r>
                <a14:m>
                  <m:oMath xmlns:m="http://schemas.openxmlformats.org/officeDocument/2006/math">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𝑀</m:t>
                        </m:r>
                      </m:e>
                      <m:sub>
                        <m:r>
                          <m:rPr>
                            <m:sty m:val="p"/>
                          </m:rPr>
                          <a:rPr lang="en-US" altLang="zh-CN" sz="9600" i="1" dirty="0">
                            <a:latin typeface="Cambria Math" panose="02040503050406030204" pitchFamily="18" charset="0"/>
                          </a:rPr>
                          <m:t>k</m:t>
                        </m:r>
                      </m:sub>
                    </m:sSub>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𝑦</m:t>
                        </m:r>
                      </m:e>
                      <m:sub>
                        <m:r>
                          <a:rPr lang="en-US" altLang="zh-CN" sz="9600" i="1" dirty="0">
                            <a:latin typeface="Cambria Math" panose="02040503050406030204" pitchFamily="18" charset="0"/>
                          </a:rPr>
                          <m:t>𝑘</m:t>
                        </m:r>
                      </m:sub>
                    </m:sSub>
                    <m:r>
                      <a:rPr lang="en-US" altLang="zh-CN" sz="9600" i="1" dirty="0">
                        <a:latin typeface="Cambria Math" panose="02040503050406030204" pitchFamily="18" charset="0"/>
                      </a:rPr>
                      <m:t>≡</m:t>
                    </m:r>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1</m:t>
                        </m:r>
                      </m:e>
                      <m:sub/>
                    </m:sSub>
                    <m:r>
                      <a:rPr lang="en-US" altLang="zh-CN" sz="9600" i="1" dirty="0">
                        <a:latin typeface="Cambria Math" panose="02040503050406030204" pitchFamily="18" charset="0"/>
                      </a:rPr>
                      <m:t>( </m:t>
                    </m:r>
                    <m:r>
                      <a:rPr lang="en-US" altLang="zh-CN" sz="9600" i="1" dirty="0">
                        <a:latin typeface="Cambria Math" panose="02040503050406030204" pitchFamily="18" charset="0"/>
                      </a:rPr>
                      <m:t>𝑚𝑜𝑑</m:t>
                    </m:r>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 </m:t>
                        </m:r>
                        <m:r>
                          <m:rPr>
                            <m:sty m:val="p"/>
                          </m:rPr>
                          <a:rPr lang="en-US" altLang="zh-CN" sz="9600" i="1" dirty="0">
                            <a:latin typeface="Cambria Math" panose="02040503050406030204" pitchFamily="18" charset="0"/>
                          </a:rPr>
                          <m:t>m</m:t>
                        </m:r>
                      </m:e>
                      <m:sub>
                        <m:r>
                          <m:rPr>
                            <m:sty m:val="p"/>
                          </m:rPr>
                          <a:rPr lang="en-US" altLang="zh-CN" sz="9600" i="1" dirty="0">
                            <a:latin typeface="Cambria Math" panose="02040503050406030204" pitchFamily="18" charset="0"/>
                          </a:rPr>
                          <m:t>k</m:t>
                        </m:r>
                      </m:sub>
                    </m:sSub>
                    <m:r>
                      <a:rPr lang="en-US" altLang="zh-CN" sz="9600" i="1" dirty="0">
                        <a:latin typeface="Cambria Math" panose="02040503050406030204" pitchFamily="18" charset="0"/>
                      </a:rPr>
                      <m:t>)</m:t>
                    </m:r>
                  </m:oMath>
                </a14:m>
                <a:r>
                  <a:rPr lang="zh-CN" altLang="en-US" sz="9600" dirty="0" smtClean="0"/>
                  <a:t>，所以可以看出</a:t>
                </a:r>
                <a:endParaRPr lang="en-US" altLang="zh-CN" sz="9600" dirty="0" smtClean="0"/>
              </a:p>
              <a:p>
                <a:pPr marL="0" lvl="1" indent="0">
                  <a:lnSpc>
                    <a:spcPct val="100000"/>
                  </a:lnSpc>
                  <a:spcBef>
                    <a:spcPts val="1000"/>
                  </a:spcBef>
                  <a:buClr>
                    <a:srgbClr val="CEA524"/>
                  </a:buClr>
                  <a:buSzPct val="100000"/>
                  <a:buNone/>
                </a:pPr>
                <a14:m>
                  <m:oMathPara xmlns:m="http://schemas.openxmlformats.org/officeDocument/2006/math">
                    <m:oMathParaPr>
                      <m:jc m:val="centerGroup"/>
                    </m:oMathParaPr>
                    <m:oMath xmlns:m="http://schemas.openxmlformats.org/officeDocument/2006/math">
                      <m:sSub>
                        <m:sSubPr>
                          <m:ctrlPr>
                            <a:rPr lang="en-US" altLang="zh-CN" sz="9600" i="1" dirty="0">
                              <a:latin typeface="Cambria Math" panose="02040503050406030204" pitchFamily="18" charset="0"/>
                            </a:rPr>
                          </m:ctrlPr>
                        </m:sSubPr>
                        <m:e>
                          <m:r>
                            <m:rPr>
                              <m:sty m:val="p"/>
                            </m:rPr>
                            <a:rPr lang="en-US" altLang="zh-CN" sz="9600" i="1" dirty="0" smtClean="0">
                              <a:latin typeface="Cambria Math" panose="02040503050406030204" pitchFamily="18" charset="0"/>
                            </a:rPr>
                            <m:t>x</m:t>
                          </m:r>
                          <m:r>
                            <a:rPr lang="en-US" altLang="zh-CN" sz="9600" i="1" dirty="0">
                              <a:latin typeface="Cambria Math" panose="02040503050406030204" pitchFamily="18" charset="0"/>
                            </a:rPr>
                            <m:t>≡</m:t>
                          </m:r>
                          <m:sSub>
                            <m:sSubPr>
                              <m:ctrlPr>
                                <a:rPr lang="en-US" altLang="zh-CN" sz="9600" b="0" i="1" dirty="0" smtClean="0">
                                  <a:latin typeface="Cambria Math" panose="02040503050406030204" pitchFamily="18" charset="0"/>
                                </a:rPr>
                              </m:ctrlPr>
                            </m:sSubPr>
                            <m:e>
                              <m:r>
                                <a:rPr lang="en-US" altLang="zh-CN" sz="9600" b="0" i="1" dirty="0" smtClean="0">
                                  <a:latin typeface="Cambria Math" panose="02040503050406030204" pitchFamily="18" charset="0"/>
                                </a:rPr>
                                <m:t>𝑎</m:t>
                              </m:r>
                            </m:e>
                            <m:sub>
                              <m:r>
                                <a:rPr lang="en-US" altLang="zh-CN" sz="9600" b="0" i="1" dirty="0" smtClean="0">
                                  <a:latin typeface="Cambria Math" panose="02040503050406030204" pitchFamily="18" charset="0"/>
                                </a:rPr>
                                <m:t>𝑘</m:t>
                              </m:r>
                            </m:sub>
                          </m:sSub>
                          <m:r>
                            <a:rPr lang="en-US" altLang="zh-CN" sz="9600" i="1" dirty="0">
                              <a:latin typeface="Cambria Math" panose="02040503050406030204" pitchFamily="18" charset="0"/>
                            </a:rPr>
                            <m:t>𝑀</m:t>
                          </m:r>
                        </m:e>
                        <m:sub>
                          <m:r>
                            <m:rPr>
                              <m:sty m:val="p"/>
                            </m:rPr>
                            <a:rPr lang="en-US" altLang="zh-CN" sz="9600" i="1" dirty="0">
                              <a:latin typeface="Cambria Math" panose="02040503050406030204" pitchFamily="18" charset="0"/>
                            </a:rPr>
                            <m:t>k</m:t>
                          </m:r>
                        </m:sub>
                      </m:sSub>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𝑦</m:t>
                          </m:r>
                        </m:e>
                        <m:sub>
                          <m:r>
                            <a:rPr lang="en-US" altLang="zh-CN" sz="9600" i="1" dirty="0">
                              <a:latin typeface="Cambria Math" panose="02040503050406030204" pitchFamily="18" charset="0"/>
                            </a:rPr>
                            <m:t>𝑘</m:t>
                          </m:r>
                        </m:sub>
                      </m:sSub>
                      <m:r>
                        <a:rPr lang="en-US" altLang="zh-CN" sz="9600" i="1" dirty="0">
                          <a:latin typeface="Cambria Math" panose="02040503050406030204" pitchFamily="18" charset="0"/>
                        </a:rPr>
                        <m:t>≡</m:t>
                      </m:r>
                      <m:sSub>
                        <m:sSubPr>
                          <m:ctrlPr>
                            <a:rPr lang="en-US" altLang="zh-CN" sz="9600" i="1" dirty="0">
                              <a:latin typeface="Cambria Math" panose="02040503050406030204" pitchFamily="18" charset="0"/>
                            </a:rPr>
                          </m:ctrlPr>
                        </m:sSubPr>
                        <m:e>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𝑎</m:t>
                              </m:r>
                            </m:e>
                            <m:sub>
                              <m:r>
                                <a:rPr lang="en-US" altLang="zh-CN" sz="9600" i="1" dirty="0">
                                  <a:latin typeface="Cambria Math" panose="02040503050406030204" pitchFamily="18" charset="0"/>
                                </a:rPr>
                                <m:t>𝑘</m:t>
                              </m:r>
                            </m:sub>
                          </m:sSub>
                        </m:e>
                        <m:sub/>
                      </m:sSub>
                      <m:r>
                        <a:rPr lang="en-US" altLang="zh-CN" sz="9600" i="1" dirty="0">
                          <a:latin typeface="Cambria Math" panose="02040503050406030204" pitchFamily="18" charset="0"/>
                        </a:rPr>
                        <m:t>( </m:t>
                      </m:r>
                      <m:r>
                        <a:rPr lang="en-US" altLang="zh-CN" sz="9600" i="1" dirty="0">
                          <a:latin typeface="Cambria Math" panose="02040503050406030204" pitchFamily="18" charset="0"/>
                        </a:rPr>
                        <m:t>𝑚𝑜𝑑</m:t>
                      </m:r>
                      <m:sSub>
                        <m:sSubPr>
                          <m:ctrlPr>
                            <a:rPr lang="en-US" altLang="zh-CN" sz="9600" i="1" dirty="0">
                              <a:latin typeface="Cambria Math" panose="02040503050406030204" pitchFamily="18" charset="0"/>
                            </a:rPr>
                          </m:ctrlPr>
                        </m:sSubPr>
                        <m:e>
                          <m:r>
                            <a:rPr lang="en-US" altLang="zh-CN" sz="9600" i="1" dirty="0">
                              <a:latin typeface="Cambria Math" panose="02040503050406030204" pitchFamily="18" charset="0"/>
                            </a:rPr>
                            <m:t> </m:t>
                          </m:r>
                          <m:r>
                            <m:rPr>
                              <m:sty m:val="p"/>
                            </m:rPr>
                            <a:rPr lang="en-US" altLang="zh-CN" sz="9600" i="1" dirty="0">
                              <a:latin typeface="Cambria Math" panose="02040503050406030204" pitchFamily="18" charset="0"/>
                            </a:rPr>
                            <m:t>m</m:t>
                          </m:r>
                        </m:e>
                        <m:sub>
                          <m:r>
                            <m:rPr>
                              <m:sty m:val="p"/>
                            </m:rPr>
                            <a:rPr lang="en-US" altLang="zh-CN" sz="9600" i="1" dirty="0">
                              <a:latin typeface="Cambria Math" panose="02040503050406030204" pitchFamily="18" charset="0"/>
                            </a:rPr>
                            <m:t>k</m:t>
                          </m:r>
                        </m:sub>
                      </m:sSub>
                      <m:r>
                        <a:rPr lang="en-US" altLang="zh-CN" sz="9600" i="1" dirty="0">
                          <a:latin typeface="Cambria Math" panose="02040503050406030204" pitchFamily="18" charset="0"/>
                        </a:rPr>
                        <m:t>)</m:t>
                      </m:r>
                    </m:oMath>
                  </m:oMathPara>
                </a14:m>
                <a:endParaRPr lang="en-US" altLang="zh-CN" sz="9600" dirty="0" smtClean="0"/>
              </a:p>
              <a:p>
                <a:pPr marL="0" lvl="1" indent="0">
                  <a:lnSpc>
                    <a:spcPct val="100000"/>
                  </a:lnSpc>
                  <a:spcBef>
                    <a:spcPts val="1000"/>
                  </a:spcBef>
                  <a:buClr>
                    <a:srgbClr val="CEA524"/>
                  </a:buClr>
                  <a:buSzPct val="100000"/>
                  <a:buNone/>
                </a:pPr>
                <a:r>
                  <a:rPr lang="en-US" altLang="zh-CN" sz="9600" dirty="0"/>
                  <a:t>k=1,2,…,</a:t>
                </a:r>
                <a:r>
                  <a:rPr lang="en-US" altLang="zh-CN" sz="9600" dirty="0" smtClean="0"/>
                  <a:t>n. </a:t>
                </a:r>
                <a:r>
                  <a:rPr lang="zh-CN" altLang="en-US" sz="9600" dirty="0" smtClean="0"/>
                  <a:t>这就证明了</a:t>
                </a:r>
                <a:r>
                  <a:rPr lang="en-US" altLang="zh-CN" sz="9600" dirty="0" smtClean="0"/>
                  <a:t>x</a:t>
                </a:r>
                <a:r>
                  <a:rPr lang="zh-CN" altLang="en-US" sz="9600" dirty="0" smtClean="0"/>
                  <a:t>同时是这</a:t>
                </a:r>
                <a:r>
                  <a:rPr lang="en-US" altLang="zh-CN" sz="9600" dirty="0" smtClean="0"/>
                  <a:t>n</a:t>
                </a:r>
                <a:r>
                  <a:rPr lang="zh-CN" altLang="en-US" sz="9600" dirty="0" smtClean="0"/>
                  <a:t>个同余方程的解。</a:t>
                </a:r>
                <a:endParaRPr lang="en-US" altLang="zh-CN" sz="9600" dirty="0"/>
              </a:p>
              <a:p>
                <a:pPr marL="0" lvl="1" indent="0">
                  <a:lnSpc>
                    <a:spcPct val="100000"/>
                  </a:lnSpc>
                  <a:spcBef>
                    <a:spcPts val="1000"/>
                  </a:spcBef>
                  <a:buClr>
                    <a:srgbClr val="CEA524"/>
                  </a:buClr>
                  <a:buSzPct val="100000"/>
                  <a:buNone/>
                </a:pPr>
                <a:endParaRPr lang="en-US" altLang="zh-CN" sz="9600"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smtClean="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smtClean="0"/>
              </a:p>
              <a:p>
                <a:pPr marL="0" lvl="1" indent="0">
                  <a:lnSpc>
                    <a:spcPct val="100000"/>
                  </a:lnSpc>
                  <a:spcBef>
                    <a:spcPts val="1000"/>
                  </a:spcBef>
                  <a:buClr>
                    <a:srgbClr val="CEA524"/>
                  </a:buClr>
                  <a:buSzPct val="100000"/>
                  <a:buNone/>
                </a:pPr>
                <a:r>
                  <a:rPr lang="en-US" dirty="0"/>
                  <a:t> </a:t>
                </a: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88" t="-2381" r="-832"/>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B1A3A92E-3C16-48CB-A6AA-DD1712167E81}"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110</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33755466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中国剩余定理</a:t>
            </a:r>
            <a:endParaRPr lang="en-US" dirty="0"/>
          </a:p>
        </p:txBody>
      </p:sp>
      <p:sp>
        <p:nvSpPr>
          <p:cNvPr id="3" name="Content Placeholder 2"/>
          <p:cNvSpPr>
            <a:spLocks noGrp="1"/>
          </p:cNvSpPr>
          <p:nvPr>
            <p:ph idx="1"/>
          </p:nvPr>
        </p:nvSpPr>
        <p:spPr>
          <a:xfrm>
            <a:off x="685800" y="990600"/>
            <a:ext cx="11201400" cy="5121481"/>
          </a:xfrm>
        </p:spPr>
        <p:txBody>
          <a:bodyPr>
            <a:normAutofit fontScale="92500" lnSpcReduction="10000"/>
          </a:bodyPr>
          <a:lstStyle/>
          <a:p>
            <a:pPr marL="0" lvl="1" indent="0">
              <a:lnSpc>
                <a:spcPct val="100000"/>
              </a:lnSpc>
              <a:spcBef>
                <a:spcPts val="1000"/>
              </a:spcBef>
              <a:buClr>
                <a:srgbClr val="CEA524"/>
              </a:buClr>
              <a:buSzPct val="100000"/>
              <a:buNone/>
            </a:pPr>
            <a:endParaRPr lang="en-US" altLang="zh-CN" sz="9600"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smtClean="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smtClean="0"/>
          </a:p>
          <a:p>
            <a:pPr marL="0" lvl="1" indent="0">
              <a:lnSpc>
                <a:spcPct val="100000"/>
              </a:lnSpc>
              <a:spcBef>
                <a:spcPts val="1000"/>
              </a:spcBef>
              <a:buClr>
                <a:srgbClr val="CEA524"/>
              </a:buClr>
              <a:buSzPct val="100000"/>
              <a:buNone/>
            </a:pPr>
            <a:r>
              <a:rPr lang="en-US" dirty="0"/>
              <a:t> </a:t>
            </a:r>
            <a:r>
              <a:rPr lang="en-US" dirty="0" smtClean="0"/>
              <a:t>                          </a:t>
            </a:r>
          </a:p>
        </p:txBody>
      </p:sp>
      <p:sp>
        <p:nvSpPr>
          <p:cNvPr id="6" name="日期占位符 5"/>
          <p:cNvSpPr>
            <a:spLocks noGrp="1"/>
          </p:cNvSpPr>
          <p:nvPr>
            <p:ph type="dt" sz="half" idx="10"/>
          </p:nvPr>
        </p:nvSpPr>
        <p:spPr/>
        <p:txBody>
          <a:bodyPr/>
          <a:lstStyle/>
          <a:p>
            <a:fld id="{B1A3A92E-3C16-48CB-A6AA-DD1712167E81}"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111</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152400" y="1129360"/>
                <a:ext cx="11887200" cy="5693866"/>
              </a:xfrm>
              <a:prstGeom prst="rect">
                <a:avLst/>
              </a:prstGeom>
            </p:spPr>
            <p:txBody>
              <a:bodyPr wrap="square">
                <a:spAutoFit/>
              </a:bodyPr>
              <a:lstStyle/>
              <a:p>
                <a:r>
                  <a:rPr lang="zh-CN" altLang="en-US" sz="2800" b="1" dirty="0" smtClean="0"/>
                  <a:t>例子</a:t>
                </a:r>
                <a:r>
                  <a:rPr lang="zh-CN" altLang="en-US" sz="2800" dirty="0" smtClean="0"/>
                  <a:t>：翻译</a:t>
                </a:r>
                <a:r>
                  <a:rPr lang="zh-CN" altLang="en-US" sz="2800" dirty="0"/>
                  <a:t>过来就是下列</a:t>
                </a:r>
                <a:r>
                  <a:rPr lang="zh-CN" altLang="en-US" sz="2800" b="1" dirty="0">
                    <a:solidFill>
                      <a:srgbClr val="C00000"/>
                    </a:solidFill>
                  </a:rPr>
                  <a:t>同余方程组</a:t>
                </a:r>
                <a:r>
                  <a:rPr lang="zh-CN" altLang="en-US" sz="2800" dirty="0"/>
                  <a:t>的解是什么</a:t>
                </a:r>
                <a:r>
                  <a:rPr lang="en-US" altLang="zh-CN" sz="2800" dirty="0"/>
                  <a:t>:</a:t>
                </a:r>
              </a:p>
              <a:p>
                <a:pPr lvl="1"/>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rPr>
                        <m:t>𝑥</m:t>
                      </m:r>
                      <m:r>
                        <a:rPr lang="en-US" altLang="zh-CN" sz="2800" i="1" dirty="0">
                          <a:latin typeface="Cambria Math" panose="02040503050406030204" pitchFamily="18" charset="0"/>
                        </a:rPr>
                        <m:t> ≡ 2 ( </m:t>
                      </m:r>
                      <m:r>
                        <a:rPr lang="en-US" altLang="zh-CN" sz="2800" i="1" dirty="0">
                          <a:latin typeface="Cambria Math" panose="02040503050406030204" pitchFamily="18" charset="0"/>
                        </a:rPr>
                        <m:t>𝑚𝑜𝑑</m:t>
                      </m:r>
                      <m:r>
                        <a:rPr lang="en-US" altLang="zh-CN" sz="2800" i="1" dirty="0">
                          <a:latin typeface="Cambria Math" panose="02040503050406030204" pitchFamily="18" charset="0"/>
                        </a:rPr>
                        <m:t> 3),</m:t>
                      </m:r>
                    </m:oMath>
                  </m:oMathPara>
                </a14:m>
                <a:endParaRPr lang="en-US" altLang="zh-CN" sz="2800" dirty="0"/>
              </a:p>
              <a:p>
                <a:pPr lvl="1"/>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rPr>
                        <m:t>𝑥</m:t>
                      </m:r>
                      <m:r>
                        <a:rPr lang="en-US" altLang="zh-CN" sz="2800" i="1" dirty="0">
                          <a:latin typeface="Cambria Math" panose="02040503050406030204" pitchFamily="18" charset="0"/>
                        </a:rPr>
                        <m:t> ≡ 3 ( </m:t>
                      </m:r>
                      <m:r>
                        <a:rPr lang="en-US" altLang="zh-CN" sz="2800" i="1" dirty="0">
                          <a:latin typeface="Cambria Math" panose="02040503050406030204" pitchFamily="18" charset="0"/>
                        </a:rPr>
                        <m:t>𝑚𝑜𝑑</m:t>
                      </m:r>
                      <m:r>
                        <a:rPr lang="en-US" altLang="zh-CN" sz="2800" i="1" dirty="0">
                          <a:latin typeface="Cambria Math" panose="02040503050406030204" pitchFamily="18" charset="0"/>
                        </a:rPr>
                        <m:t> 5),</m:t>
                      </m:r>
                    </m:oMath>
                  </m:oMathPara>
                </a14:m>
                <a:endParaRPr lang="en-US" altLang="zh-CN" sz="2800" dirty="0"/>
              </a:p>
              <a:p>
                <a:pPr lvl="1"/>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rPr>
                        <m:t>𝑥</m:t>
                      </m:r>
                      <m:r>
                        <a:rPr lang="en-US" altLang="zh-CN" sz="2800" i="1" dirty="0">
                          <a:latin typeface="Cambria Math" panose="02040503050406030204" pitchFamily="18" charset="0"/>
                        </a:rPr>
                        <m:t> ≡ 2 </m:t>
                      </m:r>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 </m:t>
                          </m:r>
                          <m:r>
                            <a:rPr lang="en-US" altLang="zh-CN" sz="2800" i="1" dirty="0">
                              <a:latin typeface="Cambria Math" panose="02040503050406030204" pitchFamily="18" charset="0"/>
                            </a:rPr>
                            <m:t>𝑚𝑜𝑑</m:t>
                          </m:r>
                          <m:r>
                            <a:rPr lang="en-US" altLang="zh-CN" sz="2800" i="1" dirty="0">
                              <a:latin typeface="Cambria Math" panose="02040503050406030204" pitchFamily="18" charset="0"/>
                            </a:rPr>
                            <m:t> 7</m:t>
                          </m:r>
                        </m:e>
                      </m:d>
                      <m:r>
                        <a:rPr lang="en-US" altLang="zh-CN" sz="2800" i="1" dirty="0">
                          <a:latin typeface="Cambria Math" panose="02040503050406030204" pitchFamily="18" charset="0"/>
                        </a:rPr>
                        <m:t>?</m:t>
                      </m:r>
                    </m:oMath>
                  </m:oMathPara>
                </a14:m>
                <a:endParaRPr lang="en-US" altLang="zh-CN" sz="2800" dirty="0" smtClean="0"/>
              </a:p>
              <a:p>
                <a:pPr lvl="1"/>
                <a:endParaRPr lang="en-US" altLang="zh-CN" sz="2800" dirty="0" smtClean="0"/>
              </a:p>
              <a:p>
                <a:pPr lvl="1"/>
                <a:r>
                  <a:rPr lang="zh-CN" altLang="en-US" sz="2800" b="1" dirty="0" smtClean="0"/>
                  <a:t>解：</a:t>
                </a:r>
                <a:r>
                  <a:rPr lang="zh-CN" altLang="en-US" sz="2800" dirty="0" smtClean="0"/>
                  <a:t>首先令</a:t>
                </a:r>
                <a:r>
                  <a:rPr lang="en-US" altLang="zh-CN" sz="2800" dirty="0" smtClean="0"/>
                  <a:t>m=3</a:t>
                </a:r>
                <a:r>
                  <a:rPr lang="en-US" altLang="zh-CN" sz="2800" dirty="0"/>
                  <a:t> </a:t>
                </a:r>
                <a14:m>
                  <m:oMath xmlns:m="http://schemas.openxmlformats.org/officeDocument/2006/math">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 </m:t>
                    </m:r>
                  </m:oMath>
                </a14:m>
                <a:r>
                  <a:rPr lang="en-US" altLang="zh-CN" sz="2800" dirty="0" smtClean="0"/>
                  <a:t>5</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 </m:t>
                    </m:r>
                  </m:oMath>
                </a14:m>
                <a:r>
                  <a:rPr lang="en-US" altLang="zh-CN" sz="2800" dirty="0" smtClean="0"/>
                  <a:t>7=105</a:t>
                </a:r>
                <a:r>
                  <a:rPr lang="zh-CN" altLang="en-US" sz="2800" dirty="0" smtClean="0"/>
                  <a:t>，</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𝑀</m:t>
                        </m:r>
                      </m:e>
                      <m:sub>
                        <m:r>
                          <a:rPr lang="en-US" altLang="zh-CN" sz="2800" b="0" i="1" dirty="0" smtClean="0">
                            <a:latin typeface="Cambria Math" panose="02040503050406030204" pitchFamily="18" charset="0"/>
                          </a:rPr>
                          <m:t>1</m:t>
                        </m:r>
                      </m:sub>
                    </m:sSub>
                  </m:oMath>
                </a14:m>
                <a:r>
                  <a:rPr lang="en-US" altLang="zh-CN" sz="2800" dirty="0" smtClean="0"/>
                  <a:t>=m/3=35, </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𝑀</m:t>
                        </m:r>
                      </m:e>
                      <m:sub>
                        <m:r>
                          <a:rPr lang="en-US" altLang="zh-CN" sz="2800" b="0" i="1" dirty="0" smtClean="0">
                            <a:latin typeface="Cambria Math" panose="02040503050406030204" pitchFamily="18" charset="0"/>
                          </a:rPr>
                          <m:t>2</m:t>
                        </m:r>
                      </m:sub>
                    </m:sSub>
                  </m:oMath>
                </a14:m>
                <a:r>
                  <a:rPr lang="en-US" altLang="zh-CN" sz="2800" dirty="0" smtClean="0"/>
                  <a:t>=m/5=21 </a:t>
                </a:r>
                <a:r>
                  <a:rPr lang="zh-CN" altLang="en-US" sz="2800" dirty="0" smtClean="0"/>
                  <a:t>和</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𝑀</m:t>
                        </m:r>
                      </m:e>
                      <m:sub>
                        <m:r>
                          <a:rPr lang="en-US" altLang="zh-CN" sz="2800" b="0" i="1" dirty="0" smtClean="0">
                            <a:latin typeface="Cambria Math" panose="02040503050406030204" pitchFamily="18" charset="0"/>
                          </a:rPr>
                          <m:t>3</m:t>
                        </m:r>
                      </m:sub>
                    </m:sSub>
                  </m:oMath>
                </a14:m>
                <a:r>
                  <a:rPr lang="en-US" altLang="zh-CN" sz="2800" dirty="0" smtClean="0"/>
                  <a:t>=m/7=15. </a:t>
                </a:r>
                <a:r>
                  <a:rPr lang="zh-CN" altLang="en-US" sz="2800" dirty="0" smtClean="0"/>
                  <a:t>可以看出</a:t>
                </a:r>
                <a:r>
                  <a:rPr lang="en-US" altLang="zh-CN" sz="2800" dirty="0" smtClean="0"/>
                  <a:t>2</a:t>
                </a:r>
                <a:r>
                  <a:rPr lang="zh-CN" altLang="en-US" sz="2800" dirty="0" smtClean="0"/>
                  <a:t>是</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𝑀</m:t>
                        </m:r>
                      </m:e>
                      <m:sub>
                        <m:r>
                          <a:rPr lang="en-US" altLang="zh-CN" sz="2800" i="1" dirty="0">
                            <a:latin typeface="Cambria Math" panose="02040503050406030204" pitchFamily="18" charset="0"/>
                          </a:rPr>
                          <m:t>1</m:t>
                        </m:r>
                      </m:sub>
                    </m:sSub>
                  </m:oMath>
                </a14:m>
                <a:r>
                  <a:rPr lang="en-US" altLang="zh-CN" sz="2800" dirty="0" smtClean="0"/>
                  <a:t>=35</a:t>
                </a:r>
                <a:r>
                  <a:rPr lang="zh-CN" altLang="en-US" sz="2800" dirty="0" smtClean="0"/>
                  <a:t>模</a:t>
                </a:r>
                <a:r>
                  <a:rPr lang="en-US" altLang="zh-CN" sz="2800" dirty="0" smtClean="0"/>
                  <a:t>3</a:t>
                </a:r>
                <a:r>
                  <a:rPr lang="zh-CN" altLang="en-US" sz="2800" dirty="0" smtClean="0"/>
                  <a:t>的逆，因为</a:t>
                </a:r>
                <a:r>
                  <a:rPr lang="en-US" altLang="zh-CN" sz="2800" dirty="0" smtClean="0"/>
                  <a:t>35.2 </a:t>
                </a:r>
                <a14:m>
                  <m:oMath xmlns:m="http://schemas.openxmlformats.org/officeDocument/2006/math">
                    <m:r>
                      <a:rPr lang="en-US" altLang="zh-CN" sz="2800" i="1" dirty="0">
                        <a:latin typeface="Cambria Math" panose="02040503050406030204" pitchFamily="18" charset="0"/>
                      </a:rPr>
                      <m:t>≡</m:t>
                    </m:r>
                  </m:oMath>
                </a14:m>
                <a:r>
                  <a:rPr lang="en-US" altLang="zh-CN" sz="2800" dirty="0" smtClean="0"/>
                  <a:t>2</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 </m:t>
                    </m:r>
                  </m:oMath>
                </a14:m>
                <a:r>
                  <a:rPr lang="en-US" altLang="zh-CN" sz="2800" dirty="0" smtClean="0"/>
                  <a:t>2</a:t>
                </a:r>
                <a:r>
                  <a:rPr lang="en-US" altLang="zh-CN" sz="2800" dirty="0"/>
                  <a:t> </a:t>
                </a:r>
                <a14:m>
                  <m:oMath xmlns:m="http://schemas.openxmlformats.org/officeDocument/2006/math">
                    <m:r>
                      <a:rPr lang="en-US" altLang="zh-CN" sz="2800" i="1" dirty="0">
                        <a:latin typeface="Cambria Math" panose="02040503050406030204" pitchFamily="18" charset="0"/>
                      </a:rPr>
                      <m:t>≡</m:t>
                    </m:r>
                  </m:oMath>
                </a14:m>
                <a:r>
                  <a:rPr lang="en-US" altLang="zh-CN" sz="2800" dirty="0" smtClean="0"/>
                  <a:t>1(mod3</a:t>
                </a:r>
                <a:r>
                  <a:rPr lang="en-US" altLang="zh-CN" sz="2800" dirty="0"/>
                  <a:t>)</a:t>
                </a:r>
                <a:r>
                  <a:rPr lang="en-US" altLang="zh-CN" sz="2800" dirty="0" smtClean="0"/>
                  <a:t>; 1</a:t>
                </a:r>
                <a:r>
                  <a:rPr lang="zh-CN" altLang="en-US" sz="2800" dirty="0" smtClean="0"/>
                  <a:t>是</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𝑀</m:t>
                        </m:r>
                      </m:e>
                      <m:sub>
                        <m:r>
                          <a:rPr lang="en-US" altLang="zh-CN" sz="2800" i="1" dirty="0">
                            <a:latin typeface="Cambria Math" panose="02040503050406030204" pitchFamily="18" charset="0"/>
                          </a:rPr>
                          <m:t>2</m:t>
                        </m:r>
                      </m:sub>
                    </m:sSub>
                  </m:oMath>
                </a14:m>
                <a:r>
                  <a:rPr lang="en-US" altLang="zh-CN" sz="2800" dirty="0" smtClean="0"/>
                  <a:t>=21</a:t>
                </a:r>
                <a:r>
                  <a:rPr lang="zh-CN" altLang="en-US" sz="2800" dirty="0" smtClean="0"/>
                  <a:t>模</a:t>
                </a:r>
                <a:r>
                  <a:rPr lang="en-US" altLang="zh-CN" sz="2800" dirty="0" smtClean="0"/>
                  <a:t>5</a:t>
                </a:r>
                <a:r>
                  <a:rPr lang="zh-CN" altLang="en-US" sz="2800" dirty="0" smtClean="0"/>
                  <a:t>的逆，因为</a:t>
                </a:r>
                <a:r>
                  <a:rPr lang="en-US" altLang="zh-CN" sz="2800" dirty="0" smtClean="0"/>
                  <a:t>21</a:t>
                </a:r>
                <a:r>
                  <a:rPr lang="en-US" altLang="zh-CN" sz="2800" dirty="0"/>
                  <a:t> </a:t>
                </a:r>
                <a14:m>
                  <m:oMath xmlns:m="http://schemas.openxmlformats.org/officeDocument/2006/math">
                    <m:r>
                      <a:rPr lang="en-US" altLang="zh-CN" sz="2800" i="1" dirty="0">
                        <a:latin typeface="Cambria Math" panose="02040503050406030204" pitchFamily="18" charset="0"/>
                      </a:rPr>
                      <m:t>≡</m:t>
                    </m:r>
                  </m:oMath>
                </a14:m>
                <a:r>
                  <a:rPr lang="en-US" altLang="zh-CN" sz="2800" dirty="0" smtClean="0"/>
                  <a:t>1(mod5); 1</a:t>
                </a:r>
                <a:r>
                  <a:rPr lang="zh-CN" altLang="en-US" sz="2800" dirty="0" smtClean="0"/>
                  <a:t>是</a:t>
                </a:r>
                <a:r>
                  <a:rPr lang="en-US" altLang="zh-CN" sz="2800" dirty="0" smtClean="0"/>
                  <a:t> </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𝑀</m:t>
                        </m:r>
                      </m:e>
                      <m:sub>
                        <m:r>
                          <a:rPr lang="en-US" altLang="zh-CN" sz="2800" b="0" i="1" dirty="0" smtClean="0">
                            <a:latin typeface="Cambria Math" panose="02040503050406030204" pitchFamily="18" charset="0"/>
                          </a:rPr>
                          <m:t>3</m:t>
                        </m:r>
                      </m:sub>
                    </m:sSub>
                  </m:oMath>
                </a14:m>
                <a:r>
                  <a:rPr lang="en-US" altLang="zh-CN" sz="2800" dirty="0" smtClean="0"/>
                  <a:t>=15</a:t>
                </a:r>
                <a:r>
                  <a:rPr lang="zh-CN" altLang="en-US" sz="2800" dirty="0" smtClean="0"/>
                  <a:t>模</a:t>
                </a:r>
                <a:r>
                  <a:rPr lang="en-US" altLang="zh-CN" sz="2800" dirty="0" smtClean="0"/>
                  <a:t>7</a:t>
                </a:r>
                <a:r>
                  <a:rPr lang="zh-CN" altLang="en-US" sz="2800" dirty="0" smtClean="0"/>
                  <a:t>的逆，因为</a:t>
                </a:r>
                <a:r>
                  <a:rPr lang="en-US" altLang="zh-CN" sz="2800" dirty="0" smtClean="0"/>
                  <a:t>15</a:t>
                </a:r>
                <a:r>
                  <a:rPr lang="en-US" altLang="zh-CN" sz="2800" dirty="0"/>
                  <a:t> </a:t>
                </a:r>
                <a14:m>
                  <m:oMath xmlns:m="http://schemas.openxmlformats.org/officeDocument/2006/math">
                    <m:r>
                      <a:rPr lang="en-US" altLang="zh-CN" sz="2800" i="1" dirty="0">
                        <a:latin typeface="Cambria Math" panose="02040503050406030204" pitchFamily="18" charset="0"/>
                      </a:rPr>
                      <m:t>≡</m:t>
                    </m:r>
                  </m:oMath>
                </a14:m>
                <a:r>
                  <a:rPr lang="en-US" altLang="zh-CN" sz="2800" dirty="0" smtClean="0"/>
                  <a:t>1(mod7).</a:t>
                </a:r>
                <a:r>
                  <a:rPr lang="zh-CN" altLang="en-US" sz="2800" dirty="0" smtClean="0"/>
                  <a:t>改方程组的解是那些满足下列式子的</a:t>
                </a:r>
                <a:r>
                  <a:rPr lang="en-US" altLang="zh-CN" sz="2800" dirty="0" smtClean="0"/>
                  <a:t>x;</a:t>
                </a:r>
              </a:p>
              <a:p>
                <a:pPr lvl="1"/>
                <a14:m>
                  <m:oMath xmlns:m="http://schemas.openxmlformats.org/officeDocument/2006/math">
                    <m:sSub>
                      <m:sSubPr>
                        <m:ctrlPr>
                          <a:rPr lang="en-US" altLang="zh-CN" sz="2800" i="1" dirty="0">
                            <a:latin typeface="Cambria Math" panose="02040503050406030204" pitchFamily="18" charset="0"/>
                          </a:rPr>
                        </m:ctrlPr>
                      </m:sSubPr>
                      <m:e>
                        <m:r>
                          <m:rPr>
                            <m:sty m:val="p"/>
                          </m:rPr>
                          <a:rPr lang="en-US" altLang="zh-CN" sz="2800" i="1" dirty="0">
                            <a:latin typeface="Cambria Math" panose="02040503050406030204" pitchFamily="18" charset="0"/>
                          </a:rPr>
                          <m:t>x</m:t>
                        </m:r>
                        <m:r>
                          <a:rPr lang="en-US" altLang="zh-CN" sz="2800" i="1" dirty="0">
                            <a:latin typeface="Cambria Math" panose="02040503050406030204" pitchFamily="18" charset="0"/>
                          </a:rPr>
                          <m:t>=</m:t>
                        </m:r>
                        <m:r>
                          <a:rPr lang="en-US" altLang="zh-CN" sz="2800" i="1" dirty="0">
                            <a:latin typeface="Cambria Math" panose="02040503050406030204" pitchFamily="18" charset="0"/>
                          </a:rPr>
                          <m:t>𝑎</m:t>
                        </m:r>
                      </m:e>
                      <m:sub>
                        <m:r>
                          <a:rPr lang="en-US" altLang="zh-CN" sz="2800" i="1" dirty="0">
                            <a:latin typeface="Cambria Math" panose="02040503050406030204" pitchFamily="18" charset="0"/>
                          </a:rPr>
                          <m:t>1</m:t>
                        </m:r>
                      </m:sub>
                    </m:sSub>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𝑀</m:t>
                        </m:r>
                      </m:e>
                      <m:sub>
                        <m:r>
                          <a:rPr lang="en-US" altLang="zh-CN" sz="2800" i="1" dirty="0">
                            <a:latin typeface="Cambria Math" panose="02040503050406030204" pitchFamily="18" charset="0"/>
                          </a:rPr>
                          <m:t>1</m:t>
                        </m:r>
                      </m:sub>
                    </m:sSub>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𝑦</m:t>
                        </m:r>
                      </m:e>
                      <m:sub>
                        <m:r>
                          <a:rPr lang="en-US" altLang="zh-CN" sz="2800" i="1" dirty="0">
                            <a:latin typeface="Cambria Math" panose="02040503050406030204" pitchFamily="18" charset="0"/>
                          </a:rPr>
                          <m:t>1</m:t>
                        </m:r>
                      </m:sub>
                    </m:sSub>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𝑎</m:t>
                        </m:r>
                      </m:e>
                      <m:sub>
                        <m:r>
                          <a:rPr lang="en-US" altLang="zh-CN" sz="2800" i="1" dirty="0">
                            <a:latin typeface="Cambria Math" panose="02040503050406030204" pitchFamily="18" charset="0"/>
                          </a:rPr>
                          <m:t>2</m:t>
                        </m:r>
                      </m:sub>
                    </m:sSub>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𝑀</m:t>
                        </m:r>
                      </m:e>
                      <m:sub>
                        <m:r>
                          <a:rPr lang="en-US" altLang="zh-CN" sz="2800" i="1" dirty="0">
                            <a:latin typeface="Cambria Math" panose="02040503050406030204" pitchFamily="18" charset="0"/>
                          </a:rPr>
                          <m:t>2</m:t>
                        </m:r>
                      </m:sub>
                    </m:sSub>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𝑦</m:t>
                        </m:r>
                      </m:e>
                      <m:sub>
                        <m:r>
                          <a:rPr lang="en-US" altLang="zh-CN" sz="2800" i="1" dirty="0">
                            <a:latin typeface="Cambria Math" panose="02040503050406030204" pitchFamily="18" charset="0"/>
                          </a:rPr>
                          <m:t>2</m:t>
                        </m:r>
                      </m:sub>
                    </m:sSub>
                  </m:oMath>
                </a14:m>
                <a:r>
                  <a:rPr lang="en-US" altLang="zh-CN" sz="2800" dirty="0" smtClean="0"/>
                  <a:t>+</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𝑎</m:t>
                        </m:r>
                      </m:e>
                      <m:sub>
                        <m:r>
                          <a:rPr lang="en-US" altLang="zh-CN" sz="2800" b="0" i="1" dirty="0" smtClean="0">
                            <a:latin typeface="Cambria Math" panose="02040503050406030204" pitchFamily="18" charset="0"/>
                          </a:rPr>
                          <m:t>3</m:t>
                        </m:r>
                      </m:sub>
                    </m:sSub>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𝑀</m:t>
                        </m:r>
                      </m:e>
                      <m:sub>
                        <m:r>
                          <a:rPr lang="en-US" altLang="zh-CN" sz="2800" b="0" i="1" dirty="0" smtClean="0">
                            <a:latin typeface="Cambria Math" panose="02040503050406030204" pitchFamily="18" charset="0"/>
                          </a:rPr>
                          <m:t>3</m:t>
                        </m:r>
                      </m:sub>
                    </m:sSub>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𝑦</m:t>
                        </m:r>
                      </m:e>
                      <m:sub>
                        <m:r>
                          <a:rPr lang="en-US" altLang="zh-CN" sz="2800" b="0" i="1" dirty="0" smtClean="0">
                            <a:latin typeface="Cambria Math" panose="02040503050406030204" pitchFamily="18" charset="0"/>
                          </a:rPr>
                          <m:t>3</m:t>
                        </m:r>
                      </m:sub>
                    </m:sSub>
                  </m:oMath>
                </a14:m>
                <a:r>
                  <a:rPr lang="en-US" altLang="zh-CN" sz="2800" dirty="0" smtClean="0"/>
                  <a:t>=2</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 </m:t>
                    </m:r>
                  </m:oMath>
                </a14:m>
                <a:r>
                  <a:rPr lang="en-US" altLang="zh-CN" sz="2800" dirty="0" smtClean="0"/>
                  <a:t>35</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 </m:t>
                    </m:r>
                  </m:oMath>
                </a14:m>
                <a:r>
                  <a:rPr lang="en-US" altLang="zh-CN" sz="2800" dirty="0" smtClean="0"/>
                  <a:t>2+3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 </m:t>
                    </m:r>
                  </m:oMath>
                </a14:m>
                <a:r>
                  <a:rPr lang="en-US" altLang="zh-CN" sz="2800" dirty="0" smtClean="0"/>
                  <a:t>21</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 </m:t>
                    </m:r>
                  </m:oMath>
                </a14:m>
                <a:r>
                  <a:rPr lang="en-US" altLang="zh-CN" sz="2800" dirty="0" smtClean="0"/>
                  <a:t>1+2</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 </m:t>
                    </m:r>
                  </m:oMath>
                </a14:m>
                <a:r>
                  <a:rPr lang="en-US" altLang="zh-CN" sz="2800" dirty="0" smtClean="0"/>
                  <a:t>15</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 </m:t>
                    </m:r>
                  </m:oMath>
                </a14:m>
                <a:r>
                  <a:rPr lang="en-US" altLang="zh-CN" sz="2800" dirty="0" smtClean="0"/>
                  <a:t>1=</a:t>
                </a:r>
                <a:r>
                  <a:rPr lang="en-US" altLang="zh-CN" sz="2800" dirty="0"/>
                  <a:t> </a:t>
                </a:r>
                <a14:m>
                  <m:oMath xmlns:m="http://schemas.openxmlformats.org/officeDocument/2006/math">
                    <m:r>
                      <a:rPr lang="en-US" altLang="zh-CN" sz="2800" dirty="0">
                        <a:latin typeface="Cambria Math" panose="02040503050406030204" pitchFamily="18" charset="0"/>
                      </a:rPr>
                      <m:t>2</m:t>
                    </m:r>
                    <m:r>
                      <a:rPr lang="en-US" altLang="zh-CN" sz="2800" b="0" i="0" dirty="0" smtClean="0">
                        <a:latin typeface="Cambria Math" panose="02040503050406030204" pitchFamily="18" charset="0"/>
                      </a:rPr>
                      <m:t>33</m:t>
                    </m:r>
                    <m:r>
                      <a:rPr lang="en-US" altLang="zh-CN" sz="2800" i="1" dirty="0">
                        <a:latin typeface="Cambria Math" panose="02040503050406030204" pitchFamily="18" charset="0"/>
                      </a:rPr>
                      <m:t>≡</m:t>
                    </m:r>
                  </m:oMath>
                </a14:m>
                <a:r>
                  <a:rPr lang="en-US" altLang="zh-CN" sz="2800" dirty="0" smtClean="0"/>
                  <a:t>23(mod105)</a:t>
                </a:r>
                <a:r>
                  <a:rPr lang="zh-CN" altLang="en-US" sz="2800" dirty="0" smtClean="0"/>
                  <a:t>从而得出</a:t>
                </a:r>
                <a:r>
                  <a:rPr lang="en-US" altLang="zh-CN" sz="2800" dirty="0" smtClean="0"/>
                  <a:t>23</a:t>
                </a:r>
                <a:r>
                  <a:rPr lang="zh-CN" altLang="en-US" sz="2800" dirty="0" smtClean="0"/>
                  <a:t>是方程组的最小正整数解。我们的结论是</a:t>
                </a:r>
                <a:r>
                  <a:rPr lang="en-US" altLang="zh-CN" sz="2800" dirty="0" smtClean="0"/>
                  <a:t>23</a:t>
                </a:r>
                <a:r>
                  <a:rPr lang="zh-CN" altLang="en-US" sz="2800" dirty="0" smtClean="0"/>
                  <a:t>是最小整数数满足除以</a:t>
                </a:r>
                <a:r>
                  <a:rPr lang="en-US" altLang="zh-CN" sz="2800" dirty="0" smtClean="0"/>
                  <a:t>3</a:t>
                </a:r>
                <a:r>
                  <a:rPr lang="zh-CN" altLang="en-US" sz="2800" dirty="0" smtClean="0"/>
                  <a:t>时余</a:t>
                </a:r>
                <a:r>
                  <a:rPr lang="en-US" altLang="zh-CN" sz="2800" dirty="0" smtClean="0"/>
                  <a:t>2</a:t>
                </a:r>
                <a:r>
                  <a:rPr lang="zh-CN" altLang="en-US" sz="2800" dirty="0" smtClean="0"/>
                  <a:t>，除以</a:t>
                </a:r>
                <a:r>
                  <a:rPr lang="en-US" altLang="zh-CN" sz="2800" dirty="0" smtClean="0"/>
                  <a:t>5</a:t>
                </a:r>
                <a:r>
                  <a:rPr lang="zh-CN" altLang="en-US" sz="2800" dirty="0" smtClean="0"/>
                  <a:t>时余</a:t>
                </a:r>
                <a:r>
                  <a:rPr lang="en-US" altLang="zh-CN" sz="2800" dirty="0" smtClean="0"/>
                  <a:t>3</a:t>
                </a:r>
                <a:r>
                  <a:rPr lang="zh-CN" altLang="en-US" sz="2800" dirty="0" smtClean="0"/>
                  <a:t>，除以</a:t>
                </a:r>
                <a:r>
                  <a:rPr lang="en-US" altLang="zh-CN" sz="2800" dirty="0" smtClean="0"/>
                  <a:t>7</a:t>
                </a:r>
                <a:r>
                  <a:rPr lang="zh-CN" altLang="en-US" sz="2800" dirty="0" smtClean="0"/>
                  <a:t>时余</a:t>
                </a:r>
                <a:r>
                  <a:rPr lang="en-US" altLang="zh-CN" sz="2800" dirty="0" smtClean="0"/>
                  <a:t>2.</a:t>
                </a:r>
              </a:p>
              <a:p>
                <a:pPr lvl="1"/>
                <a:endParaRPr lang="en-US" altLang="zh-CN" sz="2800" dirty="0" smtClean="0"/>
              </a:p>
            </p:txBody>
          </p:sp>
        </mc:Choice>
        <mc:Fallback xmlns="">
          <p:sp>
            <p:nvSpPr>
              <p:cNvPr id="4" name="矩形 3"/>
              <p:cNvSpPr>
                <a:spLocks noRot="1" noChangeAspect="1" noMove="1" noResize="1" noEditPoints="1" noAdjustHandles="1" noChangeArrowheads="1" noChangeShapeType="1" noTextEdit="1"/>
              </p:cNvSpPr>
              <p:nvPr/>
            </p:nvSpPr>
            <p:spPr>
              <a:xfrm>
                <a:off x="152400" y="1129360"/>
                <a:ext cx="11887200" cy="5693866"/>
              </a:xfrm>
              <a:prstGeom prst="rect">
                <a:avLst/>
              </a:prstGeom>
              <a:blipFill rotWithShape="0">
                <a:blip r:embed="rId3"/>
                <a:stretch>
                  <a:fillRect l="-1026" t="-1178" r="-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718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反向替换算法</a:t>
            </a:r>
            <a:endParaRPr lang="en-US" dirty="0"/>
          </a:p>
        </p:txBody>
      </p:sp>
      <p:sp>
        <p:nvSpPr>
          <p:cNvPr id="3" name="Content Placeholder 2"/>
          <p:cNvSpPr>
            <a:spLocks noGrp="1"/>
          </p:cNvSpPr>
          <p:nvPr>
            <p:ph idx="1"/>
          </p:nvPr>
        </p:nvSpPr>
        <p:spPr>
          <a:xfrm>
            <a:off x="685800" y="990600"/>
            <a:ext cx="11201400" cy="5121481"/>
          </a:xfrm>
        </p:spPr>
        <p:txBody>
          <a:bodyPr>
            <a:normAutofit fontScale="92500" lnSpcReduction="10000"/>
          </a:bodyPr>
          <a:lstStyle/>
          <a:p>
            <a:pPr marL="0" lvl="1" indent="0">
              <a:lnSpc>
                <a:spcPct val="100000"/>
              </a:lnSpc>
              <a:spcBef>
                <a:spcPts val="1000"/>
              </a:spcBef>
              <a:buClr>
                <a:srgbClr val="CEA524"/>
              </a:buClr>
              <a:buSzPct val="100000"/>
              <a:buNone/>
            </a:pPr>
            <a:endParaRPr lang="en-US" altLang="zh-CN" sz="9600"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smtClean="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a:p>
          <a:p>
            <a:pPr marL="0" lvl="1" indent="0">
              <a:lnSpc>
                <a:spcPct val="100000"/>
              </a:lnSpc>
              <a:spcBef>
                <a:spcPts val="1000"/>
              </a:spcBef>
              <a:buClr>
                <a:srgbClr val="CEA524"/>
              </a:buClr>
              <a:buSzPct val="100000"/>
              <a:buNone/>
            </a:pPr>
            <a:endParaRPr lang="en-US" altLang="zh-CN" dirty="0" smtClean="0"/>
          </a:p>
          <a:p>
            <a:pPr marL="0" lvl="1" indent="0">
              <a:lnSpc>
                <a:spcPct val="100000"/>
              </a:lnSpc>
              <a:spcBef>
                <a:spcPts val="1000"/>
              </a:spcBef>
              <a:buClr>
                <a:srgbClr val="CEA524"/>
              </a:buClr>
              <a:buSzPct val="100000"/>
              <a:buNone/>
            </a:pPr>
            <a:r>
              <a:rPr lang="en-US" dirty="0"/>
              <a:t> </a:t>
            </a:r>
            <a:r>
              <a:rPr lang="en-US" dirty="0" smtClean="0"/>
              <a:t>                          </a:t>
            </a:r>
          </a:p>
        </p:txBody>
      </p:sp>
      <p:sp>
        <p:nvSpPr>
          <p:cNvPr id="6" name="日期占位符 5"/>
          <p:cNvSpPr>
            <a:spLocks noGrp="1"/>
          </p:cNvSpPr>
          <p:nvPr>
            <p:ph type="dt" sz="half" idx="10"/>
          </p:nvPr>
        </p:nvSpPr>
        <p:spPr/>
        <p:txBody>
          <a:bodyPr/>
          <a:lstStyle/>
          <a:p>
            <a:fld id="{B1A3A92E-3C16-48CB-A6AA-DD1712167E81}"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112</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762000" y="1129360"/>
                <a:ext cx="10972800" cy="4401205"/>
              </a:xfrm>
              <a:prstGeom prst="rect">
                <a:avLst/>
              </a:prstGeom>
            </p:spPr>
            <p:txBody>
              <a:bodyPr wrap="square">
                <a:spAutoFit/>
              </a:bodyPr>
              <a:lstStyle/>
              <a:p>
                <a:r>
                  <a:rPr lang="zh-CN" altLang="en-US" sz="2800" b="1" dirty="0" smtClean="0"/>
                  <a:t>例子</a:t>
                </a:r>
                <a:r>
                  <a:rPr lang="zh-CN" altLang="en-US" sz="2800" dirty="0" smtClean="0"/>
                  <a:t>：利用反向替换方法找出所有整数</a:t>
                </a:r>
                <a:r>
                  <a:rPr lang="zh-CN" altLang="en-US" sz="2800" dirty="0"/>
                  <a:t>使得</a:t>
                </a:r>
                <a14:m>
                  <m:oMath xmlns:m="http://schemas.openxmlformats.org/officeDocument/2006/math">
                    <m:r>
                      <a:rPr lang="en-US" altLang="zh-CN" sz="2800" i="1" dirty="0">
                        <a:latin typeface="Cambria Math" panose="02040503050406030204" pitchFamily="18" charset="0"/>
                      </a:rPr>
                      <m:t>𝑥</m:t>
                    </m:r>
                    <m:r>
                      <a:rPr lang="en-US" altLang="zh-CN" sz="2800" i="1" dirty="0">
                        <a:latin typeface="Cambria Math" panose="02040503050406030204" pitchFamily="18" charset="0"/>
                      </a:rPr>
                      <m:t> ≡1 </m:t>
                    </m:r>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 </m:t>
                        </m:r>
                        <m:r>
                          <a:rPr lang="en-US" altLang="zh-CN" sz="2800" i="1" dirty="0">
                            <a:latin typeface="Cambria Math" panose="02040503050406030204" pitchFamily="18" charset="0"/>
                          </a:rPr>
                          <m:t>𝑚𝑜𝑑</m:t>
                        </m:r>
                        <m:r>
                          <a:rPr lang="en-US" altLang="zh-CN" sz="2800" i="1" dirty="0">
                            <a:latin typeface="Cambria Math" panose="02040503050406030204" pitchFamily="18" charset="0"/>
                          </a:rPr>
                          <m:t> 5</m:t>
                        </m:r>
                      </m:e>
                    </m:d>
                  </m:oMath>
                </a14:m>
                <a:r>
                  <a:rPr lang="zh-CN" altLang="en-US" sz="2800" i="1" dirty="0" smtClean="0">
                    <a:latin typeface="Cambria Math" panose="02040503050406030204" pitchFamily="18" charset="0"/>
                  </a:rPr>
                  <a:t>，</a:t>
                </a:r>
                <a:r>
                  <a:rPr lang="en-US" altLang="zh-CN" sz="2800" i="1" dirty="0" smtClean="0">
                    <a:latin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rPr>
                      <m:t>𝑥</m:t>
                    </m:r>
                    <m:r>
                      <a:rPr lang="en-US" altLang="zh-CN" sz="2800" i="1" dirty="0">
                        <a:latin typeface="Cambria Math" panose="02040503050406030204" pitchFamily="18" charset="0"/>
                      </a:rPr>
                      <m:t> ≡ 2 </m:t>
                    </m:r>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 </m:t>
                        </m:r>
                        <m:r>
                          <a:rPr lang="en-US" altLang="zh-CN" sz="2800" i="1" dirty="0">
                            <a:latin typeface="Cambria Math" panose="02040503050406030204" pitchFamily="18" charset="0"/>
                          </a:rPr>
                          <m:t>𝑚𝑜𝑑</m:t>
                        </m:r>
                        <m:r>
                          <a:rPr lang="en-US" altLang="zh-CN" sz="2800" i="1" dirty="0">
                            <a:latin typeface="Cambria Math" panose="02040503050406030204" pitchFamily="18" charset="0"/>
                          </a:rPr>
                          <m:t> 6</m:t>
                        </m:r>
                      </m:e>
                    </m:d>
                    <m:r>
                      <a:rPr lang="en-US" altLang="zh-CN" sz="2800" i="1" dirty="0">
                        <a:latin typeface="Cambria Math" panose="02040503050406030204" pitchFamily="18" charset="0"/>
                      </a:rPr>
                      <m:t>,</m:t>
                    </m:r>
                    <m:r>
                      <a:rPr lang="en-US" altLang="zh-CN" sz="2800" i="1" dirty="0">
                        <a:latin typeface="Cambria Math" panose="02040503050406030204" pitchFamily="18" charset="0"/>
                      </a:rPr>
                      <m:t>𝑥</m:t>
                    </m:r>
                    <m:r>
                      <a:rPr lang="en-US" altLang="zh-CN" sz="2800" i="1" dirty="0">
                        <a:latin typeface="Cambria Math" panose="02040503050406030204" pitchFamily="18" charset="0"/>
                      </a:rPr>
                      <m:t> ≡ 3 ( </m:t>
                    </m:r>
                    <m:r>
                      <a:rPr lang="en-US" altLang="zh-CN" sz="2800" i="1" dirty="0">
                        <a:latin typeface="Cambria Math" panose="02040503050406030204" pitchFamily="18" charset="0"/>
                      </a:rPr>
                      <m:t>𝑚𝑜𝑑</m:t>
                    </m:r>
                    <m:r>
                      <a:rPr lang="en-US" altLang="zh-CN" sz="2800" i="1" dirty="0">
                        <a:latin typeface="Cambria Math" panose="02040503050406030204" pitchFamily="18" charset="0"/>
                      </a:rPr>
                      <m:t> 7)</m:t>
                    </m:r>
                    <m:r>
                      <a:rPr lang="zh-CN" altLang="en-US" sz="2800" i="1" dirty="0" smtClean="0">
                        <a:latin typeface="Cambria Math" panose="02040503050406030204" pitchFamily="18" charset="0"/>
                      </a:rPr>
                      <m:t>成立</m:t>
                    </m:r>
                  </m:oMath>
                </a14:m>
                <a:r>
                  <a:rPr lang="zh-CN" altLang="en-US" sz="2800" dirty="0" smtClean="0"/>
                  <a:t>。</a:t>
                </a:r>
                <a:endParaRPr lang="en-US" altLang="zh-CN" sz="2800" dirty="0" smtClean="0"/>
              </a:p>
              <a:p>
                <a:r>
                  <a:rPr lang="zh-CN" altLang="en-US" sz="2800" b="1" dirty="0" smtClean="0"/>
                  <a:t>解：</a:t>
                </a:r>
                <a:r>
                  <a:rPr lang="zh-CN" altLang="en-US" sz="2800" dirty="0" smtClean="0"/>
                  <a:t>第一个同余方程可以重写为</a:t>
                </a:r>
                <a:r>
                  <a:rPr lang="en-US" altLang="zh-CN" sz="2800" dirty="0" smtClean="0"/>
                  <a:t>x=5t+1, </a:t>
                </a:r>
                <a:r>
                  <a:rPr lang="zh-CN" altLang="en-US" sz="2800" dirty="0" smtClean="0"/>
                  <a:t>其中</a:t>
                </a:r>
                <a:r>
                  <a:rPr lang="en-US" altLang="zh-CN" sz="2800" dirty="0" smtClean="0"/>
                  <a:t>t </a:t>
                </a:r>
                <a:r>
                  <a:rPr lang="zh-CN" altLang="en-US" sz="2800" dirty="0" smtClean="0"/>
                  <a:t>是一个整数。用这个表达式替换成第二个同余方程中的</a:t>
                </a:r>
                <a:r>
                  <a:rPr lang="en-US" altLang="zh-CN" sz="2800" dirty="0" smtClean="0"/>
                  <a:t>x</a:t>
                </a:r>
                <a:r>
                  <a:rPr lang="zh-CN" altLang="en-US" sz="2800" dirty="0" smtClean="0"/>
                  <a:t>可得 </a:t>
                </a:r>
                <a:r>
                  <a:rPr lang="en-US" altLang="zh-CN" sz="2800" dirty="0" smtClean="0"/>
                  <a:t>5t+1</a:t>
                </a:r>
                <a:r>
                  <a:rPr lang="en-US" altLang="zh-CN" sz="2800" dirty="0"/>
                  <a:t> </a:t>
                </a:r>
                <a14:m>
                  <m:oMath xmlns:m="http://schemas.openxmlformats.org/officeDocument/2006/math">
                    <m:r>
                      <a:rPr lang="en-US" altLang="zh-CN" sz="2800" i="1" dirty="0">
                        <a:latin typeface="Cambria Math" panose="02040503050406030204" pitchFamily="18" charset="0"/>
                      </a:rPr>
                      <m:t>≡</m:t>
                    </m:r>
                  </m:oMath>
                </a14:m>
                <a:r>
                  <a:rPr lang="en-US" altLang="zh-CN" sz="2800" dirty="0" smtClean="0"/>
                  <a:t>2(mod6) </a:t>
                </a:r>
                <a:r>
                  <a:rPr lang="zh-CN" altLang="en-US" sz="2800" dirty="0" smtClean="0"/>
                  <a:t>可得</a:t>
                </a:r>
                <a:r>
                  <a:rPr lang="en-US" altLang="zh-CN" sz="2800" dirty="0" smtClean="0"/>
                  <a:t>t</a:t>
                </a:r>
                <a:r>
                  <a:rPr lang="en-US" altLang="zh-CN" sz="2800" dirty="0"/>
                  <a:t> </a:t>
                </a:r>
                <a14:m>
                  <m:oMath xmlns:m="http://schemas.openxmlformats.org/officeDocument/2006/math">
                    <m:r>
                      <a:rPr lang="en-US" altLang="zh-CN" sz="2800" i="1" dirty="0">
                        <a:latin typeface="Cambria Math" panose="02040503050406030204" pitchFamily="18" charset="0"/>
                      </a:rPr>
                      <m:t>≡</m:t>
                    </m:r>
                  </m:oMath>
                </a14:m>
                <a:r>
                  <a:rPr lang="en-US" altLang="zh-CN" sz="2800" dirty="0" smtClean="0"/>
                  <a:t>5</a:t>
                </a:r>
                <a:r>
                  <a:rPr lang="en-US" altLang="zh-CN" sz="2800" dirty="0"/>
                  <a:t> </a:t>
                </a:r>
                <a:r>
                  <a:rPr lang="en-US" altLang="zh-CN" sz="2800" dirty="0" smtClean="0"/>
                  <a:t>(</a:t>
                </a:r>
                <a:r>
                  <a:rPr lang="en-US" altLang="zh-CN" sz="2800" dirty="0"/>
                  <a:t>mod6</a:t>
                </a:r>
                <a:r>
                  <a:rPr lang="en-US" altLang="zh-CN" sz="2800" dirty="0" smtClean="0"/>
                  <a:t>), </a:t>
                </a:r>
                <a:r>
                  <a:rPr lang="zh-CN" altLang="en-US" sz="2800" dirty="0" smtClean="0"/>
                  <a:t>可得</a:t>
                </a:r>
                <a:r>
                  <a:rPr lang="en-US" altLang="zh-CN" sz="2800" dirty="0" smtClean="0"/>
                  <a:t>t=6u+5, </a:t>
                </a:r>
                <a:r>
                  <a:rPr lang="zh-CN" altLang="en-US" sz="2800" dirty="0" smtClean="0"/>
                  <a:t>其中</a:t>
                </a:r>
                <a:r>
                  <a:rPr lang="en-US" altLang="zh-CN" sz="2800" dirty="0" smtClean="0"/>
                  <a:t>u</a:t>
                </a:r>
                <a:r>
                  <a:rPr lang="zh-CN" altLang="en-US" sz="2800" dirty="0" smtClean="0"/>
                  <a:t>是一个整数。用这个表达式反向替换等式</a:t>
                </a:r>
                <a:r>
                  <a:rPr lang="en-US" altLang="zh-CN" sz="2800" dirty="0" smtClean="0"/>
                  <a:t>x=5t+1</a:t>
                </a:r>
                <a:r>
                  <a:rPr lang="zh-CN" altLang="en-US" sz="2800" dirty="0" smtClean="0"/>
                  <a:t>中的</a:t>
                </a:r>
                <a:r>
                  <a:rPr lang="en-US" altLang="zh-CN" sz="2800" dirty="0" smtClean="0"/>
                  <a:t>t</a:t>
                </a:r>
                <a:r>
                  <a:rPr lang="zh-CN" altLang="en-US" sz="2800" dirty="0" smtClean="0"/>
                  <a:t>可得</a:t>
                </a:r>
                <a:r>
                  <a:rPr lang="en-US" altLang="zh-CN" sz="2800" dirty="0" smtClean="0"/>
                  <a:t>x=5(6u+5)+1=30u+26. </a:t>
                </a:r>
                <a:r>
                  <a:rPr lang="zh-CN" altLang="en-US" sz="2800" dirty="0" smtClean="0"/>
                  <a:t>再用这个替换第三个同余方程得到 </a:t>
                </a:r>
                <a:r>
                  <a:rPr lang="en-US" altLang="zh-CN" sz="2800" dirty="0" smtClean="0"/>
                  <a:t>30u+26</a:t>
                </a:r>
                <a:r>
                  <a:rPr lang="en-US" altLang="zh-CN" sz="2800" dirty="0"/>
                  <a:t> </a:t>
                </a:r>
                <a14:m>
                  <m:oMath xmlns:m="http://schemas.openxmlformats.org/officeDocument/2006/math">
                    <m:r>
                      <a:rPr lang="en-US" altLang="zh-CN" sz="2800" i="1" dirty="0">
                        <a:latin typeface="Cambria Math" panose="02040503050406030204" pitchFamily="18" charset="0"/>
                      </a:rPr>
                      <m:t>≡</m:t>
                    </m:r>
                  </m:oMath>
                </a14:m>
                <a:r>
                  <a:rPr lang="en-US" altLang="zh-CN" sz="2800" dirty="0" smtClean="0"/>
                  <a:t>3(mod7)</a:t>
                </a:r>
              </a:p>
              <a:p>
                <a:r>
                  <a:rPr lang="zh-CN" altLang="en-US" sz="2800" dirty="0" smtClean="0"/>
                  <a:t>解该同余方程可得</a:t>
                </a:r>
                <a:r>
                  <a:rPr lang="en-US" altLang="zh-CN" sz="2800" dirty="0" smtClean="0"/>
                  <a:t>u</a:t>
                </a:r>
                <a:r>
                  <a:rPr lang="en-US" altLang="zh-CN" sz="2800" dirty="0"/>
                  <a:t> </a:t>
                </a:r>
                <a14:m>
                  <m:oMath xmlns:m="http://schemas.openxmlformats.org/officeDocument/2006/math">
                    <m:r>
                      <a:rPr lang="en-US" altLang="zh-CN" sz="2800" i="1" dirty="0">
                        <a:latin typeface="Cambria Math" panose="02040503050406030204" pitchFamily="18" charset="0"/>
                      </a:rPr>
                      <m:t>≡</m:t>
                    </m:r>
                  </m:oMath>
                </a14:m>
                <a:r>
                  <a:rPr lang="en-US" altLang="zh-CN" sz="2800" dirty="0" smtClean="0"/>
                  <a:t>6(mod7). </a:t>
                </a:r>
                <a:r>
                  <a:rPr lang="zh-CN" altLang="en-US" sz="2800" dirty="0" smtClean="0"/>
                  <a:t>可得</a:t>
                </a:r>
                <a:r>
                  <a:rPr lang="en-US" altLang="zh-CN" sz="2800" dirty="0" smtClean="0"/>
                  <a:t>u=7v+6, </a:t>
                </a:r>
                <a:r>
                  <a:rPr lang="zh-CN" altLang="en-US" sz="2800" dirty="0" smtClean="0"/>
                  <a:t>其中</a:t>
                </a:r>
                <a:r>
                  <a:rPr lang="en-US" altLang="zh-CN" sz="2800" dirty="0" smtClean="0"/>
                  <a:t>v</a:t>
                </a:r>
                <a:r>
                  <a:rPr lang="zh-CN" altLang="en-US" sz="2800" dirty="0" smtClean="0"/>
                  <a:t>是一个整数。用这个表达式替换等式</a:t>
                </a:r>
                <a:r>
                  <a:rPr lang="en-US" altLang="zh-CN" sz="2800" dirty="0" smtClean="0"/>
                  <a:t>x=30u+26</a:t>
                </a:r>
                <a:r>
                  <a:rPr lang="zh-CN" altLang="en-US" sz="2800" dirty="0" smtClean="0"/>
                  <a:t>中的</a:t>
                </a:r>
                <a:r>
                  <a:rPr lang="en-US" altLang="zh-CN" sz="2800" dirty="0" smtClean="0"/>
                  <a:t>u</a:t>
                </a:r>
                <a:r>
                  <a:rPr lang="zh-CN" altLang="en-US" sz="2800" dirty="0" smtClean="0"/>
                  <a:t>可得</a:t>
                </a:r>
                <a:r>
                  <a:rPr lang="en-US" altLang="zh-CN" sz="2800" dirty="0" smtClean="0"/>
                  <a:t>x=30(7v+6)+26=210u+206. </a:t>
                </a:r>
                <a:r>
                  <a:rPr lang="zh-CN" altLang="en-US" sz="2800" dirty="0" smtClean="0"/>
                  <a:t>将这个转化为一个同余式，就找到同余方程组的解</a:t>
                </a:r>
                <a:r>
                  <a:rPr lang="en-US" altLang="zh-CN" sz="2800" dirty="0" smtClean="0"/>
                  <a:t>x</a:t>
                </a:r>
                <a:r>
                  <a:rPr lang="en-US" altLang="zh-CN" sz="2800" dirty="0"/>
                  <a:t> </a:t>
                </a:r>
                <a14:m>
                  <m:oMath xmlns:m="http://schemas.openxmlformats.org/officeDocument/2006/math">
                    <m:r>
                      <a:rPr lang="en-US" altLang="zh-CN" sz="2800" i="1" dirty="0">
                        <a:latin typeface="Cambria Math" panose="02040503050406030204" pitchFamily="18" charset="0"/>
                      </a:rPr>
                      <m:t>≡</m:t>
                    </m:r>
                  </m:oMath>
                </a14:m>
                <a:r>
                  <a:rPr lang="en-US" altLang="zh-CN" sz="2800" dirty="0" smtClean="0"/>
                  <a:t>206(mod210</a:t>
                </a:r>
                <a:r>
                  <a:rPr lang="en-US" altLang="zh-CN" sz="2800" dirty="0" smtClean="0"/>
                  <a:t>)</a:t>
                </a:r>
              </a:p>
            </p:txBody>
          </p:sp>
        </mc:Choice>
        <mc:Fallback>
          <p:sp>
            <p:nvSpPr>
              <p:cNvPr id="4" name="矩形 3"/>
              <p:cNvSpPr>
                <a:spLocks noRot="1" noChangeAspect="1" noMove="1" noResize="1" noEditPoints="1" noAdjustHandles="1" noChangeArrowheads="1" noChangeShapeType="1" noTextEdit="1"/>
              </p:cNvSpPr>
              <p:nvPr/>
            </p:nvSpPr>
            <p:spPr>
              <a:xfrm>
                <a:off x="762000" y="1129360"/>
                <a:ext cx="10972800" cy="4401205"/>
              </a:xfrm>
              <a:prstGeom prst="rect">
                <a:avLst/>
              </a:prstGeom>
              <a:blipFill rotWithShape="0">
                <a:blip r:embed="rId3"/>
                <a:stretch>
                  <a:fillRect l="-1111" t="-1385" r="-2722" b="-30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321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0" y="1066800"/>
            <a:ext cx="11277599" cy="914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Content Placeholder 2"/>
              <p:cNvSpPr txBox="1">
                <a:spLocks/>
              </p:cNvSpPr>
              <p:nvPr/>
            </p:nvSpPr>
            <p:spPr>
              <a:xfrm>
                <a:off x="595086" y="1088824"/>
                <a:ext cx="10987316" cy="5121481"/>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
                  </a:spcBef>
                  <a:buSzPct val="98000"/>
                  <a:defRPr/>
                </a:pPr>
                <a:r>
                  <a:rPr lang="zh-CN" altLang="en-US" b="1" dirty="0" smtClean="0">
                    <a:solidFill>
                      <a:srgbClr val="C00000"/>
                    </a:solidFill>
                  </a:rPr>
                  <a:t>费马小定理</a:t>
                </a:r>
                <a:r>
                  <a:rPr lang="en-US" altLang="zh-CN"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𝑝</m:t>
                    </m:r>
                  </m:oMath>
                </a14:m>
                <a:r>
                  <a:rPr lang="zh-CN" altLang="en-US" dirty="0" smtClean="0"/>
                  <a:t>为素数</a:t>
                </a:r>
                <a:r>
                  <a:rPr lang="en-US" altLang="zh-CN" dirty="0" smtClean="0"/>
                  <a:t>, </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是一个不能被</a:t>
                </a:r>
                <a14:m>
                  <m:oMath xmlns:m="http://schemas.openxmlformats.org/officeDocument/2006/math">
                    <m:r>
                      <a:rPr lang="en-US" altLang="zh-CN" i="1" dirty="0" smtClean="0">
                        <a:latin typeface="Cambria Math" panose="02040503050406030204" pitchFamily="18" charset="0"/>
                      </a:rPr>
                      <m:t>𝑝</m:t>
                    </m:r>
                  </m:oMath>
                </a14:m>
                <a:r>
                  <a:rPr lang="zh-CN" altLang="en-US" dirty="0" smtClean="0"/>
                  <a:t>整除的整数</a:t>
                </a:r>
                <a:r>
                  <a:rPr lang="en-US" altLang="zh-CN" dirty="0" smtClean="0"/>
                  <a:t>, </a:t>
                </a:r>
                <a:r>
                  <a:rPr lang="zh-CN" altLang="en-US" dirty="0" smtClean="0"/>
                  <a:t>则</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p>
                    </m:sSup>
                  </m:oMath>
                </a14:m>
                <a:r>
                  <a:rPr lang="en-US" altLang="zh-CN" dirty="0" smtClean="0">
                    <a:latin typeface="Cambria Math"/>
                    <a:ea typeface="Cambria Math"/>
                  </a:rPr>
                  <a:t>≡ </a:t>
                </a:r>
                <a:r>
                  <a:rPr lang="en-US" altLang="zh-CN" dirty="0">
                    <a:latin typeface="Cambria Math"/>
                    <a:ea typeface="Cambria Math"/>
                  </a:rPr>
                  <a:t>1 (</a:t>
                </a:r>
                <a14:m>
                  <m:oMath xmlns:m="http://schemas.openxmlformats.org/officeDocument/2006/math">
                    <m:r>
                      <a:rPr lang="en-US" altLang="zh-CN" i="1" dirty="0" smtClean="0">
                        <a:latin typeface="Cambria Math" panose="02040503050406030204" pitchFamily="18" charset="0"/>
                        <a:ea typeface="Cambria Math"/>
                      </a:rPr>
                      <m:t>𝑚𝑜𝑑</m:t>
                    </m:r>
                    <m:r>
                      <a:rPr lang="en-US" altLang="zh-CN" i="1" dirty="0" smtClean="0">
                        <a:latin typeface="Cambria Math" panose="02040503050406030204" pitchFamily="18" charset="0"/>
                        <a:ea typeface="Cambria Math"/>
                      </a:rPr>
                      <m:t> </m:t>
                    </m:r>
                    <m:r>
                      <a:rPr lang="en-US" altLang="zh-CN" i="1" dirty="0" smtClean="0">
                        <a:latin typeface="Cambria Math" panose="02040503050406030204" pitchFamily="18" charset="0"/>
                        <a:ea typeface="Cambria Math"/>
                      </a:rPr>
                      <m:t>𝑝</m:t>
                    </m:r>
                  </m:oMath>
                </a14:m>
                <a:r>
                  <a:rPr lang="en-US" altLang="zh-CN" dirty="0" smtClean="0">
                    <a:latin typeface="Cambria Math"/>
                    <a:ea typeface="Cambria Math"/>
                  </a:rPr>
                  <a:t>).  </a:t>
                </a:r>
                <a:r>
                  <a:rPr lang="zh-CN" altLang="en-US" dirty="0" smtClean="0"/>
                  <a:t>再者</a:t>
                </a:r>
                <a:r>
                  <a:rPr lang="en-US" altLang="zh-CN" dirty="0" smtClean="0"/>
                  <a:t>, </a:t>
                </a:r>
                <a:r>
                  <a:rPr lang="zh-CN" altLang="en-US" dirty="0" smtClean="0"/>
                  <a:t>对</a:t>
                </a:r>
                <a:r>
                  <a:rPr lang="zh-CN" altLang="en-US" dirty="0"/>
                  <a:t>每个整数</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𝑝</m:t>
                        </m:r>
                      </m:sup>
                    </m:sSup>
                  </m:oMath>
                </a14:m>
                <a:r>
                  <a:rPr lang="en-US" altLang="zh-CN" dirty="0" smtClean="0"/>
                  <a:t> </a:t>
                </a:r>
                <a:r>
                  <a:rPr lang="en-US" altLang="zh-CN" dirty="0"/>
                  <a:t>≡ </a:t>
                </a:r>
                <a14:m>
                  <m:oMath xmlns:m="http://schemas.openxmlformats.org/officeDocument/2006/math">
                    <m:r>
                      <a:rPr lang="en-US" altLang="zh-CN" i="1" dirty="0">
                        <a:latin typeface="Cambria Math" panose="02040503050406030204" pitchFamily="18" charset="0"/>
                      </a:rPr>
                      <m:t>𝑎</m:t>
                    </m:r>
                  </m:oMath>
                </a14:m>
                <a:r>
                  <a:rPr lang="en-US" altLang="zh-CN" dirty="0"/>
                  <a:t> </a:t>
                </a:r>
                <a:r>
                  <a:rPr lang="en-US" altLang="zh-CN" dirty="0" smtClean="0"/>
                  <a:t>(</a:t>
                </a:r>
                <a14:m>
                  <m:oMath xmlns:m="http://schemas.openxmlformats.org/officeDocument/2006/math">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oMath>
                </a14:m>
                <a:r>
                  <a:rPr lang="en-US" altLang="zh-CN" dirty="0"/>
                  <a:t>)</a:t>
                </a:r>
              </a:p>
              <a:p>
                <a:pPr>
                  <a:spcBef>
                    <a:spcPct val="20000"/>
                  </a:spcBef>
                  <a:buSzPct val="98000"/>
                  <a:defRPr/>
                </a:pPr>
                <a:r>
                  <a:rPr lang="zh-CN" altLang="en-US" dirty="0" smtClean="0"/>
                  <a:t>费马小定理也名菲尔</a:t>
                </a:r>
                <a:r>
                  <a:rPr lang="zh-CN" altLang="en-US" dirty="0"/>
                  <a:t>马小</a:t>
                </a:r>
                <a:r>
                  <a:rPr lang="zh-CN" altLang="en-US" dirty="0" smtClean="0"/>
                  <a:t>定理</a:t>
                </a:r>
                <a:r>
                  <a:rPr lang="en-US" altLang="zh-CN" dirty="0" smtClean="0"/>
                  <a:t>. </a:t>
                </a:r>
                <a:r>
                  <a:rPr lang="zh-CN" altLang="en-US" dirty="0" smtClean="0"/>
                  <a:t>该定理在计算整数高次幂的模</a:t>
                </a:r>
                <a14:m>
                  <m:oMath xmlns:m="http://schemas.openxmlformats.org/officeDocument/2006/math">
                    <m:r>
                      <a:rPr lang="en-US" altLang="zh-CN" i="1" dirty="0" smtClean="0">
                        <a:latin typeface="Cambria Math" panose="02040503050406030204" pitchFamily="18" charset="0"/>
                      </a:rPr>
                      <m:t>𝑝</m:t>
                    </m:r>
                  </m:oMath>
                </a14:m>
                <a:r>
                  <a:rPr lang="zh-CN" altLang="en-US" dirty="0" smtClean="0"/>
                  <a:t>余数时非常有用</a:t>
                </a:r>
                <a:r>
                  <a:rPr lang="en-US" altLang="zh-CN" dirty="0" smtClean="0"/>
                  <a:t>.</a:t>
                </a:r>
              </a:p>
              <a:p>
                <a:pPr>
                  <a:spcBef>
                    <a:spcPct val="20000"/>
                  </a:spcBef>
                  <a:buSzPct val="98000"/>
                  <a:defRPr/>
                </a:pPr>
                <a:endParaRPr lang="en-US" altLang="zh-CN" dirty="0"/>
              </a:p>
              <a:p>
                <a:pPr>
                  <a:spcBef>
                    <a:spcPct val="20000"/>
                  </a:spcBef>
                  <a:buSzPct val="98000"/>
                  <a:defRPr/>
                </a:pPr>
                <a:r>
                  <a:rPr lang="zh-CN" altLang="en-US" dirty="0" smtClean="0"/>
                  <a:t>例</a:t>
                </a:r>
                <a:r>
                  <a:rPr lang="en-US" altLang="zh-CN" dirty="0" smtClean="0"/>
                  <a:t>: </a:t>
                </a:r>
                <a:r>
                  <a:rPr lang="zh-CN" altLang="en-US" dirty="0" smtClean="0"/>
                  <a:t>计算</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7</m:t>
                        </m:r>
                      </m:e>
                      <m:sup>
                        <m:r>
                          <a:rPr lang="en-US" altLang="zh-CN" b="0" i="1" smtClean="0">
                            <a:latin typeface="Cambria Math" panose="02040503050406030204" pitchFamily="18" charset="0"/>
                          </a:rPr>
                          <m:t>222</m:t>
                        </m:r>
                      </m:sup>
                    </m:sSup>
                    <m:r>
                      <a:rPr lang="en-US" altLang="zh-CN" b="1" i="1">
                        <a:latin typeface="Cambria Math" panose="02040503050406030204" pitchFamily="18" charset="0"/>
                      </a:rPr>
                      <m:t>𝒎𝒐𝒅</m:t>
                    </m:r>
                  </m:oMath>
                </a14:m>
                <a:r>
                  <a:rPr lang="en-US" altLang="zh-CN" dirty="0" smtClean="0"/>
                  <a:t> 11.</a:t>
                </a:r>
                <a:endParaRPr lang="en-US" altLang="zh-CN" dirty="0"/>
              </a:p>
              <a:p>
                <a:pPr>
                  <a:spcBef>
                    <a:spcPct val="20000"/>
                  </a:spcBef>
                  <a:buSzPct val="98000"/>
                  <a:defRPr/>
                </a:pPr>
                <a:r>
                  <a:rPr lang="zh-CN" altLang="en-US" dirty="0" smtClean="0"/>
                  <a:t>解</a:t>
                </a:r>
                <a:r>
                  <a:rPr lang="en-US" altLang="zh-CN" dirty="0" smtClean="0"/>
                  <a:t>:</a:t>
                </a:r>
                <a:r>
                  <a:rPr lang="zh-CN" altLang="en-US" dirty="0" smtClean="0"/>
                  <a:t>根据费马小定理</a:t>
                </a:r>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7</m:t>
                        </m:r>
                      </m:e>
                      <m:sup>
                        <m:r>
                          <a:rPr lang="en-US" altLang="zh-CN" b="0" i="1" smtClean="0">
                            <a:latin typeface="Cambria Math" panose="02040503050406030204" pitchFamily="18" charset="0"/>
                          </a:rPr>
                          <m:t>10</m:t>
                        </m:r>
                      </m:sup>
                    </m:sSup>
                  </m:oMath>
                </a14:m>
                <a:r>
                  <a:rPr lang="en-US" altLang="zh-CN" dirty="0" smtClean="0"/>
                  <a:t> </a:t>
                </a:r>
                <a14:m>
                  <m:oMath xmlns:m="http://schemas.openxmlformats.org/officeDocument/2006/math">
                    <m:r>
                      <a:rPr lang="en-US" altLang="zh-CN" i="1" dirty="0" smtClean="0">
                        <a:latin typeface="Cambria Math" panose="02040503050406030204" pitchFamily="18" charset="0"/>
                      </a:rPr>
                      <m:t>≡ 1 (</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11), </m:t>
                    </m:r>
                  </m:oMath>
                </a14:m>
                <a:r>
                  <a:rPr lang="zh-CN" altLang="en-US" dirty="0" smtClean="0"/>
                  <a:t>所以对每个正整数</a:t>
                </a:r>
                <a14:m>
                  <m:oMath xmlns:m="http://schemas.openxmlformats.org/officeDocument/2006/math">
                    <m:r>
                      <a:rPr lang="en-US" altLang="zh-CN" i="1" dirty="0" smtClean="0">
                        <a:latin typeface="Cambria Math" panose="02040503050406030204" pitchFamily="18" charset="0"/>
                      </a:rPr>
                      <m:t>𝑘</m:t>
                    </m:r>
                  </m:oMath>
                </a14:m>
                <a:r>
                  <a:rPr lang="zh-CN" altLang="en-US" dirty="0" smtClean="0"/>
                  <a:t>有</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7</m:t>
                            </m:r>
                          </m:e>
                          <m:sup>
                            <m:r>
                              <a:rPr lang="en-US" altLang="zh-CN" i="1">
                                <a:latin typeface="Cambria Math" panose="02040503050406030204" pitchFamily="18" charset="0"/>
                              </a:rPr>
                              <m:t>10</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𝑘</m:t>
                        </m:r>
                      </m:sup>
                    </m:sSup>
                  </m:oMath>
                </a14:m>
                <a:r>
                  <a:rPr lang="en-US" altLang="zh-CN" dirty="0" smtClean="0"/>
                  <a:t>≡ </a:t>
                </a:r>
                <a:r>
                  <a:rPr lang="en-US" altLang="zh-CN" dirty="0"/>
                  <a:t>1 (</a:t>
                </a:r>
                <a14:m>
                  <m:oMath xmlns:m="http://schemas.openxmlformats.org/officeDocument/2006/math">
                    <m:r>
                      <a:rPr lang="en-US" altLang="zh-CN" i="1" dirty="0" smtClean="0">
                        <a:latin typeface="Cambria Math" panose="02040503050406030204" pitchFamily="18" charset="0"/>
                      </a:rPr>
                      <m:t>𝑚𝑜𝑑</m:t>
                    </m:r>
                  </m:oMath>
                </a14:m>
                <a:r>
                  <a:rPr lang="en-US" altLang="zh-CN" dirty="0"/>
                  <a:t> 11</a:t>
                </a:r>
                <a:r>
                  <a:rPr lang="en-US" altLang="zh-CN" dirty="0" smtClean="0"/>
                  <a:t>). </a:t>
                </a:r>
                <a:r>
                  <a:rPr lang="zh-CN" altLang="en-US" dirty="0" smtClean="0"/>
                  <a:t>因此</a:t>
                </a:r>
                <a:r>
                  <a:rPr lang="en-US" altLang="zh-CN" dirty="0" smtClean="0"/>
                  <a:t>,</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7</m:t>
                        </m:r>
                      </m:e>
                      <m:sup>
                        <m:r>
                          <a:rPr lang="en-US" altLang="zh-CN" i="1">
                            <a:latin typeface="Cambria Math" panose="02040503050406030204" pitchFamily="18" charset="0"/>
                          </a:rPr>
                          <m:t>222</m:t>
                        </m:r>
                      </m:sup>
                    </m:sSup>
                  </m:oMath>
                </a14:m>
                <a:r>
                  <a:rPr lang="en-US" altLang="zh-CN" dirty="0" smtClean="0"/>
                  <a:t> </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7</m:t>
                        </m:r>
                      </m:e>
                      <m:sup>
                        <m:r>
                          <a:rPr lang="en-US" altLang="zh-CN" i="1">
                            <a:latin typeface="Cambria Math" panose="02040503050406030204" pitchFamily="18" charset="0"/>
                          </a:rPr>
                          <m:t>22</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10+2</m:t>
                        </m:r>
                      </m:sup>
                    </m:sSup>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7</m:t>
                            </m:r>
                          </m:e>
                          <m:sup>
                            <m:r>
                              <a:rPr lang="en-US" altLang="zh-CN" i="1">
                                <a:latin typeface="Cambria Math" panose="02040503050406030204" pitchFamily="18" charset="0"/>
                              </a:rPr>
                              <m:t>10</m:t>
                            </m:r>
                          </m:sup>
                        </m:sSup>
                        <m:r>
                          <a:rPr lang="en-US" altLang="zh-CN" i="1">
                            <a:latin typeface="Cambria Math" panose="02040503050406030204" pitchFamily="18" charset="0"/>
                          </a:rPr>
                          <m:t>)</m:t>
                        </m:r>
                      </m:e>
                      <m:sup>
                        <m:r>
                          <a:rPr lang="en-US" altLang="zh-CN" b="0" i="1" smtClean="0">
                            <a:latin typeface="Cambria Math" panose="02040503050406030204" pitchFamily="18" charset="0"/>
                          </a:rPr>
                          <m:t>22</m:t>
                        </m:r>
                      </m:sup>
                    </m:sSup>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7</m:t>
                        </m:r>
                      </m:e>
                      <m:sup>
                        <m:r>
                          <a:rPr lang="en-US" altLang="zh-CN" b="0" i="1" smtClean="0">
                            <a:latin typeface="Cambria Math" panose="02040503050406030204" pitchFamily="18" charset="0"/>
                          </a:rPr>
                          <m:t>2</m:t>
                        </m:r>
                      </m:sup>
                    </m:sSup>
                    <m:r>
                      <a:rPr lang="en-US" altLang="zh-CN" i="1">
                        <a:latin typeface="Cambria Math" panose="02040503050406030204" pitchFamily="18" charset="0"/>
                      </a:rPr>
                      <m:t> </m:t>
                    </m:r>
                  </m:oMath>
                </a14:m>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e>
                      <m:sup>
                        <m:r>
                          <a:rPr lang="en-US" altLang="zh-CN" i="1">
                            <a:latin typeface="Cambria Math" panose="02040503050406030204" pitchFamily="18" charset="0"/>
                          </a:rPr>
                          <m:t>22</m:t>
                        </m:r>
                      </m:sup>
                    </m:sSup>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 </m:t>
                    </m:r>
                  </m:oMath>
                </a14:m>
                <a:r>
                  <a:rPr lang="en-US" altLang="zh-CN" dirty="0"/>
                  <a:t>49 ≡ 5 (</a:t>
                </a:r>
                <a14:m>
                  <m:oMath xmlns:m="http://schemas.openxmlformats.org/officeDocument/2006/math">
                    <m:r>
                      <a:rPr lang="en-US" altLang="zh-CN" i="1" dirty="0" smtClean="0">
                        <a:latin typeface="Cambria Math" panose="02040503050406030204" pitchFamily="18" charset="0"/>
                      </a:rPr>
                      <m:t>𝑚𝑜𝑑</m:t>
                    </m:r>
                  </m:oMath>
                </a14:m>
                <a:r>
                  <a:rPr lang="en-US" altLang="zh-CN" dirty="0"/>
                  <a:t> 11</a:t>
                </a:r>
                <a:r>
                  <a:rPr lang="en-US" altLang="zh-CN" dirty="0" smtClean="0"/>
                  <a:t>). </a:t>
                </a:r>
                <a:r>
                  <a:rPr lang="zh-CN" altLang="en-US" dirty="0" smtClean="0"/>
                  <a:t>因此</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7</m:t>
                        </m:r>
                      </m:e>
                      <m:sup>
                        <m:r>
                          <a:rPr lang="en-US" altLang="zh-CN" i="1">
                            <a:latin typeface="Cambria Math" panose="02040503050406030204" pitchFamily="18" charset="0"/>
                          </a:rPr>
                          <m:t>222</m:t>
                        </m:r>
                      </m:sup>
                    </m:sSup>
                  </m:oMath>
                </a14:m>
                <a:r>
                  <a:rPr lang="en-US" altLang="zh-CN" dirty="0" smtClean="0"/>
                  <a:t> </a:t>
                </a:r>
                <a:r>
                  <a:rPr lang="en-US" altLang="zh-CN" b="1" dirty="0"/>
                  <a:t>mod</a:t>
                </a:r>
                <a:r>
                  <a:rPr lang="en-US" altLang="zh-CN" dirty="0"/>
                  <a:t> 11 = 5</a:t>
                </a:r>
                <a:r>
                  <a:rPr lang="en-US" altLang="zh-CN" dirty="0" smtClean="0"/>
                  <a:t>.</a:t>
                </a:r>
              </a:p>
              <a:p>
                <a:pPr>
                  <a:spcBef>
                    <a:spcPct val="20000"/>
                  </a:spcBef>
                  <a:buSzPct val="98000"/>
                  <a:defRPr/>
                </a:pPr>
                <a:r>
                  <a:rPr lang="zh-CN" altLang="en-US" dirty="0" smtClean="0"/>
                  <a:t>备注</a:t>
                </a:r>
                <a:r>
                  <a:rPr lang="en-US" altLang="zh-CN" dirty="0" smtClean="0"/>
                  <a:t>: </a:t>
                </a:r>
                <a:r>
                  <a:rPr lang="zh-CN" altLang="en-US" dirty="0" smtClean="0"/>
                  <a:t>还可以用之前学的模指数运算来求解</a:t>
                </a:r>
                <a:r>
                  <a:rPr lang="en-US" altLang="zh-CN" dirty="0" smtClean="0"/>
                  <a:t>.   </a:t>
                </a:r>
                <a:endParaRPr lang="en-US" dirty="0"/>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595086" y="1088824"/>
                <a:ext cx="10987316" cy="5121481"/>
              </a:xfrm>
              <a:prstGeom prst="rect">
                <a:avLst/>
              </a:prstGeom>
              <a:blipFill rotWithShape="0">
                <a:blip r:embed="rId2"/>
                <a:stretch>
                  <a:fillRect l="-943" t="-1429"/>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smtClean="0"/>
              <a:t>费马小定理</a:t>
            </a:r>
            <a:endParaRPr lang="en-US" dirty="0"/>
          </a:p>
        </p:txBody>
      </p:sp>
      <p:pic>
        <p:nvPicPr>
          <p:cNvPr id="4" name="Content Placeholder 3" descr="0315.jpg"/>
          <p:cNvPicPr>
            <a:picLocks noGrp="1" noChangeAspect="1"/>
          </p:cNvPicPr>
          <p:nvPr>
            <p:ph idx="1"/>
          </p:nvPr>
        </p:nvPicPr>
        <p:blipFill>
          <a:blip r:embed="rId3" cstate="print"/>
          <a:stretch>
            <a:fillRect/>
          </a:stretch>
        </p:blipFill>
        <p:spPr>
          <a:xfrm>
            <a:off x="11116056" y="37541"/>
            <a:ext cx="906087" cy="1039091"/>
          </a:xfrm>
        </p:spPr>
      </p:pic>
      <p:sp>
        <p:nvSpPr>
          <p:cNvPr id="8" name="日期占位符 7"/>
          <p:cNvSpPr>
            <a:spLocks noGrp="1"/>
          </p:cNvSpPr>
          <p:nvPr>
            <p:ph type="dt" sz="half" idx="10"/>
          </p:nvPr>
        </p:nvSpPr>
        <p:spPr/>
        <p:txBody>
          <a:bodyPr/>
          <a:lstStyle/>
          <a:p>
            <a:fld id="{EDB6363C-5E40-4578-A3FE-4DA616E9A438}" type="datetime1">
              <a:rPr lang="zh-CN" altLang="en-US" smtClean="0"/>
              <a:pPr/>
              <a:t>2023/10/30</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113</a:t>
            </a:fld>
            <a:endParaRPr lang="zh-CN" altLang="en-US" dirty="0"/>
          </a:p>
        </p:txBody>
      </p:sp>
      <p:sp>
        <p:nvSpPr>
          <p:cNvPr id="5" name="TextBox 4"/>
          <p:cNvSpPr txBox="1"/>
          <p:nvPr/>
        </p:nvSpPr>
        <p:spPr>
          <a:xfrm>
            <a:off x="9144000" y="334528"/>
            <a:ext cx="1981200" cy="646331"/>
          </a:xfrm>
          <a:prstGeom prst="rect">
            <a:avLst/>
          </a:prstGeom>
          <a:noFill/>
        </p:spPr>
        <p:txBody>
          <a:bodyPr wrap="square" rtlCol="0">
            <a:spAutoFit/>
          </a:bodyPr>
          <a:lstStyle/>
          <a:p>
            <a:r>
              <a:rPr lang="en-US" dirty="0"/>
              <a:t>Pierre de Fermat</a:t>
            </a:r>
          </a:p>
          <a:p>
            <a:r>
              <a:rPr lang="en-US" dirty="0"/>
              <a:t>(</a:t>
            </a:r>
            <a:r>
              <a:rPr lang="en-US" dirty="0">
                <a:latin typeface="Cambria Math" pitchFamily="18" charset="0"/>
                <a:ea typeface="Cambria Math" pitchFamily="18" charset="0"/>
              </a:rPr>
              <a:t>1601-1665</a:t>
            </a:r>
            <a:r>
              <a:rPr lang="en-US" dirty="0"/>
              <a:t>)</a:t>
            </a:r>
          </a:p>
        </p:txBody>
      </p:sp>
      <p:sp>
        <p:nvSpPr>
          <p:cNvPr id="13"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23769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wipe(down)">
                                      <p:cBhvr>
                                        <p:cTn id="7" dur="500"/>
                                        <p:tgtEl>
                                          <p:spTgt spid="11">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1">
                                            <p:txEl>
                                              <p:pRg st="5" end="5"/>
                                            </p:txEl>
                                          </p:spTgt>
                                        </p:tgtEl>
                                        <p:attrNameLst>
                                          <p:attrName>style.visibility</p:attrName>
                                        </p:attrNameLst>
                                      </p:cBhvr>
                                      <p:to>
                                        <p:strVal val="visible"/>
                                      </p:to>
                                    </p:set>
                                    <p:animEffect transition="in" filter="wipe(down)">
                                      <p:cBhvr>
                                        <p:cTn id="10"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0" y="1066800"/>
            <a:ext cx="11277599" cy="914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Content Placeholder 2"/>
              <p:cNvSpPr txBox="1">
                <a:spLocks/>
              </p:cNvSpPr>
              <p:nvPr/>
            </p:nvSpPr>
            <p:spPr>
              <a:xfrm>
                <a:off x="595086" y="1088824"/>
                <a:ext cx="10987316" cy="5121481"/>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
                  </a:spcBef>
                  <a:buSzPct val="98000"/>
                  <a:defRPr/>
                </a:pPr>
                <a:r>
                  <a:rPr lang="zh-CN" altLang="en-US" dirty="0" smtClean="0"/>
                  <a:t>如何使用费马小定理来计算</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𝑛</m:t>
                        </m:r>
                      </m:sup>
                    </m:sSup>
                    <m:r>
                      <a:rPr lang="en-US" altLang="zh-CN" b="1" i="1">
                        <a:latin typeface="Cambria Math" panose="02040503050406030204" pitchFamily="18" charset="0"/>
                      </a:rPr>
                      <m:t>𝒎𝒐𝒅</m:t>
                    </m:r>
                  </m:oMath>
                </a14:m>
                <a:r>
                  <a:rPr lang="en-US" altLang="zh-CN" dirty="0" smtClean="0"/>
                  <a:t> </a:t>
                </a:r>
                <a:r>
                  <a:rPr lang="en-US" altLang="zh-CN" dirty="0"/>
                  <a:t>p</a:t>
                </a:r>
                <a:r>
                  <a:rPr lang="en-US" altLang="zh-CN" dirty="0" smtClean="0"/>
                  <a:t>.</a:t>
                </a:r>
                <a:endParaRPr lang="en-US" altLang="zh-CN" dirty="0"/>
              </a:p>
              <a:p>
                <a:pPr>
                  <a:spcBef>
                    <a:spcPct val="20000"/>
                  </a:spcBef>
                  <a:buSzPct val="98000"/>
                  <a:defRPr/>
                </a:pPr>
                <a:r>
                  <a:rPr lang="zh-CN" altLang="en-US" dirty="0" smtClean="0"/>
                  <a:t>解</a:t>
                </a:r>
                <a:r>
                  <a:rPr lang="en-US" altLang="zh-CN" dirty="0" smtClean="0"/>
                  <a:t>: </a:t>
                </a:r>
                <a:r>
                  <a:rPr lang="zh-CN" altLang="en-US" dirty="0" smtClean="0"/>
                  <a:t>其中</a:t>
                </a:r>
                <a:r>
                  <a:rPr lang="en-US" altLang="zh-CN" dirty="0" smtClean="0"/>
                  <a:t>p</a:t>
                </a:r>
                <a:r>
                  <a:rPr lang="zh-CN" altLang="en-US" dirty="0" smtClean="0"/>
                  <a:t>是素数且</a:t>
                </a:r>
                <a:r>
                  <a:rPr lang="en-US" altLang="zh-CN" dirty="0" smtClean="0"/>
                  <a:t>p</a:t>
                </a:r>
                <a:r>
                  <a:rPr lang="zh-CN" altLang="en-US" dirty="0" smtClean="0"/>
                  <a:t>不整除</a:t>
                </a:r>
                <a14:m>
                  <m:oMath xmlns:m="http://schemas.openxmlformats.org/officeDocument/2006/math">
                    <m:r>
                      <a:rPr lang="en-US" altLang="zh-CN" i="1">
                        <a:latin typeface="Cambria Math" panose="02040503050406030204" pitchFamily="18" charset="0"/>
                      </a:rPr>
                      <m:t>𝑎</m:t>
                    </m:r>
                    <m:r>
                      <a:rPr lang="zh-CN" altLang="en-US" i="1" smtClean="0">
                        <a:latin typeface="Cambria Math" panose="02040503050406030204" pitchFamily="18" charset="0"/>
                      </a:rPr>
                      <m:t>。</m:t>
                    </m:r>
                  </m:oMath>
                </a14:m>
                <a:r>
                  <a:rPr lang="zh-CN" altLang="en-US" dirty="0" smtClean="0"/>
                  <a:t>首先，当</a:t>
                </a:r>
                <a:r>
                  <a:rPr lang="en-US" altLang="zh-CN" dirty="0" smtClean="0"/>
                  <a:t>n</a:t>
                </a:r>
                <a:r>
                  <a:rPr lang="zh-CN" altLang="en-US" dirty="0" smtClean="0"/>
                  <a:t>除以</a:t>
                </a:r>
                <a:r>
                  <a:rPr lang="en-US" altLang="zh-CN" dirty="0" smtClean="0"/>
                  <a:t>p-1</a:t>
                </a:r>
                <a:r>
                  <a:rPr lang="zh-CN" altLang="en-US" dirty="0" smtClean="0"/>
                  <a:t>时，利用除法算法找出商</a:t>
                </a:r>
                <a:r>
                  <a:rPr lang="en-US" altLang="zh-CN" dirty="0" smtClean="0"/>
                  <a:t>q</a:t>
                </a:r>
                <a:r>
                  <a:rPr lang="zh-CN" altLang="en-US" dirty="0" smtClean="0"/>
                  <a:t>和余数</a:t>
                </a:r>
                <a:r>
                  <a:rPr lang="en-US" altLang="zh-CN" dirty="0" smtClean="0"/>
                  <a:t>r, </a:t>
                </a:r>
                <a:r>
                  <a:rPr lang="zh-CN" altLang="en-US" dirty="0" smtClean="0"/>
                  <a:t>使得</a:t>
                </a:r>
                <a:r>
                  <a:rPr lang="en-US" altLang="zh-CN" dirty="0" smtClean="0"/>
                  <a:t>n=q(p-1)+r, </a:t>
                </a:r>
                <a:r>
                  <a:rPr lang="zh-CN" altLang="en-US" dirty="0" smtClean="0"/>
                  <a:t>其中</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r</m:t>
                        </m:r>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e>
                      <m:sup/>
                    </m:sSup>
                  </m:oMath>
                </a14:m>
                <a:r>
                  <a:rPr lang="zh-CN" altLang="en-US" dirty="0" smtClean="0"/>
                  <a:t>，随即可得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𝑛</m:t>
                        </m:r>
                      </m:sup>
                    </m:sSup>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m:rPr>
                            <m:nor/>
                          </m:rPr>
                          <a:rPr lang="en-US" altLang="zh-CN" dirty="0"/>
                          <m:t>q</m:t>
                        </m:r>
                        <m:r>
                          <m:rPr>
                            <m:nor/>
                          </m:rPr>
                          <a:rPr lang="en-US" altLang="zh-CN" dirty="0"/>
                          <m:t>(</m:t>
                        </m:r>
                        <m:r>
                          <m:rPr>
                            <m:nor/>
                          </m:rPr>
                          <a:rPr lang="en-US" altLang="zh-CN" dirty="0"/>
                          <m:t>p</m:t>
                        </m:r>
                        <m:r>
                          <m:rPr>
                            <m:nor/>
                          </m:rPr>
                          <a:rPr lang="en-US" altLang="zh-CN" dirty="0"/>
                          <m:t>−1)+</m:t>
                        </m:r>
                        <m:r>
                          <m:rPr>
                            <m:nor/>
                          </m:rPr>
                          <a:rPr lang="en-US" altLang="zh-CN" dirty="0"/>
                          <m:t>r</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m:t>
                        </m:r>
                      </m:e>
                      <m:sup>
                        <m:r>
                          <m:rPr>
                            <m:sty m:val="p"/>
                          </m:rPr>
                          <a:rPr lang="en-US" altLang="zh-CN" i="1" smtClean="0">
                            <a:latin typeface="Cambria Math" panose="02040503050406030204" pitchFamily="18" charset="0"/>
                          </a:rPr>
                          <m:t>q</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b="0" i="1" smtClean="0">
                            <a:latin typeface="Cambria Math" panose="02040503050406030204" pitchFamily="18" charset="0"/>
                          </a:rPr>
                          <m:t>𝑟</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𝑟</m:t>
                        </m:r>
                      </m:sup>
                    </m:sSup>
                  </m:oMath>
                </a14:m>
                <a:r>
                  <a:rPr lang="en-US" altLang="zh-CN" dirty="0" smtClean="0"/>
                  <a:t>(mod p)</a:t>
                </a:r>
                <a:r>
                  <a:rPr lang="zh-CN" altLang="en-US" dirty="0" smtClean="0"/>
                  <a:t>。因此，为了计算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𝑛</m:t>
                        </m:r>
                      </m:sup>
                    </m:sSup>
                    <m:r>
                      <a:rPr lang="en-US" altLang="zh-CN" b="1" i="1">
                        <a:latin typeface="Cambria Math" panose="02040503050406030204" pitchFamily="18" charset="0"/>
                      </a:rPr>
                      <m:t>𝒎𝒐𝒅</m:t>
                    </m:r>
                  </m:oMath>
                </a14:m>
                <a:r>
                  <a:rPr lang="en-US" altLang="zh-CN" dirty="0"/>
                  <a:t> </a:t>
                </a:r>
                <a:r>
                  <a:rPr lang="en-US" altLang="zh-CN" dirty="0" smtClean="0"/>
                  <a:t>p</a:t>
                </a:r>
                <a:endParaRPr lang="en-US" altLang="zh-CN" dirty="0"/>
              </a:p>
              <a:p>
                <a:pPr marL="0" indent="0">
                  <a:spcBef>
                    <a:spcPct val="20000"/>
                  </a:spcBef>
                  <a:buSzPct val="98000"/>
                  <a:buNone/>
                  <a:defRPr/>
                </a:pPr>
                <a:r>
                  <a:rPr lang="en-US" altLang="zh-CN" dirty="0" smtClean="0"/>
                  <a:t>   </a:t>
                </a:r>
                <a:r>
                  <a:rPr lang="zh-CN" altLang="en-US" dirty="0" smtClean="0"/>
                  <a:t>只需要计算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m:rPr>
                            <m:sty m:val="p"/>
                          </m:rPr>
                          <a:rPr lang="en-US" altLang="zh-CN" i="1" smtClean="0">
                            <a:latin typeface="Cambria Math" panose="02040503050406030204" pitchFamily="18" charset="0"/>
                          </a:rPr>
                          <m:t>r</m:t>
                        </m:r>
                      </m:sup>
                    </m:sSup>
                    <m:r>
                      <a:rPr lang="en-US" altLang="zh-CN" b="1" i="1">
                        <a:latin typeface="Cambria Math" panose="02040503050406030204" pitchFamily="18" charset="0"/>
                      </a:rPr>
                      <m:t>𝒎𝒐𝒅</m:t>
                    </m:r>
                  </m:oMath>
                </a14:m>
                <a:r>
                  <a:rPr lang="en-US" altLang="zh-CN" dirty="0"/>
                  <a:t> </a:t>
                </a:r>
                <a:r>
                  <a:rPr lang="en-US" altLang="zh-CN" dirty="0" smtClean="0"/>
                  <a:t>p</a:t>
                </a:r>
                <a:r>
                  <a:rPr lang="zh-CN" altLang="en-US" dirty="0" smtClean="0"/>
                  <a:t>。</a:t>
                </a:r>
                <a:endParaRPr lang="en-US" altLang="zh-CN" dirty="0"/>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595086" y="1088824"/>
                <a:ext cx="10987316" cy="5121481"/>
              </a:xfrm>
              <a:prstGeom prst="rect">
                <a:avLst/>
              </a:prstGeom>
              <a:blipFill rotWithShape="0">
                <a:blip r:embed="rId2"/>
                <a:stretch>
                  <a:fillRect l="-943" t="-1310"/>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smtClean="0"/>
              <a:t>费马小定理</a:t>
            </a:r>
            <a:endParaRPr lang="en-US" dirty="0"/>
          </a:p>
        </p:txBody>
      </p:sp>
      <p:pic>
        <p:nvPicPr>
          <p:cNvPr id="4" name="Content Placeholder 3" descr="0315.jpg"/>
          <p:cNvPicPr>
            <a:picLocks noGrp="1" noChangeAspect="1"/>
          </p:cNvPicPr>
          <p:nvPr>
            <p:ph idx="1"/>
          </p:nvPr>
        </p:nvPicPr>
        <p:blipFill>
          <a:blip r:embed="rId3" cstate="print"/>
          <a:stretch>
            <a:fillRect/>
          </a:stretch>
        </p:blipFill>
        <p:spPr>
          <a:xfrm>
            <a:off x="11116056" y="37541"/>
            <a:ext cx="906087" cy="1039091"/>
          </a:xfrm>
        </p:spPr>
      </p:pic>
      <p:sp>
        <p:nvSpPr>
          <p:cNvPr id="8" name="日期占位符 7"/>
          <p:cNvSpPr>
            <a:spLocks noGrp="1"/>
          </p:cNvSpPr>
          <p:nvPr>
            <p:ph type="dt" sz="half" idx="10"/>
          </p:nvPr>
        </p:nvSpPr>
        <p:spPr/>
        <p:txBody>
          <a:bodyPr/>
          <a:lstStyle/>
          <a:p>
            <a:fld id="{EDB6363C-5E40-4578-A3FE-4DA616E9A438}" type="datetime1">
              <a:rPr lang="zh-CN" altLang="en-US" smtClean="0"/>
              <a:pPr/>
              <a:t>2023/10/30</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114</a:t>
            </a:fld>
            <a:endParaRPr lang="zh-CN" altLang="en-US" dirty="0"/>
          </a:p>
        </p:txBody>
      </p:sp>
      <p:sp>
        <p:nvSpPr>
          <p:cNvPr id="5" name="TextBox 4"/>
          <p:cNvSpPr txBox="1"/>
          <p:nvPr/>
        </p:nvSpPr>
        <p:spPr>
          <a:xfrm>
            <a:off x="9144000" y="334528"/>
            <a:ext cx="1981200" cy="646331"/>
          </a:xfrm>
          <a:prstGeom prst="rect">
            <a:avLst/>
          </a:prstGeom>
          <a:noFill/>
        </p:spPr>
        <p:txBody>
          <a:bodyPr wrap="square" rtlCol="0">
            <a:spAutoFit/>
          </a:bodyPr>
          <a:lstStyle/>
          <a:p>
            <a:r>
              <a:rPr lang="en-US" dirty="0"/>
              <a:t>Pierre de Fermat</a:t>
            </a:r>
          </a:p>
          <a:p>
            <a:r>
              <a:rPr lang="en-US" dirty="0"/>
              <a:t>(</a:t>
            </a:r>
            <a:r>
              <a:rPr lang="en-US" dirty="0">
                <a:latin typeface="Cambria Math" pitchFamily="18" charset="0"/>
                <a:ea typeface="Cambria Math" pitchFamily="18" charset="0"/>
              </a:rPr>
              <a:t>1601-1665</a:t>
            </a:r>
            <a:r>
              <a:rPr lang="en-US" dirty="0"/>
              <a:t>)</a:t>
            </a:r>
          </a:p>
        </p:txBody>
      </p:sp>
      <p:sp>
        <p:nvSpPr>
          <p:cNvPr id="13"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0009971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143000"/>
            <a:ext cx="11277599" cy="914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p:cNvSpPr>
            <a:spLocks noGrp="1"/>
          </p:cNvSpPr>
          <p:nvPr>
            <p:ph type="title"/>
          </p:nvPr>
        </p:nvSpPr>
        <p:spPr/>
        <p:txBody>
          <a:bodyPr/>
          <a:lstStyle/>
          <a:p>
            <a:r>
              <a:rPr lang="zh-CN" altLang="en-US" dirty="0"/>
              <a:t>伪素数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a:t>
                </a:r>
                <a:r>
                  <a:rPr lang="zh-CN" altLang="en-US" dirty="0"/>
                  <a:t>定义</a:t>
                </a:r>
                <a:r>
                  <a:rPr lang="en-US" altLang="zh-CN" dirty="0"/>
                  <a:t>】:</a:t>
                </a:r>
                <a:r>
                  <a:rPr lang="zh-CN" altLang="en-US" dirty="0"/>
                  <a:t>令</a:t>
                </a:r>
                <a14:m>
                  <m:oMath xmlns:m="http://schemas.openxmlformats.org/officeDocument/2006/math">
                    <m:r>
                      <a:rPr lang="en-US" altLang="zh-CN" i="1" dirty="0">
                        <a:latin typeface="Cambria Math" panose="02040503050406030204" pitchFamily="18" charset="0"/>
                      </a:rPr>
                      <m:t>𝑏</m:t>
                    </m:r>
                  </m:oMath>
                </a14:m>
                <a:r>
                  <a:rPr lang="zh-CN" altLang="en-US" dirty="0"/>
                  <a:t>是一个正整数</a:t>
                </a:r>
                <a:r>
                  <a:rPr lang="en-US" altLang="zh-CN" dirty="0"/>
                  <a:t>, </a:t>
                </a:r>
                <a:r>
                  <a:rPr lang="zh-CN" altLang="en-US" dirty="0"/>
                  <a:t>如果</a:t>
                </a:r>
                <a14:m>
                  <m:oMath xmlns:m="http://schemas.openxmlformats.org/officeDocument/2006/math">
                    <m:r>
                      <a:rPr lang="en-US" altLang="zh-CN" i="1" dirty="0">
                        <a:latin typeface="Cambria Math" panose="02040503050406030204" pitchFamily="18" charset="0"/>
                      </a:rPr>
                      <m:t>𝑛</m:t>
                    </m:r>
                  </m:oMath>
                </a14:m>
                <a:r>
                  <a:rPr lang="zh-CN" altLang="en-US" dirty="0"/>
                  <a:t>是一个正合数</a:t>
                </a:r>
                <a:r>
                  <a:rPr lang="en-US" altLang="zh-CN" dirty="0"/>
                  <a:t>, </a:t>
                </a:r>
                <a:r>
                  <a:rPr lang="zh-CN" altLang="en-US" dirty="0"/>
                  <a:t>且</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en-US" altLang="zh-CN" dirty="0"/>
                  <a:t>≡ 1 (</a:t>
                </a:r>
                <a14:m>
                  <m:oMath xmlns:m="http://schemas.openxmlformats.org/officeDocument/2006/math">
                    <m:r>
                      <a:rPr lang="en-US" altLang="zh-CN" i="1" dirty="0">
                        <a:latin typeface="Cambria Math" panose="02040503050406030204" pitchFamily="18" charset="0"/>
                      </a:rPr>
                      <m:t>𝑚𝑜𝑑</m:t>
                    </m:r>
                  </m:oMath>
                </a14:m>
                <a:r>
                  <a:rPr lang="en-US" altLang="zh-CN" dirty="0"/>
                  <a:t> </a:t>
                </a:r>
                <a14:m>
                  <m:oMath xmlns:m="http://schemas.openxmlformats.org/officeDocument/2006/math">
                    <m:r>
                      <a:rPr lang="en-US" altLang="zh-CN" i="1" dirty="0">
                        <a:latin typeface="Cambria Math" panose="02040503050406030204" pitchFamily="18" charset="0"/>
                      </a:rPr>
                      <m:t>𝑛</m:t>
                    </m:r>
                  </m:oMath>
                </a14:m>
                <a:r>
                  <a:rPr lang="en-US" altLang="zh-CN" dirty="0"/>
                  <a:t>), </a:t>
                </a:r>
                <a:r>
                  <a:rPr lang="zh-CN" altLang="en-US" dirty="0"/>
                  <a:t>则</a:t>
                </a:r>
                <a14:m>
                  <m:oMath xmlns:m="http://schemas.openxmlformats.org/officeDocument/2006/math">
                    <m:r>
                      <a:rPr lang="en-US" altLang="zh-CN" i="1" dirty="0">
                        <a:latin typeface="Cambria Math" panose="02040503050406030204" pitchFamily="18" charset="0"/>
                      </a:rPr>
                      <m:t>𝑛</m:t>
                    </m:r>
                  </m:oMath>
                </a14:m>
                <a:r>
                  <a:rPr lang="zh-CN" altLang="en-US" dirty="0"/>
                  <a:t>称为以</a:t>
                </a:r>
                <a14:m>
                  <m:oMath xmlns:m="http://schemas.openxmlformats.org/officeDocument/2006/math">
                    <m:r>
                      <a:rPr lang="en-US" altLang="zh-CN" i="1" dirty="0">
                        <a:latin typeface="Cambria Math" panose="02040503050406030204" pitchFamily="18" charset="0"/>
                      </a:rPr>
                      <m:t>𝑏</m:t>
                    </m:r>
                  </m:oMath>
                </a14:m>
                <a:r>
                  <a:rPr lang="zh-CN" altLang="en-US" dirty="0"/>
                  <a:t>为基数的</a:t>
                </a:r>
                <a:r>
                  <a:rPr lang="zh-CN" altLang="en-US" b="1" dirty="0">
                    <a:solidFill>
                      <a:srgbClr val="C00000"/>
                    </a:solidFill>
                  </a:rPr>
                  <a:t>伪素数</a:t>
                </a:r>
                <a:r>
                  <a:rPr lang="en-US" altLang="zh-CN" dirty="0"/>
                  <a:t>.</a:t>
                </a:r>
              </a:p>
              <a:p>
                <a:r>
                  <a:rPr lang="zh-CN" altLang="en-US" dirty="0" smtClean="0"/>
                  <a:t>给定一个正整数</a:t>
                </a:r>
                <a14:m>
                  <m:oMath xmlns:m="http://schemas.openxmlformats.org/officeDocument/2006/math">
                    <m:r>
                      <a:rPr lang="en-US" i="1" dirty="0" smtClean="0">
                        <a:latin typeface="Cambria Math" panose="02040503050406030204" pitchFamily="18" charset="0"/>
                      </a:rPr>
                      <m:t>𝑛</m:t>
                    </m:r>
                  </m:oMath>
                </a14:m>
                <a:r>
                  <a:rPr lang="en-US" dirty="0" smtClean="0"/>
                  <a:t>, </a:t>
                </a:r>
                <a:r>
                  <a:rPr lang="zh-CN" altLang="en-US" dirty="0" smtClean="0"/>
                  <a:t>使得</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a14:m>
                <a:r>
                  <a:rPr lang="en-US" dirty="0" smtClean="0"/>
                  <a:t>≡ 1 (</a:t>
                </a:r>
                <a14:m>
                  <m:oMath xmlns:m="http://schemas.openxmlformats.org/officeDocument/2006/math">
                    <m:r>
                      <a:rPr lang="en-US" i="1" dirty="0" smtClean="0">
                        <a:latin typeface="Cambria Math" panose="02040503050406030204" pitchFamily="18" charset="0"/>
                      </a:rPr>
                      <m:t>𝑚𝑜𝑑</m:t>
                    </m:r>
                  </m:oMath>
                </a14:m>
                <a:r>
                  <a:rPr lang="en-US" dirty="0" smtClean="0"/>
                  <a:t> </a:t>
                </a:r>
                <a14:m>
                  <m:oMath xmlns:m="http://schemas.openxmlformats.org/officeDocument/2006/math">
                    <m:r>
                      <a:rPr lang="en-US" i="1" dirty="0" smtClean="0">
                        <a:latin typeface="Cambria Math" panose="02040503050406030204" pitchFamily="18" charset="0"/>
                      </a:rPr>
                      <m:t>𝑛</m:t>
                    </m:r>
                  </m:oMath>
                </a14:m>
                <a:r>
                  <a:rPr lang="en-US" dirty="0" smtClean="0"/>
                  <a:t>). </a:t>
                </a:r>
                <a:r>
                  <a:rPr lang="zh-CN" altLang="en-US" dirty="0" smtClean="0"/>
                  <a:t>如果</a:t>
                </a:r>
                <a:r>
                  <a:rPr lang="zh-CN" altLang="en-US" dirty="0"/>
                  <a:t>存在这样的</a:t>
                </a:r>
                <a14:m>
                  <m:oMath xmlns:m="http://schemas.openxmlformats.org/officeDocument/2006/math">
                    <m:r>
                      <a:rPr lang="en-US" altLang="zh-CN" i="1" dirty="0" smtClean="0">
                        <a:latin typeface="Cambria Math" panose="02040503050406030204" pitchFamily="18" charset="0"/>
                      </a:rPr>
                      <m:t>𝑛</m:t>
                    </m:r>
                  </m:oMath>
                </a14:m>
                <a:r>
                  <a:rPr lang="en-US" altLang="zh-CN" dirty="0" smtClean="0"/>
                  <a:t>, </a:t>
                </a:r>
                <a:r>
                  <a:rPr lang="zh-CN" altLang="en-US" dirty="0" smtClean="0"/>
                  <a:t>则</a:t>
                </a:r>
                <a14:m>
                  <m:oMath xmlns:m="http://schemas.openxmlformats.org/officeDocument/2006/math">
                    <m:r>
                      <a:rPr lang="en-US" altLang="zh-CN" i="1" dirty="0" smtClean="0">
                        <a:latin typeface="Cambria Math" panose="02040503050406030204" pitchFamily="18" charset="0"/>
                      </a:rPr>
                      <m:t>𝑛</m:t>
                    </m:r>
                  </m:oMath>
                </a14:m>
                <a:r>
                  <a:rPr lang="zh-CN" altLang="en-US" dirty="0"/>
                  <a:t>要么是</a:t>
                </a:r>
                <a:r>
                  <a:rPr lang="zh-CN" altLang="en-US" dirty="0" smtClean="0"/>
                  <a:t>素数</a:t>
                </a:r>
                <a:r>
                  <a:rPr lang="en-US" altLang="zh-CN" dirty="0" smtClean="0"/>
                  <a:t>(</a:t>
                </a:r>
                <a:r>
                  <a:rPr lang="zh-CN" altLang="en-US" dirty="0" smtClean="0"/>
                  <a:t>参见费马小定理</a:t>
                </a:r>
                <a:r>
                  <a:rPr lang="en-US" altLang="zh-CN" dirty="0" smtClean="0"/>
                  <a:t>), </a:t>
                </a:r>
                <a:r>
                  <a:rPr lang="zh-CN" altLang="en-US" dirty="0" smtClean="0"/>
                  <a:t>要么</a:t>
                </a:r>
                <a:r>
                  <a:rPr lang="zh-CN" altLang="en-US" dirty="0"/>
                  <a:t>是一个以</a:t>
                </a:r>
                <a:r>
                  <a:rPr lang="en-US" altLang="zh-CN" dirty="0"/>
                  <a:t>2</a:t>
                </a:r>
                <a:r>
                  <a:rPr lang="zh-CN" altLang="en-US" dirty="0"/>
                  <a:t>为基数的伪素数</a:t>
                </a:r>
                <a:r>
                  <a:rPr lang="en-US" altLang="zh-CN" dirty="0"/>
                  <a:t>.</a:t>
                </a:r>
              </a:p>
              <a:p>
                <a:r>
                  <a:rPr lang="zh-CN" altLang="en-US" dirty="0" smtClean="0"/>
                  <a:t>例</a:t>
                </a:r>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5−1</m:t>
                        </m:r>
                      </m:sup>
                    </m:sSup>
                  </m:oMath>
                </a14:m>
                <a:r>
                  <a:rPr lang="en-US" altLang="zh-CN" dirty="0"/>
                  <a:t>=16 ≡ 1 (</a:t>
                </a:r>
                <a14:m>
                  <m:oMath xmlns:m="http://schemas.openxmlformats.org/officeDocument/2006/math">
                    <m:r>
                      <a:rPr lang="en-US" altLang="zh-CN" i="1" dirty="0" smtClean="0">
                        <a:latin typeface="Cambria Math" panose="02040503050406030204" pitchFamily="18" charset="0"/>
                      </a:rPr>
                      <m:t>𝑚𝑜𝑑</m:t>
                    </m:r>
                  </m:oMath>
                </a14:m>
                <a:r>
                  <a:rPr lang="en-US" altLang="zh-CN" dirty="0"/>
                  <a:t> 5</a:t>
                </a:r>
                <a:r>
                  <a:rPr lang="en-US" altLang="zh-CN" dirty="0" smtClean="0"/>
                  <a:t>), 5</a:t>
                </a:r>
                <a:r>
                  <a:rPr lang="zh-CN" altLang="en-US" dirty="0"/>
                  <a:t>为素数</a:t>
                </a:r>
                <a:r>
                  <a:rPr lang="en-US" altLang="zh-CN" dirty="0" smtClean="0"/>
                  <a:t>.</a:t>
                </a:r>
              </a:p>
              <a:p>
                <a:r>
                  <a:rPr lang="zh-CN" altLang="en-US" dirty="0" smtClean="0"/>
                  <a:t>例</a:t>
                </a:r>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341</m:t>
                        </m:r>
                        <m:r>
                          <a:rPr lang="en-US" altLang="zh-CN" i="1">
                            <a:latin typeface="Cambria Math" panose="02040503050406030204" pitchFamily="18" charset="0"/>
                          </a:rPr>
                          <m:t>−1</m:t>
                        </m:r>
                      </m:sup>
                    </m:sSup>
                  </m:oMath>
                </a14:m>
                <a:r>
                  <a:rPr lang="en-US" altLang="zh-CN" dirty="0"/>
                  <a:t> ≡ 1(</a:t>
                </a:r>
                <a14:m>
                  <m:oMath xmlns:m="http://schemas.openxmlformats.org/officeDocument/2006/math">
                    <m:r>
                      <a:rPr lang="en-US" altLang="zh-CN" i="1" dirty="0" smtClean="0">
                        <a:latin typeface="Cambria Math" panose="02040503050406030204" pitchFamily="18" charset="0"/>
                      </a:rPr>
                      <m:t>𝑚𝑜𝑑</m:t>
                    </m:r>
                  </m:oMath>
                </a14:m>
                <a:r>
                  <a:rPr lang="en-US" altLang="zh-CN" dirty="0"/>
                  <a:t> 341</a:t>
                </a:r>
                <a:r>
                  <a:rPr lang="en-US" altLang="zh-CN" dirty="0" smtClean="0"/>
                  <a:t>), </a:t>
                </a:r>
                <a:r>
                  <a:rPr lang="zh-CN" altLang="en-US" dirty="0" smtClean="0"/>
                  <a:t>且</a:t>
                </a:r>
                <a:r>
                  <a:rPr lang="en-US" altLang="zh-CN" dirty="0" smtClean="0"/>
                  <a:t>341=11</a:t>
                </a:r>
                <a:r>
                  <a:rPr lang="en-US" altLang="zh-CN" i="0" dirty="0" smtClean="0">
                    <a:latin typeface="+mj-lt"/>
                  </a:rPr>
                  <a:t>∗</a:t>
                </a:r>
                <a:r>
                  <a:rPr lang="en-US" altLang="zh-CN" dirty="0" smtClean="0"/>
                  <a:t>31</a:t>
                </a:r>
                <a:r>
                  <a:rPr lang="en-US" altLang="zh-CN" dirty="0"/>
                  <a:t>, 341</a:t>
                </a:r>
                <a:r>
                  <a:rPr lang="zh-CN" altLang="en-US" dirty="0" smtClean="0"/>
                  <a:t>是以</a:t>
                </a:r>
                <a:r>
                  <a:rPr lang="en-US" altLang="zh-CN" dirty="0" smtClean="0"/>
                  <a:t>2</a:t>
                </a:r>
                <a:r>
                  <a:rPr lang="zh-CN" altLang="en-US" dirty="0" smtClean="0"/>
                  <a:t>为基数的伪</a:t>
                </a:r>
                <a:r>
                  <a:rPr lang="zh-CN" altLang="en-US" dirty="0"/>
                  <a:t>素数</a:t>
                </a:r>
                <a:r>
                  <a:rPr lang="en-US" altLang="zh-CN" dirty="0"/>
                  <a:t>.</a:t>
                </a:r>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942"/>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A7A58BD3-60F5-4E95-A350-D17280C0022D}"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115</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21257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0" y="10668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smtClean="0"/>
              <a:t>卡米切尔数</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altLang="zh-CN" dirty="0" smtClean="0"/>
                  <a:t>【</a:t>
                </a:r>
                <a:r>
                  <a:rPr lang="zh-CN" altLang="en-US" dirty="0" smtClean="0"/>
                  <a:t>定义</a:t>
                </a:r>
                <a:r>
                  <a:rPr lang="en-US" altLang="zh-CN" dirty="0" smtClean="0"/>
                  <a:t>】</a:t>
                </a:r>
                <a:r>
                  <a:rPr lang="en-US" dirty="0" smtClean="0"/>
                  <a:t>: </a:t>
                </a:r>
                <a:r>
                  <a:rPr lang="zh-CN" altLang="en-US" dirty="0" smtClean="0"/>
                  <a:t>一个正合数</a:t>
                </a:r>
                <a14:m>
                  <m:oMath xmlns:m="http://schemas.openxmlformats.org/officeDocument/2006/math">
                    <m:r>
                      <a:rPr lang="en-US" altLang="zh-CN" i="1" dirty="0" smtClean="0">
                        <a:latin typeface="Cambria Math" panose="02040503050406030204" pitchFamily="18" charset="0"/>
                      </a:rPr>
                      <m:t>𝑛</m:t>
                    </m:r>
                  </m:oMath>
                </a14:m>
                <a:r>
                  <a:rPr lang="en-US" altLang="zh-CN" dirty="0" smtClean="0"/>
                  <a:t>, </a:t>
                </a:r>
                <a:r>
                  <a:rPr lang="zh-CN" altLang="en-US" dirty="0" smtClean="0"/>
                  <a:t>如果对于所有满足</a:t>
                </a:r>
                <a14:m>
                  <m:oMath xmlns:m="http://schemas.openxmlformats.org/officeDocument/2006/math">
                    <m:r>
                      <m:rPr>
                        <m:sty m:val="p"/>
                      </m:rPr>
                      <a:rPr lang="en-US" altLang="zh-CN" i="1" dirty="0" smtClean="0">
                        <a:latin typeface="Cambria Math" panose="02040503050406030204" pitchFamily="18" charset="0"/>
                      </a:rPr>
                      <m:t>gcd</m:t>
                    </m:r>
                    <m:r>
                      <a:rPr lang="en-US" altLang="zh-CN" i="1" dirty="0">
                        <a:latin typeface="Cambria Math" panose="02040503050406030204" pitchFamily="18" charset="0"/>
                      </a:rPr>
                      <m:t>⁡(</m:t>
                    </m:r>
                    <m:r>
                      <a:rPr lang="en-US" altLang="zh-CN" i="1" dirty="0" err="1">
                        <a:latin typeface="Cambria Math" panose="02040503050406030204" pitchFamily="18" charset="0"/>
                      </a:rPr>
                      <m:t>𝑏</m:t>
                    </m:r>
                    <m:r>
                      <a:rPr lang="en-US" altLang="zh-CN" i="1" dirty="0" err="1">
                        <a:latin typeface="Cambria Math" panose="02040503050406030204" pitchFamily="18" charset="0"/>
                      </a:rPr>
                      <m:t>,</m:t>
                    </m:r>
                    <m:r>
                      <a:rPr lang="en-US" altLang="zh-CN" i="1" dirty="0" err="1">
                        <a:latin typeface="Cambria Math" panose="02040503050406030204" pitchFamily="18" charset="0"/>
                      </a:rPr>
                      <m:t>𝑛</m:t>
                    </m:r>
                    <m:r>
                      <a:rPr lang="en-US" altLang="zh-CN" i="1" dirty="0">
                        <a:latin typeface="Cambria Math" panose="02040503050406030204" pitchFamily="18" charset="0"/>
                      </a:rPr>
                      <m:t>) = 1 </m:t>
                    </m:r>
                  </m:oMath>
                </a14:m>
                <a:r>
                  <a:rPr lang="zh-CN" altLang="en-US" dirty="0" smtClean="0"/>
                  <a:t>的正整数</a:t>
                </a:r>
                <a14:m>
                  <m:oMath xmlns:m="http://schemas.openxmlformats.org/officeDocument/2006/math">
                    <m:r>
                      <a:rPr lang="en-US" altLang="zh-CN" i="1" dirty="0" smtClean="0">
                        <a:latin typeface="Cambria Math" panose="02040503050406030204" pitchFamily="18" charset="0"/>
                      </a:rPr>
                      <m:t>𝑏</m:t>
                    </m:r>
                  </m:oMath>
                </a14:m>
                <a:r>
                  <a:rPr lang="zh-CN" altLang="en-US" dirty="0" smtClean="0"/>
                  <a:t>都有同余式</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en-US" altLang="zh-CN" dirty="0"/>
                  <a:t>≡ 1 (</a:t>
                </a:r>
                <a14:m>
                  <m:oMath xmlns:m="http://schemas.openxmlformats.org/officeDocument/2006/math">
                    <m:r>
                      <a:rPr lang="en-US" altLang="zh-CN" i="1" dirty="0" smtClean="0">
                        <a:latin typeface="Cambria Math" panose="02040503050406030204" pitchFamily="18" charset="0"/>
                      </a:rPr>
                      <m:t>𝑚𝑜𝑑</m:t>
                    </m:r>
                  </m:oMath>
                </a14:m>
                <a:r>
                  <a:rPr lang="en-US" altLang="zh-CN" dirty="0"/>
                  <a:t> </a:t>
                </a:r>
                <a14:m>
                  <m:oMath xmlns:m="http://schemas.openxmlformats.org/officeDocument/2006/math">
                    <m:r>
                      <a:rPr lang="en-US" altLang="zh-CN" i="1" dirty="0" smtClean="0">
                        <a:latin typeface="Cambria Math" panose="02040503050406030204" pitchFamily="18" charset="0"/>
                      </a:rPr>
                      <m:t>𝑛</m:t>
                    </m:r>
                  </m:oMath>
                </a14:m>
                <a:r>
                  <a:rPr lang="en-US" altLang="zh-CN" dirty="0" smtClean="0"/>
                  <a:t>)</a:t>
                </a:r>
                <a:r>
                  <a:rPr lang="zh-CN" altLang="en-US" dirty="0" smtClean="0"/>
                  <a:t>成立</a:t>
                </a:r>
                <a:r>
                  <a:rPr lang="en-US" altLang="zh-CN" dirty="0" smtClean="0"/>
                  <a:t>, </a:t>
                </a:r>
                <a:r>
                  <a:rPr lang="zh-CN" altLang="en-US" dirty="0" smtClean="0"/>
                  <a:t>则称为</a:t>
                </a:r>
                <a:r>
                  <a:rPr lang="zh-CN" altLang="en-US" b="1" dirty="0" smtClean="0">
                    <a:solidFill>
                      <a:srgbClr val="C00000"/>
                    </a:solidFill>
                  </a:rPr>
                  <a:t>卡米切尔数</a:t>
                </a:r>
                <a:r>
                  <a:rPr lang="en-US" dirty="0" smtClean="0"/>
                  <a:t>.</a:t>
                </a:r>
              </a:p>
              <a:p>
                <a:endParaRPr lang="en-US" altLang="zh-CN" dirty="0" smtClean="0"/>
              </a:p>
              <a:p>
                <a:r>
                  <a:rPr lang="zh-CN" altLang="en-US" dirty="0" smtClean="0"/>
                  <a:t>判断一个数是否为卡米切尔数常会用到的性质</a:t>
                </a:r>
                <a:r>
                  <a:rPr lang="en-US" altLang="zh-CN" dirty="0" smtClean="0"/>
                  <a:t>:</a:t>
                </a:r>
              </a:p>
              <a:p>
                <a:r>
                  <a:rPr lang="zh-CN" altLang="en-US" dirty="0" smtClean="0"/>
                  <a:t>假设</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oMath>
                </a14:m>
                <a:r>
                  <a:rPr lang="en-US" altLang="zh-CN" dirty="0" smtClean="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oMath>
                </a14:m>
                <a:r>
                  <a:rPr lang="en-US" dirty="0" smtClean="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𝑛</m:t>
                        </m:r>
                      </m:sub>
                    </m:sSub>
                  </m:oMath>
                </a14:m>
                <a:r>
                  <a:rPr lang="zh-CN" altLang="en-US" dirty="0" smtClean="0"/>
                  <a:t>是大于等于</a:t>
                </a:r>
                <a:r>
                  <a:rPr lang="en-US" altLang="zh-CN" dirty="0" smtClean="0"/>
                  <a:t>2</a:t>
                </a:r>
                <a:r>
                  <a:rPr lang="zh-CN" altLang="en-US" dirty="0" smtClean="0"/>
                  <a:t>的整数且两两互素</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i="1">
                            <a:latin typeface="Cambria Math" panose="02040503050406030204" pitchFamily="18" charset="0"/>
                          </a:rPr>
                          <m:t>𝑚</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𝑛</m:t>
                        </m:r>
                      </m:sub>
                    </m:sSub>
                  </m:oMath>
                </a14:m>
                <a:r>
                  <a:rPr lang="zh-CN" altLang="en-US" dirty="0" smtClean="0"/>
                  <a:t>如果</a:t>
                </a:r>
                <a14:m>
                  <m:oMath xmlns:m="http://schemas.openxmlformats.org/officeDocument/2006/math">
                    <m:r>
                      <a:rPr lang="en-US" altLang="zh-CN" i="1" smtClean="0">
                        <a:latin typeface="Cambria Math" panose="02040503050406030204" pitchFamily="18" charset="0"/>
                      </a:rPr>
                      <m:t>𝑎</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𝑏</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𝑚𝑜𝑑</m:t>
                    </m:r>
                    <m:r>
                      <a:rPr lang="en-US" altLang="zh-CN" b="0" i="1" dirty="0" smtClean="0">
                        <a:latin typeface="Cambria Math" panose="02040503050406030204" pitchFamily="18" charset="0"/>
                        <a:ea typeface="Cambria Math" panose="02040503050406030204" pitchFamily="18" charset="0"/>
                      </a:rPr>
                      <m:t> </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𝑚</m:t>
                        </m:r>
                      </m:e>
                      <m:sub>
                        <m:r>
                          <a:rPr lang="en-US" altLang="zh-CN" b="0" i="1" dirty="0" smtClean="0">
                            <a:latin typeface="Cambria Math" panose="02040503050406030204" pitchFamily="18" charset="0"/>
                            <a:ea typeface="Cambria Math" panose="02040503050406030204" pitchFamily="18" charset="0"/>
                          </a:rPr>
                          <m:t>𝑖</m:t>
                        </m:r>
                      </m:sub>
                    </m:sSub>
                    <m:r>
                      <a:rPr lang="en-US" altLang="zh-CN" b="0" i="1" dirty="0" smtClean="0">
                        <a:latin typeface="Cambria Math" panose="02040503050406030204" pitchFamily="18" charset="0"/>
                        <a:ea typeface="Cambria Math" panose="02040503050406030204" pitchFamily="18" charset="0"/>
                      </a:rPr>
                      <m:t>)</m:t>
                    </m:r>
                  </m:oMath>
                </a14:m>
                <a:r>
                  <a:rPr lang="zh-CN" altLang="en-US" dirty="0" smtClean="0"/>
                  <a:t>，其中</a:t>
                </a:r>
                <a14:m>
                  <m:oMath xmlns:m="http://schemas.openxmlformats.org/officeDocument/2006/math">
                    <m:r>
                      <a:rPr lang="en-US" altLang="zh-CN" i="1" dirty="0" smtClean="0">
                        <a:latin typeface="Cambria Math" panose="02040503050406030204" pitchFamily="18" charset="0"/>
                      </a:rPr>
                      <m:t>𝑖</m:t>
                    </m:r>
                  </m:oMath>
                </a14:m>
                <a:r>
                  <a:rPr lang="en-US" altLang="zh-CN" dirty="0" smtClean="0"/>
                  <a:t>=1,2,…,</a:t>
                </a:r>
                <a14:m>
                  <m:oMath xmlns:m="http://schemas.openxmlformats.org/officeDocument/2006/math">
                    <m:r>
                      <a:rPr lang="en-US" altLang="zh-CN" i="1" dirty="0" smtClean="0">
                        <a:latin typeface="Cambria Math" panose="02040503050406030204" pitchFamily="18" charset="0"/>
                      </a:rPr>
                      <m:t>𝑛</m:t>
                    </m:r>
                  </m:oMath>
                </a14:m>
                <a:r>
                  <a:rPr lang="en-US" altLang="zh-CN" dirty="0" smtClean="0"/>
                  <a:t>, </a:t>
                </a:r>
                <a:r>
                  <a:rPr lang="zh-CN" altLang="en-US" dirty="0" smtClean="0"/>
                  <a:t>则</a:t>
                </a:r>
                <a14:m>
                  <m:oMath xmlns:m="http://schemas.openxmlformats.org/officeDocument/2006/math">
                    <m:r>
                      <a:rPr lang="en-US" altLang="zh-CN" i="1">
                        <a:latin typeface="Cambria Math" panose="02040503050406030204" pitchFamily="18" charset="0"/>
                      </a:rPr>
                      <m:t>𝑎</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𝑏</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𝑚𝑜𝑑</m:t>
                    </m:r>
                    <m:r>
                      <a:rPr lang="en-US" altLang="zh-CN" b="0" i="1" dirty="0"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sp>
        <p:nvSpPr>
          <p:cNvPr id="5" name="TextBox 4"/>
          <p:cNvSpPr txBox="1"/>
          <p:nvPr/>
        </p:nvSpPr>
        <p:spPr>
          <a:xfrm>
            <a:off x="9073111" y="291652"/>
            <a:ext cx="2590800" cy="646331"/>
          </a:xfrm>
          <a:prstGeom prst="rect">
            <a:avLst/>
          </a:prstGeom>
          <a:noFill/>
        </p:spPr>
        <p:txBody>
          <a:bodyPr wrap="square" rtlCol="0">
            <a:spAutoFit/>
          </a:bodyPr>
          <a:lstStyle/>
          <a:p>
            <a:r>
              <a:rPr lang="en-US" dirty="0"/>
              <a:t>Robert Carmichael </a:t>
            </a:r>
          </a:p>
          <a:p>
            <a:r>
              <a:rPr lang="en-US" dirty="0"/>
              <a:t>(</a:t>
            </a:r>
            <a:r>
              <a:rPr lang="en-US" dirty="0">
                <a:latin typeface="Cambria Math" pitchFamily="18" charset="0"/>
                <a:ea typeface="Cambria Math" pitchFamily="18" charset="0"/>
              </a:rPr>
              <a:t>1879-1967</a:t>
            </a:r>
            <a:r>
              <a:rPr lang="en-US" dirty="0"/>
              <a:t>)</a:t>
            </a:r>
          </a:p>
        </p:txBody>
      </p:sp>
      <p:sp>
        <p:nvSpPr>
          <p:cNvPr id="8" name="日期占位符 7"/>
          <p:cNvSpPr>
            <a:spLocks noGrp="1"/>
          </p:cNvSpPr>
          <p:nvPr>
            <p:ph type="dt" sz="half" idx="10"/>
          </p:nvPr>
        </p:nvSpPr>
        <p:spPr/>
        <p:txBody>
          <a:bodyPr/>
          <a:lstStyle/>
          <a:p>
            <a:fld id="{2ECE67BC-742B-4DF7-A485-E223B46A8082}" type="datetime1">
              <a:rPr lang="zh-CN" altLang="en-US" smtClean="0"/>
              <a:t>2023/10/30</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116</a:t>
            </a:fld>
            <a:endParaRPr lang="zh-CN" altLang="en-US" dirty="0"/>
          </a:p>
        </p:txBody>
      </p:sp>
      <p:pic>
        <p:nvPicPr>
          <p:cNvPr id="6" name="图片 5"/>
          <p:cNvPicPr>
            <a:picLocks noChangeAspect="1"/>
          </p:cNvPicPr>
          <p:nvPr/>
        </p:nvPicPr>
        <p:blipFill>
          <a:blip r:embed="rId3"/>
          <a:stretch>
            <a:fillRect/>
          </a:stretch>
        </p:blipFill>
        <p:spPr>
          <a:xfrm>
            <a:off x="10968279" y="0"/>
            <a:ext cx="777141" cy="912552"/>
          </a:xfrm>
          <a:prstGeom prst="rect">
            <a:avLst/>
          </a:prstGeom>
        </p:spPr>
      </p:pic>
      <p:sp>
        <p:nvSpPr>
          <p:cNvPr id="12"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11117946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卡米切尔数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561</a:t>
                </a:r>
                <a:r>
                  <a:rPr lang="zh-CN" altLang="en-US" dirty="0" smtClean="0"/>
                  <a:t>是否是卡米切尔数</a:t>
                </a:r>
                <a:r>
                  <a:rPr lang="en-US" altLang="zh-CN" dirty="0" smtClean="0"/>
                  <a:t>?</a:t>
                </a:r>
                <a:endParaRPr lang="en-US" dirty="0" smtClean="0"/>
              </a:p>
              <a:p>
                <a:r>
                  <a:rPr lang="zh-CN" altLang="en-US" dirty="0" smtClean="0"/>
                  <a:t>解</a:t>
                </a:r>
                <a:r>
                  <a:rPr lang="en-US" altLang="zh-CN" dirty="0" smtClean="0"/>
                  <a:t>:</a:t>
                </a:r>
                <a:endParaRPr lang="en-US" dirty="0" smtClean="0"/>
              </a:p>
              <a:p>
                <a:pPr lvl="1"/>
                <a:r>
                  <a:rPr lang="zh-CN" altLang="en-US" dirty="0" smtClean="0"/>
                  <a:t>首先注意</a:t>
                </a:r>
                <a:r>
                  <a:rPr lang="en-US" altLang="zh-CN" dirty="0" smtClean="0"/>
                  <a:t>561</a:t>
                </a:r>
                <a:r>
                  <a:rPr lang="zh-CN" altLang="en-US" dirty="0" smtClean="0"/>
                  <a:t>是合数</a:t>
                </a:r>
                <a:r>
                  <a:rPr lang="en-US" altLang="zh-CN" dirty="0" smtClean="0"/>
                  <a:t>, </a:t>
                </a:r>
                <a:r>
                  <a:rPr lang="zh-CN" altLang="en-US" dirty="0" smtClean="0"/>
                  <a:t>因为</a:t>
                </a:r>
                <a:r>
                  <a:rPr lang="en-US" dirty="0" smtClean="0"/>
                  <a:t>561 = 3 ∙ 11 ∙ 17.</a:t>
                </a:r>
              </a:p>
              <a:p>
                <a:pPr lvl="1"/>
                <a:r>
                  <a:rPr lang="zh-CN" altLang="en-US" dirty="0" smtClean="0"/>
                  <a:t>其次</a:t>
                </a:r>
                <a:r>
                  <a:rPr lang="en-US" altLang="zh-CN" dirty="0" smtClean="0"/>
                  <a:t>, </a:t>
                </a:r>
                <a:r>
                  <a:rPr lang="zh-CN" altLang="en-US" dirty="0" smtClean="0"/>
                  <a:t>如果</a:t>
                </a:r>
                <a14:m>
                  <m:oMath xmlns:m="http://schemas.openxmlformats.org/officeDocument/2006/math">
                    <m:r>
                      <m:rPr>
                        <m:sty m:val="p"/>
                      </m:rPr>
                      <a:rPr lang="en-US" i="1" dirty="0" smtClean="0">
                        <a:latin typeface="Cambria Math" panose="02040503050406030204" pitchFamily="18" charset="0"/>
                      </a:rPr>
                      <m:t>gcd</m:t>
                    </m:r>
                  </m:oMath>
                </a14:m>
                <a:r>
                  <a:rPr lang="en-US" dirty="0" smtClean="0"/>
                  <a:t>(b, 561) = 1, </a:t>
                </a:r>
                <a:r>
                  <a:rPr lang="zh-CN" altLang="en-US" dirty="0" smtClean="0"/>
                  <a:t>则</a:t>
                </a:r>
                <a14:m>
                  <m:oMath xmlns:m="http://schemas.openxmlformats.org/officeDocument/2006/math">
                    <m:r>
                      <m:rPr>
                        <m:sty m:val="p"/>
                      </m:rPr>
                      <a:rPr lang="en-US" i="1" dirty="0" smtClean="0">
                        <a:latin typeface="Cambria Math" panose="02040503050406030204" pitchFamily="18" charset="0"/>
                      </a:rPr>
                      <m:t>gcd</m:t>
                    </m:r>
                  </m:oMath>
                </a14:m>
                <a:r>
                  <a:rPr lang="en-US" dirty="0" smtClean="0"/>
                  <a:t>(</a:t>
                </a:r>
                <a14:m>
                  <m:oMath xmlns:m="http://schemas.openxmlformats.org/officeDocument/2006/math">
                    <m:r>
                      <a:rPr lang="en-US" i="1" dirty="0" smtClean="0">
                        <a:latin typeface="Cambria Math" panose="02040503050406030204" pitchFamily="18" charset="0"/>
                      </a:rPr>
                      <m:t>𝑏</m:t>
                    </m:r>
                  </m:oMath>
                </a14:m>
                <a:r>
                  <a:rPr lang="en-US" dirty="0" smtClean="0"/>
                  <a:t>, 3) = </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m:t>
                    </m:r>
                    <m:r>
                      <a:rPr lang="en-US" i="1" dirty="0" smtClean="0">
                        <a:latin typeface="Cambria Math" panose="02040503050406030204" pitchFamily="18" charset="0"/>
                      </a:rPr>
                      <m:t>𝑏</m:t>
                    </m:r>
                  </m:oMath>
                </a14:m>
                <a:r>
                  <a:rPr lang="en-US" dirty="0" smtClean="0"/>
                  <a:t>, 11) = </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m:t>
                    </m:r>
                    <m:r>
                      <a:rPr lang="en-US" i="1" dirty="0" smtClean="0">
                        <a:latin typeface="Cambria Math" panose="02040503050406030204" pitchFamily="18" charset="0"/>
                      </a:rPr>
                      <m:t>𝑏</m:t>
                    </m:r>
                  </m:oMath>
                </a14:m>
                <a:r>
                  <a:rPr lang="en-US" dirty="0" smtClean="0"/>
                  <a:t>, 17) =1.</a:t>
                </a:r>
              </a:p>
              <a:p>
                <a:pPr lvl="1"/>
                <a:r>
                  <a:rPr lang="zh-CN" altLang="en-US" dirty="0" smtClean="0"/>
                  <a:t>利用费马小定理可得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b="0" i="1" smtClean="0">
                            <a:latin typeface="Cambria Math" panose="02040503050406030204" pitchFamily="18" charset="0"/>
                          </a:rPr>
                          <m:t>2</m:t>
                        </m:r>
                      </m:sup>
                    </m:sSup>
                  </m:oMath>
                </a14:m>
                <a:r>
                  <a:rPr lang="en-US" dirty="0" smtClean="0"/>
                  <a:t> ≡  1 (</a:t>
                </a:r>
                <a14:m>
                  <m:oMath xmlns:m="http://schemas.openxmlformats.org/officeDocument/2006/math">
                    <m:r>
                      <a:rPr lang="en-US" i="1" dirty="0" smtClean="0">
                        <a:latin typeface="Cambria Math" panose="02040503050406030204" pitchFamily="18" charset="0"/>
                      </a:rPr>
                      <m:t>𝑚𝑜𝑑</m:t>
                    </m:r>
                  </m:oMath>
                </a14:m>
                <a:r>
                  <a:rPr lang="en-US" dirty="0" smtClean="0"/>
                  <a:t> 3),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b="0" i="1" smtClean="0">
                            <a:latin typeface="Cambria Math" panose="02040503050406030204" pitchFamily="18" charset="0"/>
                          </a:rPr>
                          <m:t>10</m:t>
                        </m:r>
                      </m:sup>
                    </m:sSup>
                  </m:oMath>
                </a14:m>
                <a:r>
                  <a:rPr lang="en-US" dirty="0" smtClean="0"/>
                  <a:t>  ≡  1 (</a:t>
                </a:r>
                <a14:m>
                  <m:oMath xmlns:m="http://schemas.openxmlformats.org/officeDocument/2006/math">
                    <m:r>
                      <a:rPr lang="en-US" i="1" dirty="0" smtClean="0">
                        <a:latin typeface="Cambria Math" panose="02040503050406030204" pitchFamily="18" charset="0"/>
                      </a:rPr>
                      <m:t>𝑚𝑜𝑑</m:t>
                    </m:r>
                    <m:r>
                      <a:rPr lang="en-US" i="1" dirty="0" smtClean="0">
                        <a:latin typeface="Cambria Math" panose="02040503050406030204" pitchFamily="18" charset="0"/>
                      </a:rPr>
                      <m:t> </m:t>
                    </m:r>
                  </m:oMath>
                </a14:m>
                <a:r>
                  <a:rPr lang="en-US" dirty="0" smtClean="0"/>
                  <a:t>11),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b="0" i="1" smtClean="0">
                            <a:latin typeface="Cambria Math" panose="02040503050406030204" pitchFamily="18" charset="0"/>
                          </a:rPr>
                          <m:t>16</m:t>
                        </m:r>
                      </m:sup>
                    </m:sSup>
                  </m:oMath>
                </a14:m>
                <a:r>
                  <a:rPr lang="en-US" dirty="0" smtClean="0"/>
                  <a:t>  ≡  1 (</a:t>
                </a:r>
                <a14:m>
                  <m:oMath xmlns:m="http://schemas.openxmlformats.org/officeDocument/2006/math">
                    <m:r>
                      <a:rPr lang="en-US" i="1" dirty="0" smtClean="0">
                        <a:latin typeface="Cambria Math" panose="02040503050406030204" pitchFamily="18" charset="0"/>
                      </a:rPr>
                      <m:t>𝑚𝑜𝑑</m:t>
                    </m:r>
                  </m:oMath>
                </a14:m>
                <a:r>
                  <a:rPr lang="en-US" dirty="0" smtClean="0"/>
                  <a:t> 17).</a:t>
                </a:r>
              </a:p>
              <a:p>
                <a:pPr lvl="1"/>
                <a:r>
                  <a:rPr lang="zh-CN" altLang="en-US" dirty="0" smtClean="0"/>
                  <a:t>从而</a:t>
                </a:r>
                <a:r>
                  <a:rPr lang="en-US" altLang="zh-CN" dirty="0" smtClean="0"/>
                  <a:t>,</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b="0" i="1" smtClean="0">
                            <a:latin typeface="Cambria Math" panose="02040503050406030204" pitchFamily="18" charset="0"/>
                          </a:rPr>
                          <m:t>560</m:t>
                        </m:r>
                      </m:sup>
                    </m:sSup>
                  </m:oMath>
                </a14:m>
                <a:r>
                  <a:rPr 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280</m:t>
                        </m:r>
                      </m:sup>
                    </m:sSup>
                    <m:r>
                      <a:rPr lang="en-US" altLang="zh-CN" i="1">
                        <a:latin typeface="Cambria Math" panose="02040503050406030204" pitchFamily="18" charset="0"/>
                      </a:rPr>
                      <m:t> </m:t>
                    </m:r>
                  </m:oMath>
                </a14:m>
                <a:r>
                  <a:rPr lang="en-US" dirty="0" smtClean="0"/>
                  <a:t>≡  1 (</a:t>
                </a:r>
                <a14:m>
                  <m:oMath xmlns:m="http://schemas.openxmlformats.org/officeDocument/2006/math">
                    <m:r>
                      <a:rPr lang="en-US" i="1" dirty="0" smtClean="0">
                        <a:latin typeface="Cambria Math" panose="02040503050406030204" pitchFamily="18" charset="0"/>
                      </a:rPr>
                      <m:t>𝑚𝑜𝑑</m:t>
                    </m:r>
                  </m:oMath>
                </a14:m>
                <a:r>
                  <a:rPr lang="en-US" dirty="0" smtClean="0"/>
                  <a:t> 3),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560</m:t>
                        </m:r>
                      </m:sup>
                    </m:sSup>
                  </m:oMath>
                </a14:m>
                <a:r>
                  <a:rPr 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b="0" i="1" smtClean="0">
                                <a:latin typeface="Cambria Math" panose="02040503050406030204" pitchFamily="18" charset="0"/>
                              </a:rPr>
                              <m:t>10</m:t>
                            </m:r>
                          </m:sup>
                        </m:sSup>
                        <m:r>
                          <a:rPr lang="en-US" altLang="zh-CN" i="1">
                            <a:latin typeface="Cambria Math" panose="02040503050406030204" pitchFamily="18" charset="0"/>
                          </a:rPr>
                          <m:t>)</m:t>
                        </m:r>
                      </m:e>
                      <m:sup>
                        <m:r>
                          <a:rPr lang="en-US" altLang="zh-CN" b="0" i="1" smtClean="0">
                            <a:latin typeface="Cambria Math" panose="02040503050406030204" pitchFamily="18" charset="0"/>
                          </a:rPr>
                          <m:t>56</m:t>
                        </m:r>
                      </m:sup>
                    </m:sSup>
                  </m:oMath>
                </a14:m>
                <a:r>
                  <a:rPr lang="en-US" dirty="0" smtClean="0"/>
                  <a:t>≡  1 (</a:t>
                </a:r>
                <a14:m>
                  <m:oMath xmlns:m="http://schemas.openxmlformats.org/officeDocument/2006/math">
                    <m:r>
                      <a:rPr lang="en-US" i="1" dirty="0" smtClean="0">
                        <a:latin typeface="Cambria Math" panose="02040503050406030204" pitchFamily="18" charset="0"/>
                      </a:rPr>
                      <m:t>𝑚𝑜𝑑</m:t>
                    </m:r>
                  </m:oMath>
                </a14:m>
                <a:r>
                  <a:rPr lang="en-US" dirty="0" smtClean="0"/>
                  <a:t> 11),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560</m:t>
                        </m:r>
                      </m:sup>
                    </m:sSup>
                  </m:oMath>
                </a14:m>
                <a:r>
                  <a:rPr 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1</m:t>
                            </m:r>
                            <m:r>
                              <a:rPr lang="en-US" altLang="zh-CN" b="0" i="1" smtClean="0">
                                <a:latin typeface="Cambria Math" panose="02040503050406030204" pitchFamily="18" charset="0"/>
                              </a:rPr>
                              <m:t>6</m:t>
                            </m:r>
                          </m:sup>
                        </m:sSup>
                        <m:r>
                          <a:rPr lang="en-US" altLang="zh-CN" i="1">
                            <a:latin typeface="Cambria Math" panose="02040503050406030204" pitchFamily="18" charset="0"/>
                          </a:rPr>
                          <m:t>)</m:t>
                        </m:r>
                      </m:e>
                      <m:sup>
                        <m:r>
                          <a:rPr lang="en-US" altLang="zh-CN" b="0" i="1" smtClean="0">
                            <a:latin typeface="Cambria Math" panose="02040503050406030204" pitchFamily="18" charset="0"/>
                          </a:rPr>
                          <m:t>35</m:t>
                        </m:r>
                      </m:sup>
                    </m:sSup>
                  </m:oMath>
                </a14:m>
                <a:r>
                  <a:rPr lang="en-US" dirty="0" smtClean="0"/>
                  <a:t>≡  1 (</a:t>
                </a:r>
                <a14:m>
                  <m:oMath xmlns:m="http://schemas.openxmlformats.org/officeDocument/2006/math">
                    <m:r>
                      <a:rPr lang="en-US" i="1" dirty="0" smtClean="0">
                        <a:latin typeface="Cambria Math" panose="02040503050406030204" pitchFamily="18" charset="0"/>
                      </a:rPr>
                      <m:t>𝑚𝑜𝑑</m:t>
                    </m:r>
                  </m:oMath>
                </a14:m>
                <a:r>
                  <a:rPr lang="en-US" dirty="0" smtClean="0"/>
                  <a:t> 17).</a:t>
                </a:r>
              </a:p>
              <a:p>
                <a:pPr lvl="1"/>
                <a:r>
                  <a:rPr lang="zh-CN" altLang="en-US" dirty="0" smtClean="0"/>
                  <a:t>对于满足</a:t>
                </a:r>
                <a14:m>
                  <m:oMath xmlns:m="http://schemas.openxmlformats.org/officeDocument/2006/math">
                    <m:r>
                      <m:rPr>
                        <m:sty m:val="p"/>
                      </m:rPr>
                      <a:rPr lang="en-US" altLang="zh-CN" i="1" dirty="0" smtClean="0">
                        <a:latin typeface="Cambria Math" panose="02040503050406030204" pitchFamily="18" charset="0"/>
                      </a:rPr>
                      <m:t>gcd</m:t>
                    </m:r>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dirty="0"/>
                  <a:t>,561) = </a:t>
                </a:r>
                <a:r>
                  <a:rPr lang="en-US" altLang="zh-CN" dirty="0" smtClean="0"/>
                  <a:t>1</a:t>
                </a:r>
                <a:r>
                  <a:rPr lang="zh-CN" altLang="en-US" dirty="0" smtClean="0"/>
                  <a:t>的正整数</a:t>
                </a:r>
                <a14:m>
                  <m:oMath xmlns:m="http://schemas.openxmlformats.org/officeDocument/2006/math">
                    <m:r>
                      <a:rPr lang="en-US" altLang="zh-CN" i="1" dirty="0" smtClean="0">
                        <a:latin typeface="Cambria Math" panose="02040503050406030204" pitchFamily="18" charset="0"/>
                      </a:rPr>
                      <m:t>𝑏</m:t>
                    </m:r>
                  </m:oMath>
                </a14:m>
                <a:r>
                  <a:rPr lang="en-US" altLang="zh-CN" dirty="0" smtClean="0"/>
                  <a:t>, </a:t>
                </a:r>
                <a:r>
                  <a:rPr lang="zh-CN" altLang="en-US" dirty="0" smtClean="0"/>
                  <a:t>都有</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560</m:t>
                        </m:r>
                      </m:sup>
                    </m:sSup>
                  </m:oMath>
                </a14:m>
                <a:r>
                  <a:rPr lang="en-US" dirty="0" smtClean="0"/>
                  <a:t>≡  1 (</a:t>
                </a:r>
                <a14:m>
                  <m:oMath xmlns:m="http://schemas.openxmlformats.org/officeDocument/2006/math">
                    <m:r>
                      <a:rPr lang="en-US" i="1" dirty="0" smtClean="0">
                        <a:latin typeface="Cambria Math" panose="02040503050406030204" pitchFamily="18" charset="0"/>
                      </a:rPr>
                      <m:t>𝑚𝑜𝑑</m:t>
                    </m:r>
                    <m:r>
                      <a:rPr lang="en-US" i="1" dirty="0" smtClean="0">
                        <a:latin typeface="Cambria Math" panose="02040503050406030204" pitchFamily="18" charset="0"/>
                      </a:rPr>
                      <m:t> </m:t>
                    </m:r>
                  </m:oMath>
                </a14:m>
                <a:r>
                  <a:rPr lang="en-US" dirty="0" smtClean="0"/>
                  <a:t>561). </a:t>
                </a:r>
                <a:r>
                  <a:rPr lang="zh-CN" altLang="en-US" dirty="0" smtClean="0"/>
                  <a:t>所以</a:t>
                </a:r>
                <a:r>
                  <a:rPr lang="en-US" altLang="zh-CN" dirty="0" smtClean="0"/>
                  <a:t>, 561</a:t>
                </a:r>
                <a:r>
                  <a:rPr lang="zh-CN" altLang="en-US" dirty="0" smtClean="0"/>
                  <a:t>是卡米切尔数</a:t>
                </a:r>
                <a:r>
                  <a:rPr lang="en-US" altLang="zh-CN" dirty="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499"/>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2ECE67BC-742B-4DF7-A485-E223B46A8082}" type="datetime1">
              <a:rPr lang="zh-CN" altLang="en-US" smtClean="0"/>
              <a:t>2023/10/30</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117</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212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990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原根</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a:t>
                </a:r>
                <a:r>
                  <a:rPr lang="zh-CN" altLang="en-US" dirty="0" smtClean="0"/>
                  <a:t>定义</a:t>
                </a:r>
                <a:r>
                  <a:rPr lang="en-US" altLang="zh-CN" dirty="0" smtClean="0"/>
                  <a:t>】</a:t>
                </a:r>
                <a:r>
                  <a:rPr lang="en-US" dirty="0" smtClean="0"/>
                  <a:t>: </a:t>
                </a:r>
                <a:r>
                  <a:rPr lang="zh-CN" altLang="en-US" dirty="0" smtClean="0"/>
                  <a:t>模素数</a:t>
                </a:r>
                <a14:m>
                  <m:oMath xmlns:m="http://schemas.openxmlformats.org/officeDocument/2006/math">
                    <m:r>
                      <a:rPr lang="en-US" altLang="zh-CN" i="1" dirty="0" smtClean="0">
                        <a:latin typeface="Cambria Math" panose="02040503050406030204" pitchFamily="18" charset="0"/>
                      </a:rPr>
                      <m:t>𝑝</m:t>
                    </m:r>
                  </m:oMath>
                </a14:m>
                <a:r>
                  <a:rPr lang="zh-CN" altLang="en-US" dirty="0" smtClean="0"/>
                  <a:t>的一个</a:t>
                </a:r>
                <a:r>
                  <a:rPr lang="zh-CN" altLang="en-US" b="1" dirty="0" smtClean="0">
                    <a:solidFill>
                      <a:srgbClr val="C00000"/>
                    </a:solidFill>
                  </a:rPr>
                  <a:t>原根</a:t>
                </a:r>
                <a:r>
                  <a:rPr lang="zh-CN" altLang="en-US" dirty="0" smtClean="0"/>
                  <a:t>是</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m:rPr>
                            <m:sty m:val="p"/>
                          </m:rPr>
                          <a:rPr lang="en-US" altLang="zh-CN" i="1">
                            <a:latin typeface="Cambria Math" panose="02040503050406030204" pitchFamily="18" charset="0"/>
                          </a:rPr>
                          <m:t>p</m:t>
                        </m:r>
                      </m:sub>
                    </m:sSub>
                  </m:oMath>
                </a14:m>
                <a:r>
                  <a:rPr lang="zh-CN" altLang="en-US" dirty="0" smtClean="0"/>
                  <a:t>中的整数</a:t>
                </a:r>
                <a14:m>
                  <m:oMath xmlns:m="http://schemas.openxmlformats.org/officeDocument/2006/math">
                    <m:r>
                      <a:rPr lang="en-US" altLang="zh-CN" i="1" dirty="0" smtClean="0">
                        <a:latin typeface="Cambria Math" panose="02040503050406030204" pitchFamily="18" charset="0"/>
                      </a:rPr>
                      <m:t>𝑟</m:t>
                    </m:r>
                  </m:oMath>
                </a14:m>
                <a:r>
                  <a:rPr lang="en-US" altLang="zh-CN" dirty="0" smtClean="0"/>
                  <a:t>, </a:t>
                </a:r>
                <a:r>
                  <a:rPr lang="zh-CN" altLang="en-US" dirty="0" smtClean="0"/>
                  <a:t>使得</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m:rPr>
                            <m:sty m:val="p"/>
                          </m:rPr>
                          <a:rPr lang="en-US" altLang="zh-CN" i="1">
                            <a:latin typeface="Cambria Math" panose="02040503050406030204" pitchFamily="18" charset="0"/>
                          </a:rPr>
                          <m:t>p</m:t>
                        </m:r>
                      </m:sub>
                    </m:sSub>
                  </m:oMath>
                </a14:m>
                <a:r>
                  <a:rPr lang="zh-CN" altLang="en-US" dirty="0" smtClean="0"/>
                  <a:t>中的每个非零元素都是</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的一个幂次</a:t>
                </a:r>
                <a:r>
                  <a:rPr lang="en-US" dirty="0" smtClean="0"/>
                  <a:t>.</a:t>
                </a:r>
              </a:p>
              <a:p>
                <a:r>
                  <a:rPr lang="zh-CN" altLang="en-US" dirty="0" smtClean="0"/>
                  <a:t>例</a:t>
                </a:r>
                <a:r>
                  <a:rPr lang="en-US" dirty="0" smtClean="0"/>
                  <a:t>: </a:t>
                </a:r>
                <a:r>
                  <a:rPr lang="zh-CN" altLang="en-US" dirty="0" smtClean="0"/>
                  <a:t>判断</a:t>
                </a:r>
                <a:r>
                  <a:rPr lang="en-US" altLang="zh-CN" dirty="0" smtClean="0"/>
                  <a:t>2</a:t>
                </a:r>
                <a:r>
                  <a:rPr lang="zh-CN" altLang="en-US" dirty="0" smtClean="0"/>
                  <a:t>是否是模</a:t>
                </a:r>
                <a:r>
                  <a:rPr lang="en-US" altLang="zh-CN" dirty="0" smtClean="0"/>
                  <a:t>7</a:t>
                </a:r>
                <a:r>
                  <a:rPr lang="zh-CN" altLang="en-US" dirty="0" smtClean="0"/>
                  <a:t>的原根</a:t>
                </a:r>
                <a:r>
                  <a:rPr lang="en-US" altLang="zh-CN" dirty="0"/>
                  <a:t>, </a:t>
                </a:r>
                <a:r>
                  <a:rPr lang="en-US" altLang="zh-CN" dirty="0" smtClean="0"/>
                  <a:t>3</a:t>
                </a:r>
                <a:r>
                  <a:rPr lang="zh-CN" altLang="en-US" dirty="0"/>
                  <a:t>是否是模</a:t>
                </a:r>
                <a:r>
                  <a:rPr lang="en-US" altLang="zh-CN" dirty="0"/>
                  <a:t>7</a:t>
                </a:r>
                <a:r>
                  <a:rPr lang="zh-CN" altLang="en-US" dirty="0"/>
                  <a:t>的</a:t>
                </a:r>
                <a:r>
                  <a:rPr lang="zh-CN" altLang="en-US" dirty="0" smtClean="0"/>
                  <a:t>原根</a:t>
                </a:r>
                <a:r>
                  <a:rPr lang="en-US" altLang="zh-CN" dirty="0" smtClean="0"/>
                  <a:t>?</a:t>
                </a:r>
                <a:r>
                  <a:rPr lang="en-US" dirty="0" smtClean="0"/>
                  <a:t> </a:t>
                </a:r>
                <a:endParaRPr lang="en-US" dirty="0"/>
              </a:p>
              <a:p>
                <a:r>
                  <a:rPr lang="zh-CN" altLang="en-US" dirty="0" smtClean="0"/>
                  <a:t>解</a:t>
                </a:r>
                <a:r>
                  <a:rPr lang="en-US" altLang="zh-CN" dirty="0" smtClean="0"/>
                  <a:t>: </a:t>
                </a:r>
                <a:endParaRPr lang="en-US" dirty="0" smtClean="0"/>
              </a:p>
              <a:p>
                <a:pPr lvl="1" algn="just">
                  <a:lnSpc>
                    <a:spcPct val="110000"/>
                  </a:lnSpc>
                </a:pPr>
                <a:r>
                  <a:rPr lang="zh-CN" altLang="en-US" dirty="0" smtClean="0"/>
                  <a:t>在</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Z</m:t>
                        </m:r>
                      </m:e>
                      <m:sub>
                        <m:r>
                          <a:rPr lang="en-US" altLang="zh-CN" b="0" i="1" smtClean="0">
                            <a:latin typeface="Cambria Math" panose="02040503050406030204" pitchFamily="18" charset="0"/>
                          </a:rPr>
                          <m:t>7</m:t>
                        </m:r>
                      </m:sub>
                    </m:sSub>
                  </m:oMath>
                </a14:m>
                <a:r>
                  <a:rPr lang="zh-CN" altLang="en-US" dirty="0" smtClean="0"/>
                  <a:t>中</a:t>
                </a:r>
                <a:r>
                  <a:rPr lang="zh-CN" altLang="en-US" dirty="0"/>
                  <a:t>计算</a:t>
                </a:r>
                <a:r>
                  <a:rPr lang="en-US" altLang="zh-CN" dirty="0"/>
                  <a:t>2</a:t>
                </a:r>
                <a:r>
                  <a:rPr lang="zh-CN" altLang="en-US" dirty="0"/>
                  <a:t>的幂次</a:t>
                </a:r>
                <a:r>
                  <a:rPr lang="zh-CN" altLang="en-US" dirty="0" smtClean="0"/>
                  <a:t>时</a:t>
                </a:r>
                <a:r>
                  <a:rPr lang="en-US" altLang="zh-CN" dirty="0" smtClean="0"/>
                  <a:t>, </a:t>
                </a:r>
                <a:r>
                  <a:rPr lang="zh-CN" altLang="en-US" dirty="0" smtClean="0"/>
                  <a:t>可得</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1</m:t>
                        </m:r>
                      </m:sup>
                    </m:sSup>
                  </m:oMath>
                </a14:m>
                <a:r>
                  <a:rPr lang="en-US" altLang="zh-CN" dirty="0" smtClean="0"/>
                  <a:t> </a:t>
                </a:r>
                <a:r>
                  <a:rPr lang="en-US" altLang="zh-CN" b="1" dirty="0" smtClean="0"/>
                  <a:t>mod</a:t>
                </a:r>
                <a:r>
                  <a:rPr lang="en-US" altLang="zh-CN" dirty="0" smtClean="0"/>
                  <a:t> 7= </a:t>
                </a:r>
                <a:r>
                  <a:rPr lang="en-US" altLang="zh-CN" dirty="0"/>
                  <a:t>2,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2</m:t>
                        </m:r>
                      </m:sup>
                    </m:sSup>
                  </m:oMath>
                </a14:m>
                <a:r>
                  <a:rPr lang="en-US" altLang="zh-CN" dirty="0"/>
                  <a:t> </a:t>
                </a:r>
                <a:r>
                  <a:rPr lang="en-US" altLang="zh-CN" b="1" dirty="0" smtClean="0"/>
                  <a:t>mod</a:t>
                </a:r>
                <a:r>
                  <a:rPr lang="en-US" altLang="zh-CN" dirty="0" smtClean="0"/>
                  <a:t> 7= </a:t>
                </a:r>
                <a:r>
                  <a:rPr lang="en-US" altLang="zh-CN" dirty="0"/>
                  <a:t>4,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3</m:t>
                        </m:r>
                      </m:sup>
                    </m:sSup>
                  </m:oMath>
                </a14:m>
                <a:r>
                  <a:rPr lang="en-US" altLang="zh-CN" dirty="0"/>
                  <a:t> </a:t>
                </a:r>
                <a:r>
                  <a:rPr lang="en-US" altLang="zh-CN" b="1" dirty="0" smtClean="0"/>
                  <a:t>mod</a:t>
                </a:r>
                <a:r>
                  <a:rPr lang="en-US" altLang="zh-CN" dirty="0" smtClean="0"/>
                  <a:t> 7= 1,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4</m:t>
                        </m:r>
                      </m:sup>
                    </m:sSup>
                  </m:oMath>
                </a14:m>
                <a:r>
                  <a:rPr lang="en-US" altLang="zh-CN" dirty="0"/>
                  <a:t> </a:t>
                </a:r>
                <a:r>
                  <a:rPr lang="en-US" altLang="zh-CN" b="1" dirty="0" smtClean="0"/>
                  <a:t>mod</a:t>
                </a:r>
                <a:r>
                  <a:rPr lang="en-US" altLang="zh-CN" dirty="0" smtClean="0"/>
                  <a:t> 7= 2,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5</m:t>
                        </m:r>
                      </m:sup>
                    </m:sSup>
                  </m:oMath>
                </a14:m>
                <a:r>
                  <a:rPr lang="en-US" altLang="zh-CN" dirty="0" smtClean="0"/>
                  <a:t> </a:t>
                </a:r>
                <a:r>
                  <a:rPr lang="en-US" altLang="zh-CN" b="1" dirty="0" smtClean="0"/>
                  <a:t>mod</a:t>
                </a:r>
                <a:r>
                  <a:rPr lang="en-US" altLang="zh-CN" dirty="0" smtClean="0"/>
                  <a:t> 7= 4,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6</m:t>
                        </m:r>
                      </m:sup>
                    </m:sSup>
                  </m:oMath>
                </a14:m>
                <a:r>
                  <a:rPr lang="en-US" altLang="zh-CN" dirty="0"/>
                  <a:t> </a:t>
                </a:r>
                <a:r>
                  <a:rPr lang="en-US" altLang="zh-CN" b="1" dirty="0" smtClean="0"/>
                  <a:t>mod</a:t>
                </a:r>
                <a:r>
                  <a:rPr lang="en-US" altLang="zh-CN" dirty="0" smtClean="0"/>
                  <a:t> 7= 1. </a:t>
                </a:r>
                <a:r>
                  <a:rPr lang="zh-CN" altLang="en-US" dirty="0" smtClean="0"/>
                  <a:t>可以看到</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a:rPr lang="en-US" altLang="zh-CN" i="1">
                            <a:latin typeface="Cambria Math" panose="02040503050406030204" pitchFamily="18" charset="0"/>
                          </a:rPr>
                          <m:t>7</m:t>
                        </m:r>
                      </m:sub>
                    </m:sSub>
                  </m:oMath>
                </a14:m>
                <a:r>
                  <a:rPr lang="zh-CN" altLang="en-US" dirty="0" smtClean="0"/>
                  <a:t>中的非零元素</a:t>
                </a:r>
                <a:r>
                  <a:rPr lang="en-US" altLang="zh-CN" dirty="0" smtClean="0"/>
                  <a:t>(1,2,…,6)</a:t>
                </a:r>
                <a:r>
                  <a:rPr lang="zh-CN" altLang="en-US" dirty="0" smtClean="0"/>
                  <a:t>不全在</a:t>
                </a:r>
                <a:r>
                  <a:rPr lang="en-US" altLang="zh-CN" dirty="0" smtClean="0"/>
                  <a:t>2</a:t>
                </a:r>
                <a:r>
                  <a:rPr lang="zh-CN" altLang="en-US" dirty="0" smtClean="0"/>
                  <a:t>的幂次结果中</a:t>
                </a:r>
                <a:r>
                  <a:rPr lang="en-US" altLang="zh-CN" dirty="0" smtClean="0"/>
                  <a:t>, </a:t>
                </a:r>
                <a:r>
                  <a:rPr lang="zh-CN" altLang="en-US" dirty="0" smtClean="0"/>
                  <a:t>所以</a:t>
                </a:r>
                <a:r>
                  <a:rPr lang="en-US" altLang="zh-CN" dirty="0" smtClean="0"/>
                  <a:t>2</a:t>
                </a:r>
                <a:r>
                  <a:rPr lang="zh-CN" altLang="en-US" dirty="0" smtClean="0"/>
                  <a:t>不是模</a:t>
                </a:r>
                <a:r>
                  <a:rPr lang="en-US" altLang="zh-CN" dirty="0" smtClean="0"/>
                  <a:t>7</a:t>
                </a:r>
                <a:r>
                  <a:rPr lang="zh-CN" altLang="en-US" dirty="0" smtClean="0"/>
                  <a:t>的原根</a:t>
                </a:r>
                <a:r>
                  <a:rPr lang="en-US" altLang="zh-CN" dirty="0"/>
                  <a:t>.</a:t>
                </a:r>
                <a:endParaRPr lang="en-US" altLang="zh-CN" dirty="0" smtClean="0"/>
              </a:p>
              <a:p>
                <a:pPr lvl="1" algn="just">
                  <a:lnSpc>
                    <a:spcPct val="110000"/>
                  </a:lnSpc>
                </a:pPr>
                <a:r>
                  <a:rPr lang="zh-CN" altLang="en-US" dirty="0" smtClean="0"/>
                  <a:t>在</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a:rPr lang="en-US" altLang="zh-CN" b="0" i="1" smtClean="0">
                            <a:latin typeface="Cambria Math" panose="02040503050406030204" pitchFamily="18" charset="0"/>
                          </a:rPr>
                          <m:t>7</m:t>
                        </m:r>
                      </m:sub>
                    </m:sSub>
                  </m:oMath>
                </a14:m>
                <a:r>
                  <a:rPr lang="zh-CN" altLang="en-US" dirty="0" smtClean="0"/>
                  <a:t>中计算</a:t>
                </a:r>
                <a:r>
                  <a:rPr lang="en-US" altLang="zh-CN" dirty="0" smtClean="0"/>
                  <a:t>3</a:t>
                </a:r>
                <a:r>
                  <a:rPr lang="zh-CN" altLang="en-US" dirty="0" smtClean="0"/>
                  <a:t>的幂次时</a:t>
                </a:r>
                <a:r>
                  <a:rPr lang="en-US" altLang="zh-CN" dirty="0" smtClean="0"/>
                  <a:t>, </a:t>
                </a:r>
                <a:r>
                  <a:rPr lang="zh-CN" altLang="en-US" dirty="0" smtClean="0"/>
                  <a:t>可得</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i="1">
                            <a:latin typeface="Cambria Math" panose="02040503050406030204" pitchFamily="18" charset="0"/>
                          </a:rPr>
                          <m:t>1</m:t>
                        </m:r>
                      </m:sup>
                    </m:sSup>
                  </m:oMath>
                </a14:m>
                <a:r>
                  <a:rPr lang="en-US" altLang="zh-CN" b="1" dirty="0" smtClean="0"/>
                  <a:t>mod</a:t>
                </a:r>
                <a:r>
                  <a:rPr lang="en-US" altLang="zh-CN" dirty="0" smtClean="0"/>
                  <a:t> 7= </a:t>
                </a:r>
                <a:r>
                  <a:rPr lang="en-US" altLang="zh-CN" dirty="0"/>
                  <a:t>3,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i="1">
                            <a:latin typeface="Cambria Math" panose="02040503050406030204" pitchFamily="18" charset="0"/>
                          </a:rPr>
                          <m:t>2</m:t>
                        </m:r>
                      </m:sup>
                    </m:sSup>
                  </m:oMath>
                </a14:m>
                <a:r>
                  <a:rPr lang="en-US" altLang="zh-CN" dirty="0" smtClean="0"/>
                  <a:t> </a:t>
                </a:r>
                <a:r>
                  <a:rPr lang="en-US" altLang="zh-CN" b="1" dirty="0" smtClean="0"/>
                  <a:t>mod</a:t>
                </a:r>
                <a:r>
                  <a:rPr lang="en-US" altLang="zh-CN" dirty="0" smtClean="0"/>
                  <a:t> 7= 2,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i="1">
                            <a:latin typeface="Cambria Math" panose="02040503050406030204" pitchFamily="18" charset="0"/>
                          </a:rPr>
                          <m:t>3</m:t>
                        </m:r>
                      </m:sup>
                    </m:sSup>
                  </m:oMath>
                </a14:m>
                <a:r>
                  <a:rPr lang="en-US" altLang="zh-CN" dirty="0" smtClean="0"/>
                  <a:t> </a:t>
                </a:r>
                <a:r>
                  <a:rPr lang="en-US" altLang="zh-CN" b="1" dirty="0" smtClean="0"/>
                  <a:t>mod</a:t>
                </a:r>
                <a:r>
                  <a:rPr lang="en-US" altLang="zh-CN" dirty="0" smtClean="0"/>
                  <a:t> 7= 6,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i="1">
                            <a:latin typeface="Cambria Math" panose="02040503050406030204" pitchFamily="18" charset="0"/>
                          </a:rPr>
                          <m:t>4</m:t>
                        </m:r>
                      </m:sup>
                    </m:sSup>
                  </m:oMath>
                </a14:m>
                <a:r>
                  <a:rPr lang="en-US" altLang="zh-CN" dirty="0" smtClean="0"/>
                  <a:t> </a:t>
                </a:r>
                <a:r>
                  <a:rPr lang="en-US" altLang="zh-CN" b="1" dirty="0" smtClean="0"/>
                  <a:t>mod</a:t>
                </a:r>
                <a:r>
                  <a:rPr lang="en-US" altLang="zh-CN" dirty="0" smtClean="0"/>
                  <a:t> 7= </a:t>
                </a:r>
                <a:r>
                  <a:rPr lang="en-US" altLang="zh-CN" dirty="0"/>
                  <a:t>4,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i="1">
                            <a:latin typeface="Cambria Math" panose="02040503050406030204" pitchFamily="18" charset="0"/>
                          </a:rPr>
                          <m:t>5</m:t>
                        </m:r>
                      </m:sup>
                    </m:sSup>
                  </m:oMath>
                </a14:m>
                <a:r>
                  <a:rPr lang="en-US" altLang="zh-CN" dirty="0" smtClean="0"/>
                  <a:t> </a:t>
                </a:r>
                <a:r>
                  <a:rPr lang="en-US" altLang="zh-CN" b="1" dirty="0" smtClean="0"/>
                  <a:t>mod</a:t>
                </a:r>
                <a:r>
                  <a:rPr lang="en-US" altLang="zh-CN" dirty="0" smtClean="0"/>
                  <a:t> 7</a:t>
                </a:r>
                <a:r>
                  <a:rPr lang="en-US" altLang="zh-CN" dirty="0"/>
                  <a:t>= </a:t>
                </a:r>
                <a:r>
                  <a:rPr lang="en-US" altLang="zh-CN" dirty="0" smtClean="0"/>
                  <a:t>5,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b="0" i="1" smtClean="0">
                            <a:latin typeface="Cambria Math" panose="02040503050406030204" pitchFamily="18" charset="0"/>
                          </a:rPr>
                          <m:t>6</m:t>
                        </m:r>
                      </m:sup>
                    </m:sSup>
                  </m:oMath>
                </a14:m>
                <a:r>
                  <a:rPr lang="en-US" altLang="zh-CN" dirty="0"/>
                  <a:t> </a:t>
                </a:r>
                <a:r>
                  <a:rPr lang="en-US" altLang="zh-CN" b="1" dirty="0"/>
                  <a:t>mod</a:t>
                </a:r>
                <a:r>
                  <a:rPr lang="en-US" altLang="zh-CN" dirty="0"/>
                  <a:t> 7= 1</a:t>
                </a:r>
                <a:r>
                  <a:rPr lang="en-US" dirty="0" smtClean="0"/>
                  <a:t>. </a:t>
                </a:r>
                <a:r>
                  <a:rPr lang="zh-CN" altLang="en-US" dirty="0" smtClean="0"/>
                  <a:t>因为</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a:rPr lang="en-US" altLang="zh-CN" b="0" i="1" smtClean="0">
                            <a:latin typeface="Cambria Math" panose="02040503050406030204" pitchFamily="18" charset="0"/>
                          </a:rPr>
                          <m:t>7</m:t>
                        </m:r>
                      </m:sub>
                    </m:sSub>
                  </m:oMath>
                </a14:m>
                <a:r>
                  <a:rPr lang="zh-CN" altLang="en-US" dirty="0"/>
                  <a:t>中</a:t>
                </a:r>
                <a:r>
                  <a:rPr lang="zh-CN" altLang="en-US" dirty="0" smtClean="0"/>
                  <a:t>的</a:t>
                </a:r>
                <a:r>
                  <a:rPr lang="zh-CN" altLang="en-US" dirty="0"/>
                  <a:t>的非</a:t>
                </a:r>
                <a:r>
                  <a:rPr lang="zh-CN" altLang="en-US" dirty="0" smtClean="0"/>
                  <a:t>零元素都是</a:t>
                </a:r>
                <a:r>
                  <a:rPr lang="en-US" altLang="zh-CN" dirty="0" smtClean="0"/>
                  <a:t>3</a:t>
                </a:r>
                <a:r>
                  <a:rPr lang="zh-CN" altLang="en-US" dirty="0" smtClean="0"/>
                  <a:t>的</a:t>
                </a:r>
                <a:r>
                  <a:rPr lang="zh-CN" altLang="en-US" dirty="0"/>
                  <a:t>幂次</a:t>
                </a:r>
                <a:r>
                  <a:rPr lang="en-US" altLang="zh-CN" dirty="0" smtClean="0"/>
                  <a:t>, </a:t>
                </a:r>
                <a:r>
                  <a:rPr lang="zh-CN" altLang="en-US" dirty="0" smtClean="0"/>
                  <a:t>所以</a:t>
                </a:r>
                <a:r>
                  <a:rPr lang="en-US" altLang="zh-CN" dirty="0" smtClean="0"/>
                  <a:t>3</a:t>
                </a:r>
                <a:r>
                  <a:rPr lang="zh-CN" altLang="en-US" dirty="0" smtClean="0"/>
                  <a:t>是</a:t>
                </a:r>
                <a:r>
                  <a:rPr lang="zh-CN" altLang="en-US" dirty="0"/>
                  <a:t>原根</a:t>
                </a:r>
                <a:r>
                  <a:rPr lang="en-US" altLang="zh-CN" dirty="0"/>
                  <a:t>.</a:t>
                </a:r>
              </a:p>
              <a:p>
                <a:pPr lvl="1">
                  <a:lnSpc>
                    <a:spcPct val="110000"/>
                  </a:lnSpc>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776"/>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923C61C1-2B7F-4A20-A602-400BA9901E2D}"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118</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5883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600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离散对数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r>
                  <a:rPr lang="en-US" altLang="zh-CN" dirty="0" smtClean="0"/>
                  <a:t>【</a:t>
                </a:r>
                <a:r>
                  <a:rPr lang="zh-CN" altLang="en-US" dirty="0" smtClean="0"/>
                  <a:t>定义</a:t>
                </a:r>
                <a:r>
                  <a:rPr lang="en-US" altLang="zh-CN" dirty="0" smtClean="0"/>
                  <a:t>】</a:t>
                </a:r>
                <a:r>
                  <a:rPr lang="en-US" dirty="0" smtClean="0"/>
                  <a:t>: </a:t>
                </a:r>
                <a:r>
                  <a:rPr lang="zh-CN" altLang="en-US" dirty="0" smtClean="0"/>
                  <a:t>假设</a:t>
                </a:r>
                <a14:m>
                  <m:oMath xmlns:m="http://schemas.openxmlformats.org/officeDocument/2006/math">
                    <m:r>
                      <a:rPr lang="en-US" altLang="zh-CN" i="1" dirty="0" smtClean="0">
                        <a:latin typeface="Cambria Math" panose="02040503050406030204" pitchFamily="18" charset="0"/>
                      </a:rPr>
                      <m:t>𝑝</m:t>
                    </m:r>
                  </m:oMath>
                </a14:m>
                <a:r>
                  <a:rPr lang="zh-CN" altLang="en-US" dirty="0" smtClean="0"/>
                  <a:t>是一个素数</a:t>
                </a:r>
                <a:r>
                  <a:rPr lang="en-US" altLang="zh-CN" dirty="0" smtClean="0"/>
                  <a:t>, </a:t>
                </a:r>
                <a14:m>
                  <m:oMath xmlns:m="http://schemas.openxmlformats.org/officeDocument/2006/math">
                    <m:r>
                      <a:rPr lang="en-US" altLang="zh-CN" i="1" dirty="0" smtClean="0">
                        <a:latin typeface="Cambria Math" panose="02040503050406030204" pitchFamily="18" charset="0"/>
                      </a:rPr>
                      <m:t>𝑟</m:t>
                    </m:r>
                  </m:oMath>
                </a14:m>
                <a:r>
                  <a:rPr lang="zh-CN" altLang="en-US" dirty="0" smtClean="0"/>
                  <a:t>是一个模</a:t>
                </a:r>
                <a14:m>
                  <m:oMath xmlns:m="http://schemas.openxmlformats.org/officeDocument/2006/math">
                    <m:r>
                      <a:rPr lang="en-US" altLang="zh-CN" i="1" dirty="0" smtClean="0">
                        <a:latin typeface="Cambria Math" panose="02040503050406030204" pitchFamily="18" charset="0"/>
                      </a:rPr>
                      <m:t>𝑝</m:t>
                    </m:r>
                  </m:oMath>
                </a14:m>
                <a:r>
                  <a:rPr lang="zh-CN" altLang="en-US" dirty="0" smtClean="0"/>
                  <a:t>的原根</a:t>
                </a:r>
                <a:r>
                  <a:rPr lang="en-US" altLang="zh-CN" dirty="0" smtClean="0"/>
                  <a:t>, </a:t>
                </a:r>
                <a:r>
                  <a:rPr lang="zh-CN" altLang="en-US" dirty="0" smtClean="0"/>
                  <a:t>而</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是</a:t>
                </a:r>
                <a:r>
                  <a:rPr lang="en-US" altLang="zh-CN" dirty="0" smtClean="0"/>
                  <a:t>1</a:t>
                </a:r>
                <a:r>
                  <a:rPr lang="zh-CN" altLang="en-US" dirty="0" smtClean="0"/>
                  <a:t>和</a:t>
                </a:r>
                <a14:m>
                  <m:oMath xmlns:m="http://schemas.openxmlformats.org/officeDocument/2006/math">
                    <m:r>
                      <a:rPr lang="en-US" altLang="zh-CN" i="1" dirty="0" smtClean="0">
                        <a:latin typeface="Cambria Math" panose="02040503050406030204" pitchFamily="18" charset="0"/>
                      </a:rPr>
                      <m:t>𝑝</m:t>
                    </m:r>
                  </m:oMath>
                </a14:m>
                <a:r>
                  <a:rPr lang="en-US" altLang="zh-CN" dirty="0" smtClean="0"/>
                  <a:t>-1</a:t>
                </a:r>
                <a:r>
                  <a:rPr lang="zh-CN" altLang="en-US" dirty="0" smtClean="0"/>
                  <a:t>之间的一个整数</a:t>
                </a:r>
                <a:r>
                  <a:rPr lang="en-US" altLang="zh-CN" dirty="0" smtClean="0"/>
                  <a:t>. </a:t>
                </a:r>
                <a:r>
                  <a:rPr lang="zh-CN" altLang="en-US" dirty="0" smtClean="0"/>
                  <a:t>如果</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𝑒</m:t>
                        </m:r>
                        <m:r>
                          <a:rPr lang="en-US" altLang="zh-CN" b="0" i="1" smtClean="0">
                            <a:latin typeface="Cambria Math" panose="02040503050406030204" pitchFamily="18" charset="0"/>
                          </a:rPr>
                          <m:t> </m:t>
                        </m:r>
                      </m:sup>
                    </m:sSup>
                    <m:r>
                      <a:rPr lang="en-US" altLang="zh-CN" b="1" i="0" smtClean="0">
                        <a:latin typeface="Cambria Math" panose="02040503050406030204" pitchFamily="18" charset="0"/>
                      </a:rPr>
                      <m:t>𝐦𝐨𝐝</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oMath>
                </a14:m>
                <a:r>
                  <a:rPr lang="en-US" dirty="0" smtClean="0"/>
                  <a:t>, </a:t>
                </a:r>
                <a:r>
                  <a:rPr lang="zh-CN" altLang="en-US" dirty="0" smtClean="0"/>
                  <a:t>且</a:t>
                </a:r>
                <a14:m>
                  <m:oMath xmlns:m="http://schemas.openxmlformats.org/officeDocument/2006/math">
                    <m:r>
                      <a:rPr lang="en-US" i="1" dirty="0" smtClean="0">
                        <a:latin typeface="Cambria Math" panose="02040503050406030204" pitchFamily="18" charset="0"/>
                      </a:rPr>
                      <m:t>1 ≤ </m:t>
                    </m:r>
                    <m:r>
                      <a:rPr lang="en-US" i="1" dirty="0" smtClean="0">
                        <a:latin typeface="Cambria Math" panose="02040503050406030204" pitchFamily="18" charset="0"/>
                      </a:rPr>
                      <m:t>𝑒</m:t>
                    </m:r>
                    <m:r>
                      <a:rPr lang="en-US" i="1" dirty="0" smtClean="0">
                        <a:latin typeface="Cambria Math" panose="02040503050406030204" pitchFamily="18" charset="0"/>
                      </a:rPr>
                      <m:t> ≤ </m:t>
                    </m:r>
                    <m:r>
                      <a:rPr lang="en-US" i="1" dirty="0" smtClean="0">
                        <a:latin typeface="Cambria Math" panose="02040503050406030204" pitchFamily="18" charset="0"/>
                      </a:rPr>
                      <m:t>𝑝</m:t>
                    </m:r>
                    <m:r>
                      <a:rPr lang="en-US" i="1" dirty="0" smtClean="0">
                        <a:latin typeface="Cambria Math" panose="02040503050406030204" pitchFamily="18" charset="0"/>
                      </a:rPr>
                      <m:t> − 1</m:t>
                    </m:r>
                  </m:oMath>
                </a14:m>
                <a:r>
                  <a:rPr lang="en-US" dirty="0" smtClean="0"/>
                  <a:t>, </a:t>
                </a:r>
                <a:r>
                  <a:rPr lang="zh-CN" altLang="en-US" dirty="0" smtClean="0"/>
                  <a:t>我们说</a:t>
                </a:r>
                <a14:m>
                  <m:oMath xmlns:m="http://schemas.openxmlformats.org/officeDocument/2006/math">
                    <m:r>
                      <a:rPr lang="en-US" altLang="zh-CN" i="1" dirty="0" smtClean="0">
                        <a:latin typeface="Cambria Math" panose="02040503050406030204" pitchFamily="18" charset="0"/>
                      </a:rPr>
                      <m:t>𝑒</m:t>
                    </m:r>
                  </m:oMath>
                </a14:m>
                <a:r>
                  <a:rPr lang="zh-CN" altLang="en-US" dirty="0" smtClean="0"/>
                  <a:t>是以</a:t>
                </a:r>
                <a14:m>
                  <m:oMath xmlns:m="http://schemas.openxmlformats.org/officeDocument/2006/math">
                    <m:r>
                      <a:rPr lang="en-US" altLang="zh-CN" i="1" dirty="0" smtClean="0">
                        <a:latin typeface="Cambria Math" panose="02040503050406030204" pitchFamily="18" charset="0"/>
                      </a:rPr>
                      <m:t>𝑟</m:t>
                    </m:r>
                  </m:oMath>
                </a14:m>
                <a:r>
                  <a:rPr lang="zh-CN" altLang="en-US" dirty="0" smtClean="0"/>
                  <a:t>为底</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模</a:t>
                </a:r>
                <a14:m>
                  <m:oMath xmlns:m="http://schemas.openxmlformats.org/officeDocument/2006/math">
                    <m:r>
                      <a:rPr lang="en-US" altLang="zh-CN" i="1" dirty="0" smtClean="0">
                        <a:latin typeface="Cambria Math" panose="02040503050406030204" pitchFamily="18" charset="0"/>
                      </a:rPr>
                      <m:t>𝑝</m:t>
                    </m:r>
                  </m:oMath>
                </a14:m>
                <a:r>
                  <a:rPr lang="zh-CN" altLang="en-US" dirty="0" smtClean="0"/>
                  <a:t>的</a:t>
                </a:r>
                <a:r>
                  <a:rPr lang="zh-CN" altLang="en-US" b="1" dirty="0" smtClean="0">
                    <a:solidFill>
                      <a:srgbClr val="C00000"/>
                    </a:solidFill>
                  </a:rPr>
                  <a:t>离散对数</a:t>
                </a:r>
                <a:r>
                  <a:rPr lang="en-US" altLang="zh-CN" dirty="0" smtClean="0"/>
                  <a:t>, </a:t>
                </a:r>
                <a:r>
                  <a:rPr lang="zh-CN" altLang="en-US" dirty="0" smtClean="0"/>
                  <a:t>并记作</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𝑙𝑜𝑔</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oMath>
                </a14:m>
                <a:r>
                  <a:rPr lang="en-US" dirty="0" smtClean="0"/>
                  <a:t> (</a:t>
                </a:r>
                <a:r>
                  <a:rPr lang="zh-CN" altLang="en-US" dirty="0" smtClean="0"/>
                  <a:t>这里隐含理解为有素数</a:t>
                </a:r>
                <a14:m>
                  <m:oMath xmlns:m="http://schemas.openxmlformats.org/officeDocument/2006/math">
                    <m:r>
                      <a:rPr lang="en-US" altLang="zh-CN" i="1" dirty="0" smtClean="0">
                        <a:latin typeface="Cambria Math" panose="02040503050406030204" pitchFamily="18" charset="0"/>
                      </a:rPr>
                      <m:t>𝑝</m:t>
                    </m:r>
                  </m:oMath>
                </a14:m>
                <a:r>
                  <a:rPr lang="en-US" dirty="0" smtClean="0"/>
                  <a:t>).</a:t>
                </a:r>
              </a:p>
              <a:p>
                <a:pPr>
                  <a:lnSpc>
                    <a:spcPct val="120000"/>
                  </a:lnSpc>
                </a:pPr>
                <a:r>
                  <a:rPr lang="zh-CN" altLang="en-US" dirty="0" smtClean="0"/>
                  <a:t>一般来说寻找离散对数是一个非常困难的问题</a:t>
                </a:r>
                <a:r>
                  <a:rPr lang="en-US" altLang="zh-CN" dirty="0" smtClean="0"/>
                  <a:t>, </a:t>
                </a:r>
                <a:r>
                  <a:rPr lang="zh-CN" altLang="en-US" dirty="0" smtClean="0"/>
                  <a:t>这个问题的困难性也就成为了许多密码系统安全性的基础</a:t>
                </a:r>
                <a:r>
                  <a:rPr lang="en-US" altLang="zh-CN" dirty="0" smtClean="0"/>
                  <a:t>.</a:t>
                </a:r>
                <a:endParaRPr lang="en-US" dirty="0" smtClean="0"/>
              </a:p>
              <a:p>
                <a:pPr>
                  <a:lnSpc>
                    <a:spcPct val="120000"/>
                  </a:lnSpc>
                </a:pPr>
                <a:r>
                  <a:rPr lang="zh-CN" altLang="en-US" dirty="0" smtClean="0"/>
                  <a:t>例</a:t>
                </a:r>
                <a:r>
                  <a:rPr lang="en-US" dirty="0" smtClean="0"/>
                  <a:t>: </a:t>
                </a:r>
                <a:r>
                  <a:rPr lang="zh-CN" altLang="en-US" dirty="0" smtClean="0"/>
                  <a:t>分别找出以</a:t>
                </a:r>
                <a:r>
                  <a:rPr lang="en-US" altLang="zh-CN" dirty="0" smtClean="0"/>
                  <a:t>3</a:t>
                </a:r>
                <a:r>
                  <a:rPr lang="zh-CN" altLang="en-US" dirty="0" smtClean="0"/>
                  <a:t>为底</a:t>
                </a:r>
                <a:r>
                  <a:rPr lang="en-US" altLang="zh-CN" dirty="0" smtClean="0"/>
                  <a:t>3</a:t>
                </a:r>
                <a:r>
                  <a:rPr lang="zh-CN" altLang="en-US" dirty="0" smtClean="0"/>
                  <a:t>模</a:t>
                </a:r>
                <a:r>
                  <a:rPr lang="en-US" altLang="zh-CN" dirty="0" smtClean="0"/>
                  <a:t>7</a:t>
                </a:r>
                <a:r>
                  <a:rPr lang="zh-CN" altLang="en-US" dirty="0" smtClean="0"/>
                  <a:t>的离散对数</a:t>
                </a:r>
                <a:r>
                  <a:rPr lang="en-US" altLang="zh-CN" dirty="0" smtClean="0"/>
                  <a:t>, </a:t>
                </a:r>
                <a:r>
                  <a:rPr lang="zh-CN" altLang="en-US" dirty="0" smtClean="0"/>
                  <a:t>以</a:t>
                </a:r>
                <a:r>
                  <a:rPr lang="en-US" altLang="zh-CN" dirty="0" smtClean="0"/>
                  <a:t>3</a:t>
                </a:r>
                <a:r>
                  <a:rPr lang="zh-CN" altLang="en-US" dirty="0" smtClean="0"/>
                  <a:t>为底</a:t>
                </a:r>
                <a:r>
                  <a:rPr lang="en-US" altLang="zh-CN" dirty="0" smtClean="0"/>
                  <a:t>5</a:t>
                </a:r>
                <a:r>
                  <a:rPr lang="zh-CN" altLang="en-US" dirty="0" smtClean="0"/>
                  <a:t>模</a:t>
                </a:r>
                <a:r>
                  <a:rPr lang="en-US" altLang="zh-CN" dirty="0" smtClean="0"/>
                  <a:t>7</a:t>
                </a:r>
                <a:r>
                  <a:rPr lang="zh-CN" altLang="en-US" dirty="0" smtClean="0"/>
                  <a:t>的</a:t>
                </a:r>
                <a:r>
                  <a:rPr lang="zh-CN" altLang="en-US" dirty="0"/>
                  <a:t>离散对数</a:t>
                </a:r>
                <a:endParaRPr lang="en-US" altLang="zh-CN" dirty="0" smtClean="0"/>
              </a:p>
              <a:p>
                <a:pPr>
                  <a:lnSpc>
                    <a:spcPct val="120000"/>
                  </a:lnSpc>
                </a:pPr>
                <a:r>
                  <a:rPr lang="zh-CN" altLang="en-US" dirty="0" smtClean="0"/>
                  <a:t>解</a:t>
                </a:r>
                <a:r>
                  <a:rPr lang="en-US" altLang="zh-CN" dirty="0" smtClean="0"/>
                  <a:t>:</a:t>
                </a:r>
                <a:r>
                  <a:rPr lang="zh-CN" altLang="en-US" dirty="0" smtClean="0"/>
                  <a:t>上面计算模</a:t>
                </a:r>
                <a:r>
                  <a:rPr lang="en-US" altLang="zh-CN" dirty="0" smtClean="0"/>
                  <a:t>7</a:t>
                </a:r>
                <a:r>
                  <a:rPr lang="zh-CN" altLang="en-US" dirty="0" smtClean="0"/>
                  <a:t>的</a:t>
                </a:r>
                <a:r>
                  <a:rPr lang="en-US" altLang="zh-CN" dirty="0" smtClean="0"/>
                  <a:t>3</a:t>
                </a:r>
                <a:r>
                  <a:rPr lang="zh-CN" altLang="en-US" dirty="0" smtClean="0"/>
                  <a:t>幂次时得到</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1</m:t>
                        </m:r>
                      </m:sup>
                    </m:sSup>
                  </m:oMath>
                </a14:m>
                <a:r>
                  <a:rPr lang="en-US" altLang="zh-CN" dirty="0"/>
                  <a:t> = 3</a:t>
                </a:r>
                <a:r>
                  <a:rPr lang="en-US" altLang="zh-CN" dirty="0" smtClean="0"/>
                  <a:t>,</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5</m:t>
                        </m:r>
                      </m:sup>
                    </m:sSup>
                  </m:oMath>
                </a14:m>
                <a:r>
                  <a:rPr lang="en-US" altLang="zh-CN" dirty="0"/>
                  <a:t> = 5</a:t>
                </a:r>
                <a:r>
                  <a:rPr lang="zh-CN" altLang="en-US" dirty="0" smtClean="0"/>
                  <a:t>都在</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a:rPr lang="en-US" altLang="zh-CN" b="0" i="1" smtClean="0">
                            <a:latin typeface="Cambria Math" panose="02040503050406030204" pitchFamily="18" charset="0"/>
                          </a:rPr>
                          <m:t>7</m:t>
                        </m:r>
                      </m:sub>
                    </m:sSub>
                  </m:oMath>
                </a14:m>
                <a:r>
                  <a:rPr lang="zh-CN" altLang="en-US" dirty="0" smtClean="0"/>
                  <a:t>中</a:t>
                </a:r>
                <a:r>
                  <a:rPr lang="en-US" altLang="zh-CN" dirty="0" smtClean="0"/>
                  <a:t>, </a:t>
                </a:r>
                <a:r>
                  <a:rPr lang="zh-CN" altLang="en-US" dirty="0" smtClean="0"/>
                  <a:t>故以</a:t>
                </a:r>
                <a:r>
                  <a:rPr lang="en-US" altLang="zh-CN" dirty="0" smtClean="0"/>
                  <a:t>3</a:t>
                </a:r>
                <a:r>
                  <a:rPr lang="zh-CN" altLang="en-US" dirty="0" smtClean="0"/>
                  <a:t>为底</a:t>
                </a:r>
                <a:r>
                  <a:rPr lang="en-US" altLang="zh-CN" dirty="0" smtClean="0"/>
                  <a:t>3</a:t>
                </a:r>
                <a:r>
                  <a:rPr lang="zh-CN" altLang="en-US" dirty="0" smtClean="0"/>
                  <a:t>和</a:t>
                </a:r>
                <a:r>
                  <a:rPr lang="en-US" altLang="zh-CN" dirty="0" smtClean="0"/>
                  <a:t>5</a:t>
                </a:r>
                <a:r>
                  <a:rPr lang="zh-CN" altLang="en-US" dirty="0" smtClean="0"/>
                  <a:t>模</a:t>
                </a:r>
                <a:r>
                  <a:rPr lang="en-US" altLang="zh-CN" dirty="0" smtClean="0"/>
                  <a:t>7</a:t>
                </a:r>
                <a:r>
                  <a:rPr lang="zh-CN" altLang="en-US" dirty="0" smtClean="0"/>
                  <a:t>的离散对数分别是</a:t>
                </a:r>
                <a:r>
                  <a:rPr lang="en-US" altLang="zh-CN" dirty="0" smtClean="0"/>
                  <a:t>1</a:t>
                </a:r>
                <a:r>
                  <a:rPr lang="zh-CN" altLang="en-US" dirty="0" smtClean="0"/>
                  <a:t>和</a:t>
                </a:r>
                <a:r>
                  <a:rPr lang="en-US" altLang="zh-CN" dirty="0" smtClean="0"/>
                  <a:t>5. </a:t>
                </a:r>
                <a:r>
                  <a:rPr lang="zh-CN" altLang="en-US" dirty="0" smtClean="0"/>
                  <a:t>我们写成</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𝑙𝑜𝑔</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1</m:t>
                    </m:r>
                  </m:oMath>
                </a14:m>
                <a:r>
                  <a:rPr lang="en-US" altLang="zh-CN" dirty="0"/>
                  <a:t>,</a:t>
                </a:r>
                <a:r>
                  <a:rPr lang="zh-CN" alt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𝑙𝑜𝑔</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5</m:t>
                    </m:r>
                    <m:r>
                      <a:rPr lang="en-US" altLang="zh-CN" i="1">
                        <a:latin typeface="Cambria Math" panose="02040503050406030204" pitchFamily="18" charset="0"/>
                      </a:rPr>
                      <m:t>=</m:t>
                    </m:r>
                    <m:r>
                      <a:rPr lang="en-US" altLang="zh-CN" b="0" i="1" smtClean="0">
                        <a:latin typeface="Cambria Math" panose="02040503050406030204" pitchFamily="18" charset="0"/>
                      </a:rPr>
                      <m:t>5</m:t>
                    </m:r>
                  </m:oMath>
                </a14:m>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978A866E-5E94-4D7E-BBC3-A46A17A758A5}"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119</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83518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a:t>
            </a:r>
            <a:r>
              <a:rPr lang="zh-CN" altLang="en-US" dirty="0" smtClean="0"/>
              <a:t>运算</a:t>
            </a:r>
            <a:endParaRPr lang="en-US" dirty="0"/>
          </a:p>
        </p:txBody>
      </p:sp>
      <p:sp>
        <p:nvSpPr>
          <p:cNvPr id="3" name="Content Placeholder 2"/>
          <p:cNvSpPr>
            <a:spLocks noGrp="1"/>
          </p:cNvSpPr>
          <p:nvPr>
            <p:ph idx="1"/>
          </p:nvPr>
        </p:nvSpPr>
        <p:spPr/>
        <p:txBody>
          <a:bodyPr>
            <a:normAutofit/>
          </a:bodyPr>
          <a:lstStyle/>
          <a:p>
            <a:pPr>
              <a:lnSpc>
                <a:spcPct val="120000"/>
              </a:lnSpc>
            </a:pPr>
            <a:r>
              <a:rPr lang="zh-CN" altLang="en-US" dirty="0" smtClean="0"/>
              <a:t>例</a:t>
            </a:r>
            <a:r>
              <a:rPr lang="en-US" altLang="zh-CN" dirty="0" smtClean="0"/>
              <a:t>:</a:t>
            </a:r>
            <a:r>
              <a:rPr lang="zh-CN" altLang="en-US" dirty="0" smtClean="0"/>
              <a:t>判断</a:t>
            </a:r>
            <a:r>
              <a:rPr lang="en-US" altLang="zh-CN" dirty="0" smtClean="0"/>
              <a:t>17</a:t>
            </a:r>
            <a:r>
              <a:rPr lang="zh-CN" altLang="en-US" dirty="0" smtClean="0"/>
              <a:t>是否模</a:t>
            </a:r>
            <a:r>
              <a:rPr lang="en-US" altLang="zh-CN" dirty="0" smtClean="0"/>
              <a:t>6</a:t>
            </a:r>
            <a:r>
              <a:rPr lang="zh-CN" altLang="en-US" dirty="0" smtClean="0"/>
              <a:t>同余</a:t>
            </a:r>
            <a:r>
              <a:rPr lang="en-US" altLang="zh-CN" dirty="0" smtClean="0"/>
              <a:t>5, 24</a:t>
            </a:r>
            <a:r>
              <a:rPr lang="zh-CN" altLang="en-US" dirty="0" smtClean="0"/>
              <a:t>是否模</a:t>
            </a:r>
            <a:r>
              <a:rPr lang="en-US" altLang="zh-CN" dirty="0" smtClean="0"/>
              <a:t>6</a:t>
            </a:r>
            <a:r>
              <a:rPr lang="zh-CN" altLang="en-US" dirty="0" smtClean="0"/>
              <a:t>同余</a:t>
            </a:r>
            <a:r>
              <a:rPr lang="en-US" altLang="zh-CN" dirty="0" smtClean="0"/>
              <a:t>14</a:t>
            </a:r>
            <a:r>
              <a:rPr lang="en-US" dirty="0" smtClean="0"/>
              <a:t>.</a:t>
            </a:r>
          </a:p>
          <a:p>
            <a:r>
              <a:rPr lang="zh-CN" altLang="en-US" dirty="0" smtClean="0"/>
              <a:t>解</a:t>
            </a:r>
            <a:r>
              <a:rPr lang="en-US" dirty="0" smtClean="0"/>
              <a:t>:</a:t>
            </a:r>
            <a:r>
              <a:rPr lang="zh-CN" altLang="en-US" dirty="0" smtClean="0"/>
              <a:t>由于</a:t>
            </a:r>
            <a:r>
              <a:rPr lang="en-US" altLang="zh-CN" dirty="0" smtClean="0"/>
              <a:t>6</a:t>
            </a:r>
            <a:r>
              <a:rPr lang="zh-CN" altLang="en-US" dirty="0" smtClean="0"/>
              <a:t>整除</a:t>
            </a:r>
            <a:r>
              <a:rPr lang="en-US" altLang="zh-CN" dirty="0" smtClean="0"/>
              <a:t>17-5=12, </a:t>
            </a:r>
            <a:r>
              <a:rPr lang="zh-CN" altLang="en-US" dirty="0" smtClean="0"/>
              <a:t>所以</a:t>
            </a:r>
            <a:r>
              <a:rPr lang="en-US" dirty="0" smtClean="0"/>
              <a:t> </a:t>
            </a:r>
            <a:r>
              <a:rPr lang="en-US" altLang="zh-CN" dirty="0"/>
              <a:t>17 ≡ </a:t>
            </a:r>
            <a:r>
              <a:rPr lang="en-US" altLang="zh-CN" dirty="0" smtClean="0"/>
              <a:t>5(mod 6); </a:t>
            </a:r>
            <a:r>
              <a:rPr lang="zh-CN" altLang="en-US" dirty="0" smtClean="0"/>
              <a:t>因为</a:t>
            </a:r>
            <a:r>
              <a:rPr lang="en-US" altLang="zh-CN" dirty="0" smtClean="0"/>
              <a:t>24-14=10</a:t>
            </a:r>
            <a:r>
              <a:rPr lang="zh-CN" altLang="en-US" dirty="0" smtClean="0"/>
              <a:t>不能被</a:t>
            </a:r>
            <a:r>
              <a:rPr lang="en-US" altLang="zh-CN" dirty="0" smtClean="0"/>
              <a:t>6</a:t>
            </a:r>
            <a:r>
              <a:rPr lang="zh-CN" altLang="en-US" dirty="0" smtClean="0"/>
              <a:t>整除</a:t>
            </a:r>
            <a:r>
              <a:rPr lang="en-US" altLang="zh-CN" dirty="0" smtClean="0"/>
              <a:t>, </a:t>
            </a:r>
            <a:r>
              <a:rPr lang="zh-CN" altLang="en-US" dirty="0" smtClean="0"/>
              <a:t>所以</a:t>
            </a:r>
            <a:r>
              <a:rPr lang="en-US" altLang="zh-CN" dirty="0"/>
              <a:t>24 ≢ </a:t>
            </a:r>
            <a:r>
              <a:rPr lang="en-US" altLang="zh-CN" dirty="0" smtClean="0"/>
              <a:t>14(mod 6).</a:t>
            </a:r>
            <a:endParaRPr lang="en-US" dirty="0" smtClean="0"/>
          </a:p>
        </p:txBody>
      </p:sp>
      <p:sp>
        <p:nvSpPr>
          <p:cNvPr id="6" name="日期占位符 5"/>
          <p:cNvSpPr>
            <a:spLocks noGrp="1"/>
          </p:cNvSpPr>
          <p:nvPr>
            <p:ph type="dt" sz="half" idx="10"/>
          </p:nvPr>
        </p:nvSpPr>
        <p:spPr/>
        <p:txBody>
          <a:bodyPr/>
          <a:lstStyle/>
          <a:p>
            <a:fld id="{AF9B5CE5-16D3-4ACE-B42B-C9147A1A637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12</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25718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4.4 </a:t>
            </a:r>
            <a:r>
              <a:rPr lang="zh-CN" altLang="en-US" dirty="0" smtClean="0"/>
              <a:t>课后作业</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1. </a:t>
                </a:r>
                <a:r>
                  <a:rPr lang="zh-CN" altLang="en-US" dirty="0" smtClean="0"/>
                  <a:t>求解下列同余方程</a:t>
                </a:r>
                <a:endParaRPr lang="en-US" altLang="zh-CN" dirty="0" smtClean="0"/>
              </a:p>
              <a:p>
                <a:pPr lvl="1" algn="just">
                  <a:lnSpc>
                    <a:spcPct val="110000"/>
                  </a:lnSpc>
                </a:pPr>
                <a:r>
                  <a:rPr lang="en-US" altLang="zh-CN" dirty="0"/>
                  <a:t>a) </a:t>
                </a:r>
                <a14:m>
                  <m:oMath xmlns:m="http://schemas.openxmlformats.org/officeDocument/2006/math">
                    <m:r>
                      <a:rPr lang="en-US" altLang="zh-CN">
                        <a:latin typeface="Cambria Math" panose="02040503050406030204" pitchFamily="18" charset="0"/>
                      </a:rPr>
                      <m:t>34</m:t>
                    </m:r>
                    <m:r>
                      <a:rPr lang="en-US" altLang="zh-CN">
                        <a:latin typeface="Cambria Math" panose="02040503050406030204" pitchFamily="18" charset="0"/>
                      </a:rPr>
                      <m:t>𝑥</m:t>
                    </m:r>
                    <m:r>
                      <a:rPr lang="en-US" altLang="zh-CN">
                        <a:latin typeface="Cambria Math" panose="02040503050406030204" pitchFamily="18" charset="0"/>
                      </a:rPr>
                      <m:t>≡77 (</m:t>
                    </m:r>
                    <m:r>
                      <m:rPr>
                        <m:sty m:val="p"/>
                      </m:rPr>
                      <a:rPr lang="en-US" altLang="zh-CN">
                        <a:latin typeface="Cambria Math" panose="02040503050406030204" pitchFamily="18" charset="0"/>
                      </a:rPr>
                      <m:t>mod</m:t>
                    </m:r>
                    <m:r>
                      <a:rPr lang="en-US" altLang="zh-CN">
                        <a:latin typeface="Cambria Math" panose="02040503050406030204" pitchFamily="18" charset="0"/>
                      </a:rPr>
                      <m:t> 89)</m:t>
                    </m:r>
                  </m:oMath>
                </a14:m>
                <a:endParaRPr lang="en-US" altLang="zh-CN" dirty="0"/>
              </a:p>
              <a:p>
                <a:pPr lvl="1" algn="just">
                  <a:lnSpc>
                    <a:spcPct val="110000"/>
                  </a:lnSpc>
                </a:pPr>
                <a:r>
                  <a:rPr lang="en-US" altLang="zh-CN" dirty="0"/>
                  <a:t>b) </a:t>
                </a:r>
                <a14:m>
                  <m:oMath xmlns:m="http://schemas.openxmlformats.org/officeDocument/2006/math">
                    <m:r>
                      <a:rPr lang="en-US" altLang="zh-CN">
                        <a:latin typeface="Cambria Math" panose="02040503050406030204" pitchFamily="18" charset="0"/>
                      </a:rPr>
                      <m:t>144</m:t>
                    </m:r>
                    <m:r>
                      <a:rPr lang="en-US" altLang="zh-CN">
                        <a:latin typeface="Cambria Math" panose="02040503050406030204" pitchFamily="18" charset="0"/>
                      </a:rPr>
                      <m:t>𝑥</m:t>
                    </m:r>
                    <m:r>
                      <a:rPr lang="en-US" altLang="zh-CN">
                        <a:latin typeface="Cambria Math" panose="02040503050406030204" pitchFamily="18" charset="0"/>
                      </a:rPr>
                      <m:t>≡4 (</m:t>
                    </m:r>
                    <m:r>
                      <m:rPr>
                        <m:sty m:val="p"/>
                      </m:rPr>
                      <a:rPr lang="en-US" altLang="zh-CN">
                        <a:latin typeface="Cambria Math" panose="02040503050406030204" pitchFamily="18" charset="0"/>
                      </a:rPr>
                      <m:t>mod</m:t>
                    </m:r>
                    <m:r>
                      <a:rPr lang="en-US" altLang="zh-CN">
                        <a:latin typeface="Cambria Math" panose="02040503050406030204" pitchFamily="18" charset="0"/>
                      </a:rPr>
                      <m:t> 233)</m:t>
                    </m:r>
                  </m:oMath>
                </a14:m>
                <a:endParaRPr lang="en-US" altLang="zh-CN" dirty="0"/>
              </a:p>
              <a:p>
                <a:pPr lvl="1" algn="just">
                  <a:lnSpc>
                    <a:spcPct val="110000"/>
                  </a:lnSpc>
                </a:pPr>
                <a:r>
                  <a:rPr lang="en-US" altLang="zh-CN" dirty="0"/>
                  <a:t>c) </a:t>
                </a:r>
                <a14:m>
                  <m:oMath xmlns:m="http://schemas.openxmlformats.org/officeDocument/2006/math">
                    <m:r>
                      <a:rPr lang="en-US" altLang="zh-CN">
                        <a:latin typeface="Cambria Math" panose="02040503050406030204" pitchFamily="18" charset="0"/>
                      </a:rPr>
                      <m:t>200</m:t>
                    </m:r>
                    <m:r>
                      <a:rPr lang="en-US" altLang="zh-CN">
                        <a:latin typeface="Cambria Math" panose="02040503050406030204" pitchFamily="18" charset="0"/>
                      </a:rPr>
                      <m:t>𝑥</m:t>
                    </m:r>
                    <m:r>
                      <a:rPr lang="en-US" altLang="zh-CN">
                        <a:latin typeface="Cambria Math" panose="02040503050406030204" pitchFamily="18" charset="0"/>
                      </a:rPr>
                      <m:t>≡13 (</m:t>
                    </m:r>
                    <m:r>
                      <m:rPr>
                        <m:sty m:val="p"/>
                      </m:rPr>
                      <a:rPr lang="en-US" altLang="zh-CN">
                        <a:latin typeface="Cambria Math" panose="02040503050406030204" pitchFamily="18" charset="0"/>
                      </a:rPr>
                      <m:t>mod</m:t>
                    </m:r>
                    <m:r>
                      <a:rPr lang="en-US" altLang="zh-CN">
                        <a:latin typeface="Cambria Math" panose="02040503050406030204" pitchFamily="18" charset="0"/>
                      </a:rPr>
                      <m:t> 1001)</m:t>
                    </m:r>
                  </m:oMath>
                </a14:m>
                <a:endParaRPr lang="en-US" altLang="zh-CN" dirty="0"/>
              </a:p>
              <a:p>
                <a:r>
                  <a:rPr lang="en-US" altLang="zh-CN" dirty="0" smtClean="0"/>
                  <a:t>2. </a:t>
                </a:r>
                <a:r>
                  <a:rPr lang="zh-CN" altLang="en-US" dirty="0" smtClean="0"/>
                  <a:t>利用费马小定理找出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23</m:t>
                        </m:r>
                      </m:e>
                      <m:sup>
                        <m:r>
                          <a:rPr lang="en-US" altLang="zh-CN" b="0" i="1" smtClean="0">
                            <a:latin typeface="Cambria Math" panose="02040503050406030204" pitchFamily="18" charset="0"/>
                          </a:rPr>
                          <m:t>1002</m:t>
                        </m:r>
                      </m:sup>
                    </m:sSup>
                  </m:oMath>
                </a14:m>
                <a:r>
                  <a:rPr lang="en-US" altLang="zh-CN" dirty="0" smtClean="0"/>
                  <a:t> </a:t>
                </a:r>
                <a:r>
                  <a:rPr lang="en-US" altLang="zh-CN" b="1" dirty="0" smtClean="0"/>
                  <a:t>mod</a:t>
                </a:r>
                <a:r>
                  <a:rPr lang="en-US" altLang="zh-CN" dirty="0" smtClean="0"/>
                  <a:t> 41.</a:t>
                </a:r>
                <a:endParaRPr lang="en-US" altLang="zh-CN" dirty="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120</a:t>
            </a:fld>
            <a:endParaRPr lang="zh-CN" altLang="en-US" dirty="0"/>
          </a:p>
        </p:txBody>
      </p:sp>
      <p:sp>
        <p:nvSpPr>
          <p:cNvPr id="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20717127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410200" y="1923068"/>
            <a:ext cx="6781801" cy="2780907"/>
          </a:xfrm>
        </p:spPr>
        <p:txBody>
          <a:bodyPr>
            <a:normAutofit/>
          </a:bodyPr>
          <a:lstStyle/>
          <a:p>
            <a:r>
              <a:rPr lang="zh-CN" altLang="en-US" dirty="0" smtClean="0"/>
              <a:t>第</a:t>
            </a:r>
            <a:r>
              <a:rPr lang="en-US" altLang="zh-CN" dirty="0" smtClean="0"/>
              <a:t>4.5</a:t>
            </a:r>
            <a:r>
              <a:rPr lang="zh-CN" altLang="en-US" dirty="0"/>
              <a:t>节同余</a:t>
            </a:r>
            <a:r>
              <a:rPr lang="zh-CN" altLang="en-US" dirty="0" smtClean="0"/>
              <a:t>应用</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4.5: Applications of </a:t>
            </a:r>
            <a:r>
              <a:rPr lang="en-US" altLang="zh-CN" sz="1800" dirty="0" err="1" smtClean="0">
                <a:latin typeface="Times New Roman" panose="02020603050405020304" pitchFamily="18" charset="0"/>
                <a:cs typeface="Times New Roman" panose="02020603050405020304" pitchFamily="18" charset="0"/>
              </a:rPr>
              <a:t>Congruences</a:t>
            </a:r>
            <a:endParaRPr lang="zh-CN" altLang="en-US" sz="1800" dirty="0"/>
          </a:p>
        </p:txBody>
      </p:sp>
      <p:pic>
        <p:nvPicPr>
          <p:cNvPr id="7" name="图片 6"/>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46688" y="1920712"/>
            <a:ext cx="4035458" cy="2780907"/>
          </a:xfrm>
          <a:prstGeom prst="rect">
            <a:avLst/>
          </a:prstGeom>
        </p:spPr>
      </p:pic>
    </p:spTree>
    <p:extLst>
      <p:ext uri="{BB962C8B-B14F-4D97-AF65-F5344CB8AC3E}">
        <p14:creationId xmlns:p14="http://schemas.microsoft.com/office/powerpoint/2010/main" val="35735980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rgbClr val="DCDCDC"/>
            </a:gs>
            <a:gs pos="71000">
              <a:schemeClr val="bg1"/>
            </a:gs>
            <a:gs pos="39000">
              <a:schemeClr val="bg1">
                <a:lumMod val="95000"/>
              </a:schemeClr>
            </a:gs>
            <a:gs pos="100000">
              <a:srgbClr val="DCDCDC"/>
            </a:gs>
          </a:gsLst>
          <a:lin ang="13500000" scaled="0"/>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defTabSz="1219170"/>
              <a:r>
                <a:rPr lang="zh-CN" altLang="en-US" sz="4267" b="1" dirty="0" smtClean="0">
                  <a:solidFill>
                    <a:srgbClr val="01559D"/>
                  </a:solidFill>
                  <a:latin typeface="微软雅黑" pitchFamily="34" charset="-122"/>
                  <a:ea typeface="微软雅黑" pitchFamily="34" charset="-122"/>
                </a:rPr>
                <a:t>知识要点</a:t>
              </a:r>
              <a:endParaRPr lang="zh-CN" altLang="en-US" sz="4267" b="1" dirty="0">
                <a:solidFill>
                  <a:srgbClr val="01559D"/>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2133600"/>
            <a:ext cx="6472398" cy="1187188"/>
            <a:chOff x="3203848" y="659472"/>
            <a:chExt cx="4854298"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1</a:t>
              </a:r>
              <a:endParaRPr lang="zh-CN" altLang="en-US" sz="2400" b="1" dirty="0">
                <a:solidFill>
                  <a:srgbClr val="01559D"/>
                </a:solidFill>
                <a:latin typeface="微软雅黑" pitchFamily="34" charset="-122"/>
                <a:ea typeface="微软雅黑" pitchFamily="34" charset="-122"/>
              </a:endParaRPr>
            </a:p>
          </p:txBody>
        </p:sp>
        <p:sp>
          <p:nvSpPr>
            <p:cNvPr id="5" name="TextBox 4"/>
            <p:cNvSpPr txBox="1"/>
            <p:nvPr/>
          </p:nvSpPr>
          <p:spPr>
            <a:xfrm>
              <a:off x="4057646" y="659472"/>
              <a:ext cx="4000500" cy="377075"/>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散列函数</a:t>
              </a:r>
              <a:endParaRPr lang="en-US" altLang="zh-CN" sz="2667" dirty="0">
                <a:solidFill>
                  <a:srgbClr val="01559D"/>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2997696"/>
            <a:ext cx="5801499" cy="1187188"/>
            <a:chOff x="3203848" y="1307544"/>
            <a:chExt cx="435112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2</a:t>
              </a:r>
              <a:endParaRPr lang="zh-CN" altLang="en-US" sz="2400" b="1" dirty="0">
                <a:solidFill>
                  <a:srgbClr val="01559D"/>
                </a:solidFill>
                <a:latin typeface="微软雅黑" pitchFamily="34" charset="-122"/>
                <a:ea typeface="微软雅黑" pitchFamily="34" charset="-122"/>
              </a:endParaRPr>
            </a:p>
          </p:txBody>
        </p:sp>
        <p:sp>
          <p:nvSpPr>
            <p:cNvPr id="20" name="TextBox 19"/>
            <p:cNvSpPr txBox="1"/>
            <p:nvPr/>
          </p:nvSpPr>
          <p:spPr>
            <a:xfrm>
              <a:off x="4057650" y="1307544"/>
              <a:ext cx="3497322" cy="377075"/>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伪随机数</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组合 42"/>
          <p:cNvGrpSpPr/>
          <p:nvPr/>
        </p:nvGrpSpPr>
        <p:grpSpPr>
          <a:xfrm>
            <a:off x="4271797" y="3970077"/>
            <a:ext cx="5801499" cy="1187188"/>
            <a:chOff x="3203848" y="1307544"/>
            <a:chExt cx="4351124" cy="890391"/>
          </a:xfrm>
        </p:grpSpPr>
        <p:sp>
          <p:nvSpPr>
            <p:cNvPr id="44" name="椭圆 43"/>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smtClean="0">
                  <a:solidFill>
                    <a:srgbClr val="01559D"/>
                  </a:solidFill>
                  <a:latin typeface="微软雅黑" pitchFamily="34" charset="-122"/>
                  <a:ea typeface="微软雅黑" pitchFamily="34" charset="-122"/>
                </a:rPr>
                <a:t>3</a:t>
              </a:r>
              <a:endParaRPr lang="zh-CN" altLang="en-US" sz="2400" b="1" dirty="0">
                <a:solidFill>
                  <a:srgbClr val="01559D"/>
                </a:solidFill>
                <a:latin typeface="微软雅黑" pitchFamily="34" charset="-122"/>
                <a:ea typeface="微软雅黑" pitchFamily="34" charset="-122"/>
              </a:endParaRPr>
            </a:p>
          </p:txBody>
        </p:sp>
        <p:sp>
          <p:nvSpPr>
            <p:cNvPr id="45" name="TextBox 19"/>
            <p:cNvSpPr txBox="1"/>
            <p:nvPr/>
          </p:nvSpPr>
          <p:spPr>
            <a:xfrm>
              <a:off x="4057650" y="1307544"/>
              <a:ext cx="3497322" cy="377075"/>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校验码</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46"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7436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447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smtClean="0"/>
              <a:t>散列函数</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zh-CN" altLang="en-US" dirty="0" smtClean="0"/>
                  <a:t>定义</a:t>
                </a:r>
                <a:r>
                  <a:rPr lang="en-US" dirty="0" smtClean="0"/>
                  <a:t>: </a:t>
                </a:r>
                <a:r>
                  <a:rPr lang="zh-CN" altLang="en-US" dirty="0" smtClean="0"/>
                  <a:t>一个</a:t>
                </a:r>
                <a:r>
                  <a:rPr lang="zh-CN" altLang="en-US" b="1" dirty="0" smtClean="0">
                    <a:solidFill>
                      <a:srgbClr val="C00000"/>
                    </a:solidFill>
                  </a:rPr>
                  <a:t>散列函数</a:t>
                </a:r>
                <a14:m>
                  <m:oMath xmlns:m="http://schemas.openxmlformats.org/officeDocument/2006/math">
                    <m:r>
                      <a:rPr lang="en-US" altLang="zh-CN" i="1" dirty="0" smtClean="0">
                        <a:latin typeface="Cambria Math" panose="02040503050406030204" pitchFamily="18" charset="0"/>
                      </a:rPr>
                      <m:t>h</m:t>
                    </m:r>
                  </m:oMath>
                </a14:m>
                <a:r>
                  <a:rPr lang="zh-CN" altLang="en-US" dirty="0" smtClean="0"/>
                  <a:t>将内存地址</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m:t>
                    </m:r>
                  </m:oMath>
                </a14:m>
                <a:r>
                  <a:rPr lang="zh-CN" altLang="en-US" dirty="0" smtClean="0"/>
                  <a:t>分配给以</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为键值</a:t>
                </a:r>
                <a:r>
                  <a:rPr lang="zh-CN" altLang="en-US" dirty="0" smtClean="0"/>
                  <a:t>的</a:t>
                </a:r>
                <a:r>
                  <a:rPr lang="zh-CN" altLang="en-US" dirty="0"/>
                  <a:t>记录</a:t>
                </a:r>
                <a:r>
                  <a:rPr lang="en-US" dirty="0" smtClean="0"/>
                  <a:t>.</a:t>
                </a:r>
                <a:endParaRPr lang="en-US" dirty="0" smtClean="0"/>
              </a:p>
              <a:p>
                <a:pPr lvl="1"/>
                <a:r>
                  <a:rPr lang="zh-CN" altLang="en-US" dirty="0" smtClean="0"/>
                  <a:t>最常用的散列函数</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 = </m:t>
                    </m:r>
                    <m:r>
                      <a:rPr lang="en-US" i="1" dirty="0" smtClean="0">
                        <a:latin typeface="Cambria Math" panose="02040503050406030204" pitchFamily="18" charset="0"/>
                      </a:rPr>
                      <m:t>𝑘</m:t>
                    </m:r>
                    <m:r>
                      <a:rPr lang="en-US" i="1" dirty="0" smtClean="0">
                        <a:latin typeface="Cambria Math" panose="02040503050406030204" pitchFamily="18" charset="0"/>
                      </a:rPr>
                      <m:t> </m:t>
                    </m:r>
                    <m:r>
                      <a:rPr lang="en-US" b="1" i="1" dirty="0" smtClean="0">
                        <a:latin typeface="Cambria Math" panose="02040503050406030204" pitchFamily="18" charset="0"/>
                      </a:rPr>
                      <m:t>𝒎𝒐𝒅</m:t>
                    </m:r>
                    <m:r>
                      <a:rPr lang="en-US" i="1" dirty="0" smtClean="0">
                        <a:latin typeface="Cambria Math" panose="02040503050406030204" pitchFamily="18" charset="0"/>
                      </a:rPr>
                      <m:t> </m:t>
                    </m:r>
                    <m:r>
                      <a:rPr lang="en-US" i="1" dirty="0" smtClean="0">
                        <a:latin typeface="Cambria Math" panose="02040503050406030204" pitchFamily="18" charset="0"/>
                      </a:rPr>
                      <m:t>𝑚</m:t>
                    </m:r>
                  </m:oMath>
                </a14:m>
                <a:r>
                  <a:rPr lang="en-US"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𝑚</m:t>
                    </m:r>
                  </m:oMath>
                </a14:m>
                <a:r>
                  <a:rPr lang="zh-CN" altLang="en-US" dirty="0" smtClean="0"/>
                  <a:t>是可供使用的内存地址的数目</a:t>
                </a:r>
                <a:r>
                  <a:rPr lang="en-US" dirty="0" smtClean="0"/>
                  <a:t>. </a:t>
                </a:r>
              </a:p>
              <a:p>
                <a:pPr lvl="1"/>
                <a:r>
                  <a:rPr lang="zh-CN" altLang="en-US" dirty="0" smtClean="0"/>
                  <a:t>散列函数是满射的</a:t>
                </a:r>
                <a:r>
                  <a:rPr lang="en-US" altLang="zh-CN" dirty="0" smtClean="0"/>
                  <a:t>,</a:t>
                </a:r>
                <a:r>
                  <a:rPr lang="zh-CN" altLang="en-US" dirty="0" smtClean="0"/>
                  <a:t>这样所有内存地址均可用</a:t>
                </a:r>
                <a:r>
                  <a:rPr lang="en-US" dirty="0" smtClean="0"/>
                  <a:t>.</a:t>
                </a:r>
                <a:endParaRPr lang="en-US" dirty="0"/>
              </a:p>
              <a:p>
                <a:pPr marL="0" indent="0">
                  <a:buNone/>
                </a:pPr>
                <a:endParaRPr lang="en-US" altLang="zh-CN"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8E96CE49-B2A7-48EF-9713-FD32B1C34DAD}" type="datetime1">
              <a:rPr lang="zh-CN" altLang="en-US" smtClean="0"/>
              <a:pPr/>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123</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11" name="矩形 10"/>
          <p:cNvSpPr/>
          <p:nvPr/>
        </p:nvSpPr>
        <p:spPr>
          <a:xfrm>
            <a:off x="559488" y="2497466"/>
            <a:ext cx="11556311" cy="3539430"/>
          </a:xfrm>
          <a:prstGeom prst="rect">
            <a:avLst/>
          </a:prstGeom>
        </p:spPr>
        <p:txBody>
          <a:bodyPr wrap="square">
            <a:spAutoFit/>
          </a:bodyPr>
          <a:lstStyle/>
          <a:p>
            <a:r>
              <a:rPr lang="zh-CN" altLang="en-US" sz="2800" b="1" dirty="0" smtClean="0"/>
              <a:t>例子</a:t>
            </a:r>
            <a:r>
              <a:rPr lang="zh-CN" altLang="en-US" sz="2800" dirty="0" smtClean="0"/>
              <a:t>：找出由散列函数</a:t>
            </a:r>
            <a:r>
              <a:rPr lang="en-US" altLang="zh-CN" sz="2800" dirty="0" smtClean="0"/>
              <a:t>h(x)=k mod 111</a:t>
            </a:r>
            <a:r>
              <a:rPr lang="zh-CN" altLang="en-US" sz="2800" dirty="0" smtClean="0"/>
              <a:t>分配给社会保障号为</a:t>
            </a:r>
            <a:r>
              <a:rPr lang="en-US" altLang="zh-CN" sz="2800" dirty="0" smtClean="0"/>
              <a:t>064212848</a:t>
            </a:r>
            <a:r>
              <a:rPr lang="zh-CN" altLang="en-US" sz="2800" dirty="0" smtClean="0"/>
              <a:t>和</a:t>
            </a:r>
            <a:r>
              <a:rPr lang="en-US" altLang="zh-CN" sz="2800" dirty="0" smtClean="0"/>
              <a:t>037149212</a:t>
            </a:r>
            <a:r>
              <a:rPr lang="zh-CN" altLang="en-US" sz="2800" dirty="0" smtClean="0"/>
              <a:t>的客户记录的内存地址。</a:t>
            </a:r>
            <a:endParaRPr lang="en-US" altLang="zh-CN" sz="2800" dirty="0" smtClean="0"/>
          </a:p>
          <a:p>
            <a:r>
              <a:rPr lang="zh-CN" altLang="en-US" sz="2800" b="1" dirty="0" smtClean="0"/>
              <a:t>解：</a:t>
            </a:r>
            <a:r>
              <a:rPr lang="zh-CN" altLang="en-US" sz="2800" dirty="0" smtClean="0"/>
              <a:t>社会保障号为</a:t>
            </a:r>
            <a:r>
              <a:rPr lang="en-US" altLang="zh-CN" sz="2800" dirty="0" smtClean="0"/>
              <a:t>064212848</a:t>
            </a:r>
            <a:r>
              <a:rPr lang="zh-CN" altLang="en-US" sz="2800" dirty="0" smtClean="0"/>
              <a:t>的客户记录被分配到内存地址</a:t>
            </a:r>
            <a:r>
              <a:rPr lang="en-US" altLang="zh-CN" sz="2800" dirty="0" smtClean="0"/>
              <a:t>14</a:t>
            </a:r>
            <a:r>
              <a:rPr lang="zh-CN" altLang="en-US" sz="2800" dirty="0" smtClean="0"/>
              <a:t>，因为</a:t>
            </a:r>
            <a:endParaRPr lang="en-US" altLang="zh-CN" sz="2800" dirty="0" smtClean="0"/>
          </a:p>
          <a:p>
            <a:r>
              <a:rPr lang="en-US" altLang="zh-CN" sz="2800" dirty="0" smtClean="0"/>
              <a:t>h(064212848)=064212848 mod 111=14</a:t>
            </a:r>
          </a:p>
          <a:p>
            <a:r>
              <a:rPr lang="zh-CN" altLang="en-US" sz="2800" dirty="0" smtClean="0"/>
              <a:t>类似地，由于</a:t>
            </a:r>
            <a:r>
              <a:rPr lang="en-US" altLang="zh-CN" sz="2800" dirty="0" smtClean="0"/>
              <a:t>h(037149212)=037149212 mod 111=65</a:t>
            </a:r>
          </a:p>
          <a:p>
            <a:r>
              <a:rPr lang="zh-CN" altLang="en-US" sz="2800" dirty="0" smtClean="0"/>
              <a:t>所以社会保障号为</a:t>
            </a:r>
            <a:r>
              <a:rPr lang="en-US" altLang="zh-CN" sz="2800" dirty="0" smtClean="0"/>
              <a:t>037149212</a:t>
            </a:r>
            <a:r>
              <a:rPr lang="zh-CN" altLang="en-US" sz="2800" dirty="0" smtClean="0"/>
              <a:t>的客户记录被分配到内存地址</a:t>
            </a:r>
            <a:r>
              <a:rPr lang="en-US" altLang="zh-CN" sz="2800" dirty="0" smtClean="0"/>
              <a:t>65.</a:t>
            </a:r>
          </a:p>
          <a:p>
            <a:endParaRPr lang="en-US" altLang="zh-CN" sz="2800" dirty="0" smtClean="0"/>
          </a:p>
          <a:p>
            <a:endParaRPr lang="en-US" altLang="zh-CN" sz="2800" dirty="0" smtClean="0"/>
          </a:p>
        </p:txBody>
      </p:sp>
    </p:spTree>
    <p:extLst>
      <p:ext uri="{BB962C8B-B14F-4D97-AF65-F5344CB8AC3E}">
        <p14:creationId xmlns:p14="http://schemas.microsoft.com/office/powerpoint/2010/main" val="11573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散列函数</a:t>
            </a:r>
            <a:endParaRPr lang="en-US" dirty="0"/>
          </a:p>
        </p:txBody>
      </p:sp>
      <p:sp>
        <p:nvSpPr>
          <p:cNvPr id="6" name="日期占位符 5"/>
          <p:cNvSpPr>
            <a:spLocks noGrp="1"/>
          </p:cNvSpPr>
          <p:nvPr>
            <p:ph type="dt" sz="half" idx="10"/>
          </p:nvPr>
        </p:nvSpPr>
        <p:spPr/>
        <p:txBody>
          <a:bodyPr/>
          <a:lstStyle/>
          <a:p>
            <a:fld id="{8E96CE49-B2A7-48EF-9713-FD32B1C34DAD}" type="datetime1">
              <a:rPr lang="zh-CN" altLang="en-US" smtClean="0"/>
              <a:pPr/>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124</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11" name="矩形 10"/>
          <p:cNvSpPr/>
          <p:nvPr/>
        </p:nvSpPr>
        <p:spPr>
          <a:xfrm>
            <a:off x="359173" y="586774"/>
            <a:ext cx="11874156" cy="5262979"/>
          </a:xfrm>
          <a:prstGeom prst="rect">
            <a:avLst/>
          </a:prstGeom>
        </p:spPr>
        <p:txBody>
          <a:bodyPr wrap="square">
            <a:spAutoFit/>
          </a:bodyPr>
          <a:lstStyle/>
          <a:p>
            <a:endParaRPr lang="en-US" altLang="zh-CN" sz="2800" dirty="0" smtClean="0"/>
          </a:p>
          <a:p>
            <a:r>
              <a:rPr lang="zh-CN" altLang="en-US" sz="2800" dirty="0" smtClean="0"/>
              <a:t>由于散列函数不是一对一的（很可能键值的数量大于内存地址数），所以有可能多个记录被分配到同一个内存地址。当此情况发生时，就说出现了</a:t>
            </a:r>
            <a:r>
              <a:rPr lang="zh-CN" altLang="en-US" sz="2800" b="1" dirty="0" smtClean="0"/>
              <a:t>冲突</a:t>
            </a:r>
            <a:r>
              <a:rPr lang="zh-CN" altLang="en-US" sz="2800" dirty="0" smtClean="0"/>
              <a:t>。消解冲突的一个办法是使用散列函数分配已被占用的地址后面的第一个未占用的地址。</a:t>
            </a:r>
            <a:endParaRPr lang="en-US" altLang="zh-CN" sz="2800" dirty="0"/>
          </a:p>
          <a:p>
            <a:r>
              <a:rPr lang="zh-CN" altLang="en-US" sz="2800" b="1" dirty="0" smtClean="0"/>
              <a:t>例：</a:t>
            </a:r>
            <a:r>
              <a:rPr lang="zh-CN" altLang="en-US" sz="2800" dirty="0" smtClean="0"/>
              <a:t>在上述例子中分配了两个地址后，为社会保障号</a:t>
            </a:r>
            <a:r>
              <a:rPr lang="en-US" altLang="zh-CN" sz="2800" dirty="0" smtClean="0"/>
              <a:t>107405723</a:t>
            </a:r>
            <a:r>
              <a:rPr lang="zh-CN" altLang="en-US" sz="2800" dirty="0" smtClean="0"/>
              <a:t>的客户记录分配内存地址。</a:t>
            </a:r>
            <a:endParaRPr lang="en-US" altLang="zh-CN" sz="2800" dirty="0" smtClean="0"/>
          </a:p>
          <a:p>
            <a:r>
              <a:rPr lang="zh-CN" altLang="en-US" sz="2800" b="1" dirty="0" smtClean="0"/>
              <a:t>解：</a:t>
            </a:r>
            <a:r>
              <a:rPr lang="zh-CN" altLang="en-US" sz="2800" dirty="0" smtClean="0"/>
              <a:t>首先注意</a:t>
            </a:r>
            <a:r>
              <a:rPr lang="en-US" altLang="zh-CN" sz="2800" dirty="0" smtClean="0"/>
              <a:t>h(k)</a:t>
            </a:r>
            <a:r>
              <a:rPr lang="zh-CN" altLang="en-US" sz="2800" dirty="0" smtClean="0"/>
              <a:t>把社会保障号</a:t>
            </a:r>
            <a:r>
              <a:rPr lang="en-US" altLang="zh-CN" sz="2800" dirty="0" smtClean="0"/>
              <a:t>107405723</a:t>
            </a:r>
            <a:r>
              <a:rPr lang="zh-CN" altLang="en-US" sz="2800" dirty="0" smtClean="0"/>
              <a:t>映射到地址</a:t>
            </a:r>
            <a:r>
              <a:rPr lang="en-US" altLang="zh-CN" sz="2800" dirty="0" smtClean="0"/>
              <a:t>14</a:t>
            </a:r>
            <a:r>
              <a:rPr lang="zh-CN" altLang="en-US" sz="2800" dirty="0" smtClean="0"/>
              <a:t>，因为</a:t>
            </a:r>
            <a:endParaRPr lang="en-US" altLang="zh-CN" sz="2800" dirty="0" smtClean="0"/>
          </a:p>
          <a:p>
            <a:r>
              <a:rPr lang="en-US" altLang="zh-CN" sz="2800" dirty="0" smtClean="0"/>
              <a:t>h(107405723)=107405723 mod 111=14, </a:t>
            </a:r>
            <a:r>
              <a:rPr lang="zh-CN" altLang="en-US" sz="2800" dirty="0" smtClean="0"/>
              <a:t>可是，这一地址已被（社会保障号为</a:t>
            </a:r>
            <a:r>
              <a:rPr lang="en-US" altLang="zh-CN" sz="2800" dirty="0" smtClean="0"/>
              <a:t>064212848</a:t>
            </a:r>
            <a:r>
              <a:rPr lang="zh-CN" altLang="en-US" sz="2800" dirty="0" smtClean="0"/>
              <a:t>的客户）占用。但是内存地址</a:t>
            </a:r>
            <a:r>
              <a:rPr lang="en-US" altLang="zh-CN" sz="2800" dirty="0" smtClean="0"/>
              <a:t>15</a:t>
            </a:r>
            <a:r>
              <a:rPr lang="zh-CN" altLang="en-US" sz="2800" dirty="0" smtClean="0"/>
              <a:t>，即内存地址</a:t>
            </a:r>
            <a:r>
              <a:rPr lang="en-US" altLang="zh-CN" sz="2800" dirty="0" smtClean="0"/>
              <a:t>14</a:t>
            </a:r>
            <a:r>
              <a:rPr lang="zh-CN" altLang="en-US" sz="2800" dirty="0" smtClean="0"/>
              <a:t>后面第一个未占用的地址是空的，所以将社会保障号</a:t>
            </a:r>
            <a:r>
              <a:rPr lang="en-US" altLang="zh-CN" sz="2800" dirty="0" smtClean="0"/>
              <a:t>107405723</a:t>
            </a:r>
            <a:r>
              <a:rPr lang="zh-CN" altLang="en-US" sz="2800" dirty="0" smtClean="0"/>
              <a:t>的客户记录分配到该地址。</a:t>
            </a:r>
            <a:r>
              <a:rPr lang="zh-CN" altLang="en-US" sz="2800" b="1" dirty="0" smtClean="0"/>
              <a:t>使用线性探测函数，即</a:t>
            </a:r>
            <a:r>
              <a:rPr lang="en-US" altLang="zh-CN" sz="2800" b="1" dirty="0" smtClean="0"/>
              <a:t>h(</a:t>
            </a:r>
            <a:r>
              <a:rPr lang="en-US" altLang="zh-CN" sz="2800" b="1" dirty="0" err="1" smtClean="0"/>
              <a:t>k,i</a:t>
            </a:r>
            <a:r>
              <a:rPr lang="en-US" altLang="zh-CN" sz="2800" b="1" dirty="0" smtClean="0"/>
              <a:t>)=h(k</a:t>
            </a:r>
            <a:r>
              <a:rPr lang="en-US" altLang="zh-CN" sz="2800" b="1" dirty="0" smtClean="0"/>
              <a:t>)+</a:t>
            </a:r>
            <a:r>
              <a:rPr lang="en-US" altLang="zh-CN" sz="2800" b="1" dirty="0" err="1"/>
              <a:t>i</a:t>
            </a:r>
            <a:r>
              <a:rPr lang="en-US" altLang="zh-CN" sz="2800" b="1" dirty="0" err="1" smtClean="0"/>
              <a:t>mod</a:t>
            </a:r>
            <a:r>
              <a:rPr lang="en-US" altLang="zh-CN" sz="2800" b="1" dirty="0" smtClean="0"/>
              <a:t> </a:t>
            </a:r>
            <a:r>
              <a:rPr lang="en-US" altLang="zh-CN" sz="2800" b="1" dirty="0" smtClean="0"/>
              <a:t>m</a:t>
            </a:r>
            <a:r>
              <a:rPr lang="zh-CN" altLang="en-US" sz="2800" b="1" dirty="0" smtClean="0"/>
              <a:t>来寻找第一个空闲地址，</a:t>
            </a:r>
            <a:r>
              <a:rPr lang="en-US" altLang="zh-CN" sz="2800" b="1" dirty="0" err="1" smtClean="0"/>
              <a:t>i</a:t>
            </a:r>
            <a:r>
              <a:rPr lang="en-US" altLang="zh-CN" sz="2800" b="1" dirty="0" smtClean="0"/>
              <a:t>=0</a:t>
            </a:r>
            <a:r>
              <a:rPr lang="zh-CN" altLang="en-US" sz="2800" b="1" dirty="0" smtClean="0"/>
              <a:t>到</a:t>
            </a:r>
            <a:r>
              <a:rPr lang="en-US" altLang="zh-CN" sz="2800" b="1" dirty="0" smtClean="0"/>
              <a:t>m-1</a:t>
            </a:r>
          </a:p>
        </p:txBody>
      </p:sp>
    </p:spTree>
    <p:extLst>
      <p:ext uri="{BB962C8B-B14F-4D97-AF65-F5344CB8AC3E}">
        <p14:creationId xmlns:p14="http://schemas.microsoft.com/office/powerpoint/2010/main" val="355277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447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伪随机数</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20000"/>
              </a:bodyPr>
              <a:lstStyle/>
              <a:p>
                <a:r>
                  <a:rPr lang="zh-CN" altLang="en-US" dirty="0" smtClean="0"/>
                  <a:t>在计算机中随机选择的数经常会被用到</a:t>
                </a:r>
                <a:r>
                  <a:rPr lang="en-US" altLang="zh-CN" dirty="0"/>
                  <a:t>. </a:t>
                </a:r>
                <a:r>
                  <a:rPr lang="zh-CN" altLang="en-US" dirty="0"/>
                  <a:t>目前已经设计了许多方法来产生具有随机选择性质的数</a:t>
                </a:r>
                <a:r>
                  <a:rPr lang="en-US" altLang="zh-CN" dirty="0"/>
                  <a:t>, </a:t>
                </a:r>
                <a:r>
                  <a:rPr lang="zh-CN" altLang="en-US" dirty="0"/>
                  <a:t>但因为由系统方法产生的数并不真正是随机的</a:t>
                </a:r>
                <a:r>
                  <a:rPr lang="en-US" altLang="zh-CN" dirty="0"/>
                  <a:t>, </a:t>
                </a:r>
                <a:r>
                  <a:rPr lang="zh-CN" altLang="en-US" dirty="0"/>
                  <a:t>所以被称为</a:t>
                </a:r>
                <a:r>
                  <a:rPr lang="zh-CN" altLang="en-US" b="1" dirty="0">
                    <a:solidFill>
                      <a:srgbClr val="C00000"/>
                    </a:solidFill>
                  </a:rPr>
                  <a:t>伪随机数</a:t>
                </a:r>
                <a:r>
                  <a:rPr lang="en-US" altLang="zh-CN" dirty="0"/>
                  <a:t>. </a:t>
                </a:r>
                <a:endParaRPr lang="en-US" altLang="zh-CN" dirty="0" smtClean="0"/>
              </a:p>
              <a:p>
                <a:endParaRPr lang="en-US" altLang="zh-CN" dirty="0"/>
              </a:p>
              <a:p>
                <a:r>
                  <a:rPr lang="en-US" altLang="zh-CN" dirty="0" smtClean="0"/>
                  <a:t> </a:t>
                </a:r>
                <a:r>
                  <a:rPr lang="zh-CN" altLang="en-US" dirty="0" smtClean="0"/>
                  <a:t>最</a:t>
                </a:r>
                <a:r>
                  <a:rPr lang="zh-CN" altLang="en-US" dirty="0"/>
                  <a:t>常用的产生伪随机数的过程是</a:t>
                </a:r>
                <a:r>
                  <a:rPr lang="zh-CN" altLang="en-US" b="1" dirty="0"/>
                  <a:t>线性同余法</a:t>
                </a:r>
                <a:r>
                  <a:rPr lang="en-US" altLang="zh-CN" dirty="0" smtClean="0"/>
                  <a:t>. </a:t>
                </a:r>
                <a:r>
                  <a:rPr lang="zh-CN" altLang="en-US" dirty="0" smtClean="0"/>
                  <a:t>选择</a:t>
                </a:r>
                <a:r>
                  <a:rPr lang="en-US" altLang="zh-CN" dirty="0" smtClean="0"/>
                  <a:t>4</a:t>
                </a:r>
                <a:r>
                  <a:rPr lang="zh-CN" altLang="en-US" dirty="0" smtClean="0"/>
                  <a:t>个整数：</a:t>
                </a:r>
                <a:r>
                  <a:rPr lang="zh-CN" altLang="en-US" b="1" dirty="0" smtClean="0"/>
                  <a:t>模数</a:t>
                </a:r>
                <a:r>
                  <a:rPr lang="en-US" altLang="zh-CN" b="1" dirty="0" smtClean="0"/>
                  <a:t>m</a:t>
                </a:r>
                <a:r>
                  <a:rPr lang="zh-CN" altLang="en-US" dirty="0" smtClean="0"/>
                  <a:t>、</a:t>
                </a:r>
                <a:r>
                  <a:rPr lang="zh-CN" altLang="en-US" b="1" dirty="0" smtClean="0"/>
                  <a:t>倍数</a:t>
                </a:r>
                <a14:m>
                  <m:oMath xmlns:m="http://schemas.openxmlformats.org/officeDocument/2006/math">
                    <m:r>
                      <a:rPr lang="en-US" altLang="zh-CN" b="1" i="1">
                        <a:latin typeface="Cambria Math" panose="02040503050406030204" pitchFamily="18" charset="0"/>
                        <a:ea typeface="Cambria Math" panose="02040503050406030204" pitchFamily="18" charset="0"/>
                      </a:rPr>
                      <m:t>𝒂</m:t>
                    </m:r>
                    <m:r>
                      <a:rPr lang="en-US" altLang="zh-CN" b="1" i="1">
                        <a:latin typeface="Cambria Math" panose="02040503050406030204" pitchFamily="18" charset="0"/>
                        <a:ea typeface="Cambria Math" panose="02040503050406030204" pitchFamily="18" charset="0"/>
                      </a:rPr>
                      <m:t> </m:t>
                    </m:r>
                  </m:oMath>
                </a14:m>
                <a:r>
                  <a:rPr lang="zh-CN" altLang="en-US" dirty="0" smtClean="0"/>
                  <a:t>、</a:t>
                </a:r>
                <a:r>
                  <a:rPr lang="zh-CN" altLang="en-US" b="1" dirty="0" smtClean="0"/>
                  <a:t>增量</a:t>
                </a:r>
                <a:r>
                  <a:rPr lang="en-US" altLang="zh-CN" b="1" dirty="0" smtClean="0"/>
                  <a:t>c</a:t>
                </a:r>
                <a:r>
                  <a:rPr lang="zh-CN" altLang="en-US" b="1" dirty="0" smtClean="0"/>
                  <a:t>和种子</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oMath>
                </a14:m>
                <a:r>
                  <a:rPr lang="en-US" altLang="zh-CN" dirty="0" smtClean="0"/>
                  <a:t>, </a:t>
                </a:r>
                <a:r>
                  <a:rPr lang="zh-CN" altLang="en-US" dirty="0" smtClean="0"/>
                  <a:t>满足</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2</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&lt;</m:t>
                    </m:r>
                    <m:r>
                      <m:rPr>
                        <m:sty m:val="p"/>
                      </m:rPr>
                      <a:rPr lang="en-US" altLang="zh-CN" b="0" i="0" smtClean="0">
                        <a:latin typeface="Cambria Math" panose="02040503050406030204" pitchFamily="18" charset="0"/>
                        <a:ea typeface="Cambria Math" panose="02040503050406030204" pitchFamily="18" charset="0"/>
                      </a:rPr>
                      <m:t>m</m:t>
                    </m:r>
                    <m:r>
                      <a:rPr lang="en-US" altLang="zh-CN" b="0" i="0" smtClean="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&lt;</m:t>
                    </m:r>
                    <m:r>
                      <m:rPr>
                        <m:sty m:val="p"/>
                      </m:rPr>
                      <a:rPr lang="en-US" altLang="zh-CN">
                        <a:latin typeface="Cambria Math" panose="02040503050406030204" pitchFamily="18" charset="0"/>
                        <a:ea typeface="Cambria Math" panose="02040503050406030204" pitchFamily="18" charset="0"/>
                      </a:rPr>
                      <m:t>m</m:t>
                    </m:r>
                    <m:r>
                      <a:rPr lang="zh-CN" altLang="en-US" i="1" smtClean="0">
                        <a:latin typeface="Cambria Math" panose="02040503050406030204" pitchFamily="18" charset="0"/>
                        <a:ea typeface="Cambria Math" panose="02040503050406030204" pitchFamily="18" charset="0"/>
                      </a:rPr>
                      <m:t>及</m:t>
                    </m:r>
                    <m:r>
                      <a:rPr lang="en-US" altLang="zh-CN" b="0" i="0" smtClean="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&lt;</m:t>
                    </m:r>
                    <m:r>
                      <m:rPr>
                        <m:sty m:val="p"/>
                      </m:rPr>
                      <a:rPr lang="en-US" altLang="zh-CN">
                        <a:latin typeface="Cambria Math" panose="02040503050406030204" pitchFamily="18" charset="0"/>
                        <a:ea typeface="Cambria Math" panose="02040503050406030204" pitchFamily="18" charset="0"/>
                      </a:rPr>
                      <m:t>m</m:t>
                    </m:r>
                  </m:oMath>
                </a14:m>
                <a:r>
                  <a:rPr lang="zh-CN" altLang="en-US" dirty="0" smtClean="0"/>
                  <a:t>。通过连续应用下面递归函数来生成一个伪随机数序列</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m:t>
                        </m:r>
                        <m:r>
                          <a:rPr lang="en-US" altLang="zh-CN" i="1">
                            <a:latin typeface="Cambria Math" panose="02040503050406030204" pitchFamily="18" charset="0"/>
                          </a:rPr>
                          <m:t>𝑥</m:t>
                        </m:r>
                      </m:e>
                      <m:sub>
                        <m:r>
                          <m:rPr>
                            <m:sty m:val="p"/>
                          </m:rPr>
                          <a:rPr lang="en-US" altLang="zh-CN" i="1" smtClean="0">
                            <a:latin typeface="Cambria Math" panose="02040503050406030204" pitchFamily="18" charset="0"/>
                          </a:rPr>
                          <m:t>n</m:t>
                        </m:r>
                      </m:sub>
                    </m:sSub>
                    <m:r>
                      <a:rPr lang="en-US" altLang="zh-CN" i="1" smtClean="0">
                        <a:latin typeface="Cambria Math" panose="02040503050406030204" pitchFamily="18" charset="0"/>
                      </a:rPr>
                      <m:t>}</m:t>
                    </m:r>
                  </m:oMath>
                </a14:m>
                <a:r>
                  <a:rPr lang="en-US" altLang="zh-CN" dirty="0" smtClean="0"/>
                  <a:t>, </a:t>
                </a:r>
                <a:r>
                  <a:rPr lang="zh-CN" altLang="en-US" dirty="0" smtClean="0"/>
                  <a:t>满足对所有的</a:t>
                </a:r>
                <a:r>
                  <a:rPr lang="en-US" altLang="zh-CN" dirty="0" smtClean="0"/>
                  <a:t>n, </a:t>
                </a:r>
                <a14:m>
                  <m:oMath xmlns:m="http://schemas.openxmlformats.org/officeDocument/2006/math">
                    <m:r>
                      <a:rPr lang="en-US" altLang="zh-CN" dirty="0" smtClean="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r>
                      <a:rPr lang="en-US" altLang="zh-CN" i="1">
                        <a:latin typeface="Cambria Math" panose="02040503050406030204" pitchFamily="18" charset="0"/>
                        <a:ea typeface="Cambria Math" panose="02040503050406030204" pitchFamily="18" charset="0"/>
                      </a:rPr>
                      <m:t>&lt;</m:t>
                    </m:r>
                    <m:r>
                      <m:rPr>
                        <m:sty m:val="p"/>
                      </m:rPr>
                      <a:rPr lang="en-US" altLang="zh-CN">
                        <a:latin typeface="Cambria Math" panose="02040503050406030204" pitchFamily="18" charset="0"/>
                        <a:ea typeface="Cambria Math" panose="02040503050406030204" pitchFamily="18" charset="0"/>
                      </a:rPr>
                      <m:t>m</m:t>
                    </m:r>
                    <m:r>
                      <a:rPr lang="en-US" altLang="zh-CN" b="0" i="0" smtClean="0">
                        <a:latin typeface="Cambria Math" panose="02040503050406030204" pitchFamily="18" charset="0"/>
                        <a:ea typeface="Cambria Math" panose="02040503050406030204" pitchFamily="18" charset="0"/>
                      </a:rPr>
                      <m:t>: </m:t>
                    </m:r>
                  </m:oMath>
                </a14:m>
                <a:endParaRPr lang="en-US" altLang="zh-CN" b="0" dirty="0" smtClean="0">
                  <a:ea typeface="Cambria Math" panose="02040503050406030204" pitchFamily="18" charset="0"/>
                </a:endParaRPr>
              </a:p>
              <a:p>
                <a:pPr marL="0" indent="0">
                  <a:buNone/>
                </a:pPr>
                <a:r>
                  <a:rPr lang="en-US" altLang="zh-CN" dirty="0" smtClean="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oMath>
                </a14:m>
                <a:r>
                  <a:rPr lang="en-US" altLang="zh-CN" b="0" dirty="0" smtClean="0">
                    <a:ea typeface="Cambria Math" panose="020405030504060302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𝑎</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𝑛</m:t>
                        </m:r>
                      </m:sub>
                    </m:sSub>
                  </m:oMath>
                </a14:m>
                <a:r>
                  <a:rPr lang="en-US" altLang="zh-CN" b="0" dirty="0" smtClean="0">
                    <a:ea typeface="Cambria Math" panose="02040503050406030204" pitchFamily="18" charset="0"/>
                  </a:rPr>
                  <a:t>+c) mod m</a:t>
                </a:r>
              </a:p>
              <a:p>
                <a:pPr marL="0" indent="0">
                  <a:buNone/>
                </a:pPr>
                <a:endParaRPr lang="en-US" altLang="zh-CN" b="0" dirty="0" smtClean="0">
                  <a:ea typeface="Cambria Math" panose="02040503050406030204" pitchFamily="18" charset="0"/>
                </a:endParaRPr>
              </a:p>
              <a:p>
                <a:pPr marL="0" indent="0">
                  <a:buNone/>
                </a:pPr>
                <a:r>
                  <a:rPr lang="zh-CN" altLang="en-US" dirty="0" smtClean="0">
                    <a:ea typeface="Cambria Math" panose="02040503050406030204" pitchFamily="18" charset="0"/>
                  </a:rPr>
                  <a:t>许多计算机试验都要产生</a:t>
                </a:r>
                <a:r>
                  <a:rPr lang="en-US" altLang="zh-CN" dirty="0" smtClean="0">
                    <a:ea typeface="Cambria Math" panose="02040503050406030204" pitchFamily="18" charset="0"/>
                  </a:rPr>
                  <a:t>0</a:t>
                </a:r>
                <a:r>
                  <a:rPr lang="zh-CN" altLang="en-US" dirty="0" smtClean="0">
                    <a:ea typeface="Cambria Math" panose="02040503050406030204" pitchFamily="18" charset="0"/>
                  </a:rPr>
                  <a:t>和</a:t>
                </a:r>
                <a:r>
                  <a:rPr lang="en-US" altLang="zh-CN" dirty="0" smtClean="0">
                    <a:ea typeface="Cambria Math" panose="02040503050406030204" pitchFamily="18" charset="0"/>
                  </a:rPr>
                  <a:t>1</a:t>
                </a:r>
                <a:r>
                  <a:rPr lang="zh-CN" altLang="en-US" dirty="0" smtClean="0">
                    <a:ea typeface="Cambria Math" panose="02040503050406030204" pitchFamily="18" charset="0"/>
                  </a:rPr>
                  <a:t>之间的伪随机数。要产生这样的数，可以用线性同余生成器除以模数：即使用</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oMath>
                </a14:m>
                <a:endParaRPr lang="en-US" altLang="zh-CN" b="0" dirty="0" smtClean="0">
                  <a:ea typeface="Cambria Math" panose="02040503050406030204" pitchFamily="18" charset="0"/>
                </a:endParaRPr>
              </a:p>
              <a:p>
                <a:pPr marL="0" indent="0">
                  <a:buNone/>
                </a:pPr>
                <a:endParaRPr lang="en-US" altLang="zh-CN" b="0" dirty="0" smtClean="0">
                  <a:ea typeface="Cambria Math" panose="02040503050406030204" pitchFamily="18" charset="0"/>
                </a:endParaRPr>
              </a:p>
              <a:p>
                <a:pPr marL="0" indent="0">
                  <a:buNone/>
                </a:pPr>
                <a:r>
                  <a:rPr lang="en-US" altLang="zh-CN" dirty="0" smtClean="0"/>
                  <a:t>                                              </a:t>
                </a:r>
              </a:p>
              <a:p>
                <a:endParaRPr lang="en-US" altLang="zh-C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88" t="-2381" r="-832"/>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8E96CE49-B2A7-48EF-9713-FD32B1C34DAD}" type="datetime1">
              <a:rPr lang="zh-CN" altLang="en-US" smtClean="0"/>
              <a:pPr/>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125</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83595850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散列函数</a:t>
            </a:r>
            <a:endParaRPr lang="en-US" dirty="0"/>
          </a:p>
        </p:txBody>
      </p:sp>
      <p:sp>
        <p:nvSpPr>
          <p:cNvPr id="6" name="日期占位符 5"/>
          <p:cNvSpPr>
            <a:spLocks noGrp="1"/>
          </p:cNvSpPr>
          <p:nvPr>
            <p:ph type="dt" sz="half" idx="10"/>
          </p:nvPr>
        </p:nvSpPr>
        <p:spPr/>
        <p:txBody>
          <a:bodyPr/>
          <a:lstStyle/>
          <a:p>
            <a:fld id="{8E96CE49-B2A7-48EF-9713-FD32B1C34DAD}" type="datetime1">
              <a:rPr lang="zh-CN" altLang="en-US" smtClean="0"/>
              <a:pPr/>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126</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mc:AlternateContent xmlns:mc="http://schemas.openxmlformats.org/markup-compatibility/2006">
        <mc:Choice xmlns:a14="http://schemas.microsoft.com/office/drawing/2010/main" Requires="a14">
          <p:sp>
            <p:nvSpPr>
              <p:cNvPr id="7" name="矩形 6"/>
              <p:cNvSpPr/>
              <p:nvPr/>
            </p:nvSpPr>
            <p:spPr>
              <a:xfrm>
                <a:off x="381000" y="586774"/>
                <a:ext cx="11874156" cy="6555641"/>
              </a:xfrm>
              <a:prstGeom prst="rect">
                <a:avLst/>
              </a:prstGeom>
            </p:spPr>
            <p:txBody>
              <a:bodyPr wrap="square">
                <a:spAutoFit/>
              </a:bodyPr>
              <a:lstStyle/>
              <a:p>
                <a:endParaRPr lang="en-US" altLang="zh-CN" sz="2800" dirty="0" smtClean="0"/>
              </a:p>
              <a:p>
                <a:r>
                  <a:rPr lang="zh-CN" altLang="en-US" sz="2800" b="1" dirty="0" smtClean="0"/>
                  <a:t>例：</a:t>
                </a:r>
                <a:r>
                  <a:rPr lang="zh-CN" altLang="en-US" sz="2800" dirty="0" smtClean="0"/>
                  <a:t>找出由线性同余法生成的伪随机数序列，其中模数</a:t>
                </a:r>
                <a:r>
                  <a:rPr lang="en-US" altLang="zh-CN" sz="2800" dirty="0" smtClean="0"/>
                  <a:t>m=9</a:t>
                </a:r>
                <a:r>
                  <a:rPr lang="zh-CN" altLang="en-US" sz="2800" dirty="0" smtClean="0"/>
                  <a:t>、倍数</a:t>
                </a:r>
                <a14:m>
                  <m:oMath xmlns:m="http://schemas.openxmlformats.org/officeDocument/2006/math">
                    <m:r>
                      <a:rPr lang="en-US" altLang="zh-CN" sz="2800" i="1">
                        <a:latin typeface="Cambria Math" panose="02040503050406030204" pitchFamily="18" charset="0"/>
                        <a:ea typeface="Cambria Math" panose="02040503050406030204" pitchFamily="18" charset="0"/>
                      </a:rPr>
                      <m:t>𝑎</m:t>
                    </m:r>
                    <m:r>
                      <a:rPr lang="zh-CN" altLang="en-US" sz="2800" i="1" smtClean="0">
                        <a:latin typeface="Cambria Math" panose="02040503050406030204" pitchFamily="18" charset="0"/>
                        <a:ea typeface="Cambria Math" panose="02040503050406030204" pitchFamily="18" charset="0"/>
                      </a:rPr>
                      <m:t>、</m:t>
                    </m:r>
                  </m:oMath>
                </a14:m>
                <a:r>
                  <a:rPr lang="zh-CN" altLang="en-US" sz="2800" dirty="0" smtClean="0"/>
                  <a:t>增量</a:t>
                </a:r>
                <a:r>
                  <a:rPr lang="en-US" altLang="zh-CN" sz="2800" dirty="0" smtClean="0"/>
                  <a:t>c=4</a:t>
                </a:r>
                <a:r>
                  <a:rPr lang="zh-CN" altLang="en-US" sz="2800" dirty="0" smtClean="0"/>
                  <a:t>和种子</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0</m:t>
                        </m:r>
                      </m:sub>
                    </m:sSub>
                  </m:oMath>
                </a14:m>
                <a:r>
                  <a:rPr lang="en-US" altLang="zh-CN" sz="2800" dirty="0" smtClean="0"/>
                  <a:t>=3.</a:t>
                </a:r>
              </a:p>
              <a:p>
                <a:r>
                  <a:rPr lang="zh-CN" altLang="en-US" sz="2800" dirty="0" smtClean="0"/>
                  <a:t> </a:t>
                </a:r>
                <a:r>
                  <a:rPr lang="zh-CN" altLang="en-US" sz="2800" b="1" dirty="0" smtClean="0"/>
                  <a:t>解：</a:t>
                </a:r>
                <a:r>
                  <a:rPr lang="zh-CN" altLang="en-US" sz="2800" dirty="0" smtClean="0"/>
                  <a:t>通过连续应用递归定义的函数 </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𝑛</m:t>
                        </m:r>
                        <m:r>
                          <a:rPr lang="en-US" altLang="zh-CN" sz="2800" i="1">
                            <a:latin typeface="Cambria Math" panose="02040503050406030204" pitchFamily="18" charset="0"/>
                            <a:ea typeface="Cambria Math" panose="02040503050406030204" pitchFamily="18" charset="0"/>
                          </a:rPr>
                          <m:t>+1</m:t>
                        </m:r>
                      </m:sub>
                    </m:sSub>
                  </m:oMath>
                </a14:m>
                <a:r>
                  <a:rPr lang="en-US" altLang="zh-CN" sz="2800" dirty="0" smtClean="0">
                    <a:ea typeface="Cambria Math" panose="02040503050406030204" pitchFamily="18" charset="0"/>
                  </a:rPr>
                  <a:t>=(7</a:t>
                </a:r>
                <a14:m>
                  <m:oMath xmlns:m="http://schemas.openxmlformats.org/officeDocument/2006/math">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𝑛</m:t>
                        </m:r>
                      </m:sub>
                    </m:sSub>
                  </m:oMath>
                </a14:m>
                <a:r>
                  <a:rPr lang="en-US" altLang="zh-CN" sz="2800" dirty="0" smtClean="0">
                    <a:ea typeface="Cambria Math" panose="02040503050406030204" pitchFamily="18" charset="0"/>
                  </a:rPr>
                  <a:t>+4) </a:t>
                </a:r>
                <a:r>
                  <a:rPr lang="en-US" altLang="zh-CN" sz="2800" dirty="0">
                    <a:ea typeface="Cambria Math" panose="02040503050406030204" pitchFamily="18" charset="0"/>
                  </a:rPr>
                  <a:t>mod </a:t>
                </a:r>
                <a:r>
                  <a:rPr lang="en-US" altLang="zh-CN" sz="2800" dirty="0" smtClean="0">
                    <a:ea typeface="Cambria Math" panose="02040503050406030204" pitchFamily="18" charset="0"/>
                  </a:rPr>
                  <a:t>9</a:t>
                </a:r>
                <a:r>
                  <a:rPr lang="zh-CN" altLang="en-US" sz="2800" dirty="0" smtClean="0">
                    <a:ea typeface="Cambria Math" panose="02040503050406030204" pitchFamily="18" charset="0"/>
                  </a:rPr>
                  <a:t>来计算该序列中的项，插入种子</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0</m:t>
                        </m:r>
                      </m:sub>
                    </m:sSub>
                  </m:oMath>
                </a14:m>
                <a:r>
                  <a:rPr lang="en-US" altLang="zh-CN" sz="2800" dirty="0"/>
                  <a:t>=</a:t>
                </a:r>
                <a:r>
                  <a:rPr lang="en-US" altLang="zh-CN" sz="2800" dirty="0" smtClean="0"/>
                  <a:t>3 </a:t>
                </a:r>
                <a:r>
                  <a:rPr lang="zh-CN" altLang="en-US" sz="2800" dirty="0" smtClean="0"/>
                  <a:t>找出</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1</m:t>
                        </m:r>
                      </m:sub>
                    </m:sSub>
                  </m:oMath>
                </a14:m>
                <a:r>
                  <a:rPr lang="zh-CN" altLang="en-US" sz="2800" dirty="0" smtClean="0">
                    <a:ea typeface="Cambria Math" panose="02040503050406030204" pitchFamily="18" charset="0"/>
                  </a:rPr>
                  <a:t>作为起始项。可得</a:t>
                </a:r>
                <a:endParaRPr lang="en-US" altLang="zh-CN" sz="2800" dirty="0" smtClean="0">
                  <a:ea typeface="Cambria Math" panose="02040503050406030204" pitchFamily="18" charset="0"/>
                </a:endParaRPr>
              </a:p>
              <a:p>
                <a:endParaRPr lang="en-US" altLang="zh-CN" sz="2800" dirty="0">
                  <a:ea typeface="Cambria Math" panose="02040503050406030204" pitchFamily="18" charset="0"/>
                </a:endParaRPr>
              </a:p>
              <a:p>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1</m:t>
                        </m:r>
                      </m:sub>
                    </m:sSub>
                  </m:oMath>
                </a14:m>
                <a:r>
                  <a:rPr lang="en-US" altLang="zh-CN" sz="2800" dirty="0" smtClean="0">
                    <a:ea typeface="Cambria Math" panose="02040503050406030204" pitchFamily="18" charset="0"/>
                  </a:rPr>
                  <a:t>=7</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b="0" i="1" smtClean="0">
                            <a:latin typeface="Cambria Math" panose="02040503050406030204" pitchFamily="18" charset="0"/>
                            <a:ea typeface="Cambria Math" panose="02040503050406030204" pitchFamily="18" charset="0"/>
                          </a:rPr>
                          <m:t>0</m:t>
                        </m:r>
                      </m:sub>
                    </m:sSub>
                  </m:oMath>
                </a14:m>
                <a:r>
                  <a:rPr lang="en-US" altLang="zh-CN" sz="2800" dirty="0">
                    <a:ea typeface="Cambria Math" panose="02040503050406030204" pitchFamily="18" charset="0"/>
                  </a:rPr>
                  <a:t>+</a:t>
                </a:r>
                <a:r>
                  <a:rPr lang="en-US" altLang="zh-CN" sz="2800" dirty="0" smtClean="0">
                    <a:ea typeface="Cambria Math" panose="02040503050406030204" pitchFamily="18" charset="0"/>
                  </a:rPr>
                  <a:t>4 </a:t>
                </a:r>
                <a:r>
                  <a:rPr lang="en-US" altLang="zh-CN" sz="2800" dirty="0">
                    <a:ea typeface="Cambria Math" panose="02040503050406030204" pitchFamily="18" charset="0"/>
                  </a:rPr>
                  <a:t>mod </a:t>
                </a:r>
                <a:r>
                  <a:rPr lang="en-US" altLang="zh-CN" sz="2800" dirty="0" smtClean="0">
                    <a:ea typeface="Cambria Math" panose="02040503050406030204" pitchFamily="18" charset="0"/>
                  </a:rPr>
                  <a:t>9=25 mod 9=7</a:t>
                </a:r>
              </a:p>
              <a:p>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𝑥</m:t>
                        </m:r>
                      </m:e>
                      <m:sub>
                        <m:r>
                          <a:rPr lang="en-US" altLang="zh-CN" sz="2800" b="0" i="1" smtClean="0">
                            <a:latin typeface="Cambria Math" panose="02040503050406030204" pitchFamily="18" charset="0"/>
                            <a:ea typeface="Cambria Math" panose="02040503050406030204" pitchFamily="18" charset="0"/>
                          </a:rPr>
                          <m:t>2</m:t>
                        </m:r>
                      </m:sub>
                    </m:sSub>
                  </m:oMath>
                </a14:m>
                <a:r>
                  <a:rPr lang="en-US" altLang="zh-CN" sz="2800" dirty="0">
                    <a:ea typeface="Cambria Math" panose="02040503050406030204" pitchFamily="18" charset="0"/>
                  </a:rPr>
                  <a:t>=7</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b="0" i="1" smtClean="0">
                            <a:latin typeface="Cambria Math" panose="02040503050406030204" pitchFamily="18" charset="0"/>
                            <a:ea typeface="Cambria Math" panose="02040503050406030204" pitchFamily="18" charset="0"/>
                          </a:rPr>
                          <m:t>1</m:t>
                        </m:r>
                      </m:sub>
                    </m:sSub>
                  </m:oMath>
                </a14:m>
                <a:r>
                  <a:rPr lang="en-US" altLang="zh-CN" sz="2800" dirty="0">
                    <a:ea typeface="Cambria Math" panose="02040503050406030204" pitchFamily="18" charset="0"/>
                  </a:rPr>
                  <a:t>+4 mod </a:t>
                </a:r>
                <a:r>
                  <a:rPr lang="en-US" altLang="zh-CN" sz="2800" dirty="0" smtClean="0">
                    <a:ea typeface="Cambria Math" panose="02040503050406030204" pitchFamily="18" charset="0"/>
                  </a:rPr>
                  <a:t>9=53 </a:t>
                </a:r>
                <a:r>
                  <a:rPr lang="en-US" altLang="zh-CN" sz="2800" dirty="0">
                    <a:ea typeface="Cambria Math" panose="02040503050406030204" pitchFamily="18" charset="0"/>
                  </a:rPr>
                  <a:t>mod </a:t>
                </a:r>
                <a:r>
                  <a:rPr lang="en-US" altLang="zh-CN" sz="2800" dirty="0" smtClean="0">
                    <a:ea typeface="Cambria Math" panose="02040503050406030204" pitchFamily="18" charset="0"/>
                  </a:rPr>
                  <a:t>9=8</a:t>
                </a:r>
              </a:p>
              <a:p>
                <a:r>
                  <a:rPr lang="en-US" altLang="zh-CN" sz="2800" dirty="0" smtClean="0">
                    <a:ea typeface="Cambria Math" panose="02040503050406030204" pitchFamily="18" charset="0"/>
                  </a:rPr>
                  <a:t>                                                                                 …</a:t>
                </a:r>
              </a:p>
              <a:p>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𝑥</m:t>
                        </m:r>
                      </m:e>
                      <m:sub>
                        <m:r>
                          <a:rPr lang="en-US" altLang="zh-CN" sz="2800" b="0" i="1" smtClean="0">
                            <a:latin typeface="Cambria Math" panose="02040503050406030204" pitchFamily="18" charset="0"/>
                            <a:ea typeface="Cambria Math" panose="02040503050406030204" pitchFamily="18" charset="0"/>
                          </a:rPr>
                          <m:t>9</m:t>
                        </m:r>
                      </m:sub>
                    </m:sSub>
                  </m:oMath>
                </a14:m>
                <a:r>
                  <a:rPr lang="en-US" altLang="zh-CN" sz="2800" dirty="0">
                    <a:ea typeface="Cambria Math" panose="02040503050406030204" pitchFamily="18" charset="0"/>
                  </a:rPr>
                  <a:t>=7</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0</m:t>
                        </m:r>
                      </m:sub>
                    </m:sSub>
                  </m:oMath>
                </a14:m>
                <a:r>
                  <a:rPr lang="en-US" altLang="zh-CN" sz="2800" dirty="0">
                    <a:ea typeface="Cambria Math" panose="02040503050406030204" pitchFamily="18" charset="0"/>
                  </a:rPr>
                  <a:t>+4 mod 9=25 mod </a:t>
                </a:r>
                <a:r>
                  <a:rPr lang="en-US" altLang="zh-CN" sz="2800" dirty="0" smtClean="0">
                    <a:ea typeface="Cambria Math" panose="02040503050406030204" pitchFamily="18" charset="0"/>
                  </a:rPr>
                  <a:t>9=3</a:t>
                </a:r>
              </a:p>
              <a:p>
                <a:r>
                  <a:rPr lang="zh-CN" altLang="en-US" sz="2800" dirty="0">
                    <a:ea typeface="Cambria Math" panose="02040503050406030204" pitchFamily="18" charset="0"/>
                  </a:rPr>
                  <a:t>由于</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9</m:t>
                        </m:r>
                      </m:sub>
                    </m:sSub>
                    <m:sSub>
                      <m:sSubPr>
                        <m:ctrlPr>
                          <a:rPr lang="en-US" altLang="zh-CN" sz="2800" i="1">
                            <a:latin typeface="Cambria Math" panose="02040503050406030204" pitchFamily="18" charset="0"/>
                          </a:rPr>
                        </m:ctrlPr>
                      </m:sSubPr>
                      <m:e>
                        <m:r>
                          <a:rPr lang="en-US" altLang="zh-CN" sz="2800" i="1" smtClean="0">
                            <a:latin typeface="Cambria Math" panose="02040503050406030204" pitchFamily="18" charset="0"/>
                          </a:rPr>
                          <m:t>=</m:t>
                        </m:r>
                        <m:r>
                          <a:rPr lang="en-US" altLang="zh-CN" sz="2800" i="1">
                            <a:latin typeface="Cambria Math" panose="02040503050406030204" pitchFamily="18" charset="0"/>
                          </a:rPr>
                          <m:t>𝑥</m:t>
                        </m:r>
                      </m:e>
                      <m:sub>
                        <m:r>
                          <a:rPr lang="en-US" altLang="zh-CN" sz="2800" i="1">
                            <a:latin typeface="Cambria Math" panose="02040503050406030204" pitchFamily="18" charset="0"/>
                          </a:rPr>
                          <m:t>0</m:t>
                        </m:r>
                      </m:sub>
                    </m:sSub>
                  </m:oMath>
                </a14:m>
                <a:r>
                  <a:rPr lang="zh-CN" altLang="en-US" sz="2800" dirty="0" smtClean="0">
                    <a:ea typeface="Cambria Math" panose="02040503050406030204" pitchFamily="18" charset="0"/>
                  </a:rPr>
                  <a:t>而且每一项只依赖于其前面一项，所以产生序列 </a:t>
                </a:r>
                <a:r>
                  <a:rPr lang="en-US" altLang="zh-CN" sz="2800" dirty="0" smtClean="0">
                    <a:ea typeface="Cambria Math" panose="02040503050406030204" pitchFamily="18" charset="0"/>
                  </a:rPr>
                  <a:t>3,7,8,6,1,2,0,4,5,3,7,8…</a:t>
                </a:r>
                <a:r>
                  <a:rPr lang="zh-CN" altLang="en-US" sz="2800" dirty="0" smtClean="0">
                    <a:ea typeface="Cambria Math" panose="02040503050406030204" pitchFamily="18" charset="0"/>
                  </a:rPr>
                  <a:t>，包含</a:t>
                </a:r>
                <a:r>
                  <a:rPr lang="en-US" altLang="zh-CN" sz="2800" dirty="0" smtClean="0">
                    <a:ea typeface="Cambria Math" panose="02040503050406030204" pitchFamily="18" charset="0"/>
                  </a:rPr>
                  <a:t>9</a:t>
                </a:r>
                <a:r>
                  <a:rPr lang="zh-CN" altLang="en-US" sz="2800" dirty="0" smtClean="0">
                    <a:ea typeface="Cambria Math" panose="02040503050406030204" pitchFamily="18" charset="0"/>
                  </a:rPr>
                  <a:t>个不同的数，然后重复。</a:t>
                </a:r>
                <a:endParaRPr lang="en-US" altLang="zh-CN" sz="2800" dirty="0" smtClean="0">
                  <a:ea typeface="Cambria Math" panose="02040503050406030204" pitchFamily="18" charset="0"/>
                </a:endParaRPr>
              </a:p>
              <a:p>
                <a:r>
                  <a:rPr lang="zh-CN" altLang="en-US" sz="2800" b="1" dirty="0" smtClean="0">
                    <a:ea typeface="Cambria Math" panose="02040503050406030204" pitchFamily="18" charset="0"/>
                  </a:rPr>
                  <a:t>如果</a:t>
                </a:r>
                <a:r>
                  <a:rPr lang="en-US" altLang="zh-CN" sz="2800" b="1" dirty="0" smtClean="0">
                    <a:ea typeface="Cambria Math" panose="02040503050406030204" pitchFamily="18" charset="0"/>
                  </a:rPr>
                  <a:t>c=0</a:t>
                </a:r>
                <a:r>
                  <a:rPr lang="zh-CN" altLang="en-US" sz="2800" b="1" dirty="0" smtClean="0">
                    <a:ea typeface="Cambria Math" panose="02040503050406030204" pitchFamily="18" charset="0"/>
                  </a:rPr>
                  <a:t>的线性同余生成器，称为纯倍式生成器</a:t>
                </a:r>
                <a:r>
                  <a:rPr lang="zh-CN" altLang="en-US" sz="2800" dirty="0" smtClean="0">
                    <a:ea typeface="Cambria Math" panose="02040503050406030204" pitchFamily="18" charset="0"/>
                  </a:rPr>
                  <a:t>。</a:t>
                </a:r>
                <a:endParaRPr lang="en-US" altLang="zh-CN" sz="2800" dirty="0">
                  <a:ea typeface="Cambria Math" panose="02040503050406030204" pitchFamily="18" charset="0"/>
                </a:endParaRPr>
              </a:p>
              <a:p>
                <a:endParaRPr lang="en-US" altLang="zh-CN" sz="2800" dirty="0">
                  <a:ea typeface="Cambria Math" panose="02040503050406030204" pitchFamily="18" charset="0"/>
                </a:endParaRPr>
              </a:p>
              <a:p>
                <a:r>
                  <a:rPr lang="zh-CN" altLang="en-US" sz="2800" b="1" dirty="0" smtClean="0"/>
                  <a:t> </a:t>
                </a:r>
                <a:endParaRPr lang="en-US" altLang="zh-CN" sz="2800" b="1" dirty="0" smtClean="0"/>
              </a:p>
            </p:txBody>
          </p:sp>
        </mc:Choice>
        <mc:Fallback>
          <p:sp>
            <p:nvSpPr>
              <p:cNvPr id="7" name="矩形 6"/>
              <p:cNvSpPr>
                <a:spLocks noRot="1" noChangeAspect="1" noMove="1" noResize="1" noEditPoints="1" noAdjustHandles="1" noChangeArrowheads="1" noChangeShapeType="1" noTextEdit="1"/>
              </p:cNvSpPr>
              <p:nvPr/>
            </p:nvSpPr>
            <p:spPr>
              <a:xfrm>
                <a:off x="381000" y="586774"/>
                <a:ext cx="11874156" cy="6555641"/>
              </a:xfrm>
              <a:prstGeom prst="rect">
                <a:avLst/>
              </a:prstGeom>
              <a:blipFill rotWithShape="0">
                <a:blip r:embed="rId2"/>
                <a:stretch>
                  <a:fillRect l="-10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777660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676400"/>
            <a:ext cx="11277599" cy="1676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校验码</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smtClean="0"/>
                  <a:t>同余可用于检查数字串中的错误</a:t>
                </a:r>
                <a:r>
                  <a:rPr lang="en-US" altLang="zh-CN" dirty="0" smtClean="0"/>
                  <a:t>.</a:t>
                </a:r>
              </a:p>
              <a:p>
                <a:pPr>
                  <a:lnSpc>
                    <a:spcPct val="110000"/>
                  </a:lnSpc>
                </a:pPr>
                <a:r>
                  <a:rPr lang="zh-CN" altLang="en-US" b="1" dirty="0" smtClean="0">
                    <a:solidFill>
                      <a:srgbClr val="C00000"/>
                    </a:solidFill>
                  </a:rPr>
                  <a:t>奇偶校验位</a:t>
                </a:r>
                <a:r>
                  <a:rPr lang="en-US" altLang="zh-CN" dirty="0" smtClean="0"/>
                  <a:t>: </a:t>
                </a:r>
                <a:r>
                  <a:rPr lang="zh-CN" altLang="en-US" dirty="0" smtClean="0"/>
                  <a:t>数字信息一般用位串表示</a:t>
                </a:r>
                <a:r>
                  <a:rPr lang="en-US" altLang="zh-CN" dirty="0" smtClean="0"/>
                  <a:t>,</a:t>
                </a:r>
                <a:r>
                  <a:rPr lang="zh-CN" altLang="en-US" dirty="0" smtClean="0"/>
                  <a:t>并划分为指定大小的块</a:t>
                </a:r>
                <a:r>
                  <a:rPr lang="en-US" altLang="zh-CN" dirty="0" smtClean="0"/>
                  <a:t>. </a:t>
                </a:r>
                <a:r>
                  <a:rPr lang="zh-CN" altLang="en-US" dirty="0" smtClean="0"/>
                  <a:t>每个块在存储之前</a:t>
                </a:r>
                <a:r>
                  <a:rPr lang="en-US" altLang="zh-CN" dirty="0" smtClean="0"/>
                  <a:t>, </a:t>
                </a:r>
                <a:r>
                  <a:rPr lang="zh-CN" altLang="en-US" dirty="0" smtClean="0"/>
                  <a:t>为末尾额外添加一位</a:t>
                </a:r>
                <a:r>
                  <a:rPr lang="en-US" altLang="zh-CN" dirty="0" smtClean="0"/>
                  <a:t>,</a:t>
                </a:r>
                <a:r>
                  <a:rPr lang="zh-CN" altLang="en-US" dirty="0" smtClean="0"/>
                  <a:t>称为奇偶校验位</a:t>
                </a:r>
                <a:r>
                  <a:rPr lang="en-US" altLang="zh-CN" dirty="0" smtClean="0"/>
                  <a:t>. </a:t>
                </a:r>
                <a:r>
                  <a:rPr lang="zh-CN" altLang="en-US" dirty="0" smtClean="0"/>
                  <a:t>位串</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a14:m>
                <a:r>
                  <a:rPr lang="zh-CN" altLang="en-US" dirty="0" smtClean="0"/>
                  <a:t>的奇偶校验位</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smtClean="0"/>
                  <a:t>定义为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oMath>
                </a14:m>
                <a:r>
                  <a:rPr lang="en-US" altLang="zh-CN" dirty="0" smtClean="0"/>
                  <a:t> </a:t>
                </a:r>
                <a:r>
                  <a:rPr lang="en-US" altLang="zh-CN" b="1" dirty="0" smtClean="0"/>
                  <a:t>mod</a:t>
                </a:r>
                <a:r>
                  <a:rPr lang="en-US" altLang="zh-CN" dirty="0" smtClean="0"/>
                  <a:t> 2.</a:t>
                </a:r>
              </a:p>
              <a:p>
                <a:pPr>
                  <a:lnSpc>
                    <a:spcPct val="110000"/>
                  </a:lnSpc>
                </a:pPr>
                <a:r>
                  <a:rPr lang="zh-CN" altLang="en-US" dirty="0" smtClean="0"/>
                  <a:t>由此得出如果在这</a:t>
                </a:r>
                <a:r>
                  <a:rPr lang="en-US" altLang="zh-CN" dirty="0" smtClean="0"/>
                  <a:t>n</a:t>
                </a:r>
                <a:r>
                  <a:rPr lang="zh-CN" altLang="en-US" dirty="0" smtClean="0"/>
                  <a:t>位中有偶数个</a:t>
                </a:r>
                <a:r>
                  <a:rPr lang="en-US" altLang="zh-CN" dirty="0" smtClean="0"/>
                  <a:t>1</a:t>
                </a:r>
                <a:r>
                  <a:rPr lang="zh-CN" altLang="en-US" dirty="0" smtClean="0"/>
                  <a:t>位</a:t>
                </a:r>
                <a:r>
                  <a:rPr lang="en-US" altLang="zh-CN" dirty="0" smtClean="0"/>
                  <a:t>,</a:t>
                </a:r>
                <a:r>
                  <a:rPr lang="zh-CN" altLang="en-US" dirty="0" smtClean="0"/>
                  <a:t>则</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r>
                  <a:rPr lang="en-US" altLang="zh-CN" dirty="0" smtClean="0"/>
                  <a:t>=0</a:t>
                </a:r>
                <a:r>
                  <a:rPr lang="zh-CN" altLang="en-US" dirty="0" smtClean="0"/>
                  <a:t>；如果有奇数个</a:t>
                </a:r>
                <a:r>
                  <a:rPr lang="en-US" altLang="zh-CN" dirty="0" smtClean="0"/>
                  <a:t>1</a:t>
                </a:r>
                <a:r>
                  <a:rPr lang="zh-CN" altLang="en-US" dirty="0" smtClean="0"/>
                  <a:t>位</a:t>
                </a:r>
                <a:r>
                  <a:rPr lang="en-US" altLang="zh-CN" dirty="0" smtClean="0"/>
                  <a:t>,</a:t>
                </a:r>
                <a:r>
                  <a:rPr lang="zh-CN" altLang="en-US" dirty="0" smtClean="0"/>
                  <a:t>则</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r>
                  <a:rPr lang="en-US" altLang="zh-CN" dirty="0" smtClean="0"/>
                  <a:t>=1. </a:t>
                </a:r>
              </a:p>
              <a:p>
                <a:pPr>
                  <a:lnSpc>
                    <a:spcPct val="110000"/>
                  </a:lnSpc>
                </a:pPr>
                <a:r>
                  <a:rPr lang="zh-CN" altLang="en-US" dirty="0" smtClean="0"/>
                  <a:t>在检查阶段</a:t>
                </a:r>
                <a:r>
                  <a:rPr lang="en-US" altLang="zh-CN" dirty="0" smtClean="0"/>
                  <a:t>,</a:t>
                </a:r>
                <a:r>
                  <a:rPr lang="zh-CN" altLang="en-US" dirty="0" smtClean="0"/>
                  <a:t>如果奇偶校验位错了那我们就知道位串中有错误</a:t>
                </a:r>
                <a:r>
                  <a:rPr lang="en-US" altLang="zh-CN" dirty="0" smtClean="0"/>
                  <a:t>. </a:t>
                </a:r>
                <a:r>
                  <a:rPr lang="zh-CN" altLang="en-US" dirty="0" smtClean="0"/>
                  <a:t>但它也有局限性</a:t>
                </a:r>
                <a:r>
                  <a:rPr lang="en-US" altLang="zh-CN" dirty="0" smtClean="0"/>
                  <a:t>, </a:t>
                </a:r>
                <a:r>
                  <a:rPr lang="zh-CN" altLang="en-US" dirty="0" smtClean="0"/>
                  <a:t>可以检测到前面</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位中奇数个错误</a:t>
                </a:r>
                <a:r>
                  <a:rPr lang="en-US" altLang="zh-CN" dirty="0" smtClean="0"/>
                  <a:t>, </a:t>
                </a:r>
                <a:r>
                  <a:rPr lang="zh-CN" altLang="en-US" dirty="0" smtClean="0"/>
                  <a:t>不能检查到偶数个错误</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942"/>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0BBCE49D-7EB9-4231-A5CF-C2ECA74897EB}" type="datetime1">
              <a:rPr lang="zh-CN" altLang="en-US" smtClean="0"/>
              <a:pPr/>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127</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25210911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校验码</a:t>
            </a:r>
            <a:endParaRPr lang="en-US" dirty="0"/>
          </a:p>
        </p:txBody>
      </p:sp>
      <p:sp>
        <p:nvSpPr>
          <p:cNvPr id="6" name="日期占位符 5"/>
          <p:cNvSpPr>
            <a:spLocks noGrp="1"/>
          </p:cNvSpPr>
          <p:nvPr>
            <p:ph type="dt" sz="half" idx="10"/>
          </p:nvPr>
        </p:nvSpPr>
        <p:spPr/>
        <p:txBody>
          <a:bodyPr/>
          <a:lstStyle/>
          <a:p>
            <a:fld id="{8E96CE49-B2A7-48EF-9713-FD32B1C34DAD}" type="datetime1">
              <a:rPr lang="zh-CN" altLang="en-US" smtClean="0"/>
              <a:pPr/>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128</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11" name="矩形 10"/>
          <p:cNvSpPr/>
          <p:nvPr/>
        </p:nvSpPr>
        <p:spPr>
          <a:xfrm>
            <a:off x="595087" y="942760"/>
            <a:ext cx="10537427" cy="4832092"/>
          </a:xfrm>
          <a:prstGeom prst="rect">
            <a:avLst/>
          </a:prstGeom>
        </p:spPr>
        <p:txBody>
          <a:bodyPr wrap="square">
            <a:spAutoFit/>
          </a:bodyPr>
          <a:lstStyle/>
          <a:p>
            <a:endParaRPr lang="en-US" altLang="zh-CN" sz="2800" dirty="0" smtClean="0"/>
          </a:p>
          <a:p>
            <a:r>
              <a:rPr lang="zh-CN" altLang="en-US" sz="2800" b="1" dirty="0" smtClean="0"/>
              <a:t>例：</a:t>
            </a:r>
            <a:r>
              <a:rPr lang="zh-CN" altLang="en-US" sz="2800" dirty="0" smtClean="0"/>
              <a:t>假设我们在传输过程中接收到位串</a:t>
            </a:r>
            <a:r>
              <a:rPr lang="en-US" altLang="zh-CN" sz="2800" dirty="0" smtClean="0"/>
              <a:t>01100101</a:t>
            </a:r>
            <a:r>
              <a:rPr lang="zh-CN" altLang="en-US" sz="2800" dirty="0" smtClean="0"/>
              <a:t>和</a:t>
            </a:r>
            <a:r>
              <a:rPr lang="en-US" altLang="zh-CN" sz="2800" dirty="0" smtClean="0"/>
              <a:t>11010110</a:t>
            </a:r>
            <a:r>
              <a:rPr lang="zh-CN" altLang="en-US" sz="2800" dirty="0" smtClean="0"/>
              <a:t>，每串都以一个奇偶校验位结尾，这些位串是正确的吗？</a:t>
            </a:r>
            <a:endParaRPr lang="en-US" altLang="zh-CN" sz="2800" dirty="0" smtClean="0"/>
          </a:p>
          <a:p>
            <a:r>
              <a:rPr lang="zh-CN" altLang="en-US" sz="2800" dirty="0" smtClean="0"/>
              <a:t> </a:t>
            </a:r>
            <a:r>
              <a:rPr lang="zh-CN" altLang="en-US" sz="2800" b="1" dirty="0" smtClean="0"/>
              <a:t>解：</a:t>
            </a:r>
            <a:r>
              <a:rPr lang="zh-CN" altLang="en-US" sz="2800" dirty="0"/>
              <a:t>在将这些串判定为正确的之前，我们检测它们的奇偶校验位。第一串的奇偶校验位是</a:t>
            </a:r>
            <a:r>
              <a:rPr lang="en-US" altLang="zh-CN" sz="2800" dirty="0"/>
              <a:t>1.</a:t>
            </a:r>
            <a:r>
              <a:rPr lang="zh-CN" altLang="en-US" sz="2800" dirty="0"/>
              <a:t>因为</a:t>
            </a:r>
            <a:r>
              <a:rPr lang="en-US" altLang="zh-CN" sz="2800" dirty="0"/>
              <a:t>0+1+1+0+0+1+0 </a:t>
            </a:r>
            <a:r>
              <a:rPr lang="en-US" altLang="zh-CN" sz="2800" dirty="0" smtClean="0"/>
              <a:t>≡1(mod 2)</a:t>
            </a:r>
            <a:r>
              <a:rPr lang="zh-CN" altLang="en-US" sz="2800" dirty="0" smtClean="0"/>
              <a:t>，所以奇偶校验位是正确的。</a:t>
            </a:r>
            <a:endParaRPr lang="en-US" altLang="zh-CN" sz="2800" dirty="0" smtClean="0"/>
          </a:p>
          <a:p>
            <a:r>
              <a:rPr lang="zh-CN" altLang="en-US" sz="2800" dirty="0">
                <a:ea typeface="Cambria Math" panose="02040503050406030204" pitchFamily="18" charset="0"/>
              </a:rPr>
              <a:t>第二</a:t>
            </a:r>
            <a:r>
              <a:rPr lang="zh-CN" altLang="en-US" sz="2800" dirty="0" smtClean="0">
                <a:ea typeface="Cambria Math" panose="02040503050406030204" pitchFamily="18" charset="0"/>
              </a:rPr>
              <a:t>个串的奇偶校验位是</a:t>
            </a:r>
            <a:r>
              <a:rPr lang="en-US" altLang="zh-CN" sz="2800" dirty="0" smtClean="0">
                <a:ea typeface="Cambria Math" panose="02040503050406030204" pitchFamily="18" charset="0"/>
              </a:rPr>
              <a:t>0</a:t>
            </a:r>
            <a:r>
              <a:rPr lang="zh-CN" altLang="en-US" sz="2800" dirty="0" smtClean="0">
                <a:ea typeface="Cambria Math" panose="02040503050406030204" pitchFamily="18" charset="0"/>
              </a:rPr>
              <a:t>，我们发现</a:t>
            </a:r>
            <a:r>
              <a:rPr lang="en-US" altLang="zh-CN" sz="2800" dirty="0" smtClean="0">
                <a:ea typeface="Cambria Math" panose="02040503050406030204" pitchFamily="18" charset="0"/>
              </a:rPr>
              <a:t>1+1+0+1+0+1+1</a:t>
            </a:r>
            <a:r>
              <a:rPr lang="en-US" altLang="zh-CN" sz="2800" dirty="0"/>
              <a:t> ≡1(mod 2</a:t>
            </a:r>
            <a:r>
              <a:rPr lang="en-US" altLang="zh-CN" sz="2800" dirty="0" smtClean="0"/>
              <a:t>)</a:t>
            </a:r>
            <a:r>
              <a:rPr lang="zh-CN" altLang="en-US" sz="2800" dirty="0" smtClean="0"/>
              <a:t>，所以奇偶校验位是不正确的。我们得出结论第一个串在传输过程可能是正确的，第二个在传输过程肯定出错了。</a:t>
            </a:r>
            <a:endParaRPr lang="en-US" altLang="zh-CN" sz="2800" dirty="0">
              <a:ea typeface="Cambria Math" panose="02040503050406030204" pitchFamily="18" charset="0"/>
            </a:endParaRPr>
          </a:p>
          <a:p>
            <a:endParaRPr lang="en-US" altLang="zh-CN" sz="2800" dirty="0">
              <a:ea typeface="Cambria Math" panose="02040503050406030204" pitchFamily="18" charset="0"/>
            </a:endParaRPr>
          </a:p>
          <a:p>
            <a:r>
              <a:rPr lang="zh-CN" altLang="en-US" sz="2800" b="1" dirty="0" smtClean="0"/>
              <a:t> </a:t>
            </a:r>
            <a:endParaRPr lang="en-US" altLang="zh-CN" sz="2800" b="1" dirty="0" smtClean="0"/>
          </a:p>
        </p:txBody>
      </p:sp>
    </p:spTree>
    <p:extLst>
      <p:ext uri="{BB962C8B-B14F-4D97-AF65-F5344CB8AC3E}">
        <p14:creationId xmlns:p14="http://schemas.microsoft.com/office/powerpoint/2010/main" val="354210089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校验码</a:t>
            </a:r>
            <a:endParaRPr lang="en-US" dirty="0"/>
          </a:p>
        </p:txBody>
      </p:sp>
      <p:sp>
        <p:nvSpPr>
          <p:cNvPr id="6" name="日期占位符 5"/>
          <p:cNvSpPr>
            <a:spLocks noGrp="1"/>
          </p:cNvSpPr>
          <p:nvPr>
            <p:ph type="dt" sz="half" idx="10"/>
          </p:nvPr>
        </p:nvSpPr>
        <p:spPr/>
        <p:txBody>
          <a:bodyPr/>
          <a:lstStyle/>
          <a:p>
            <a:fld id="{8E96CE49-B2A7-48EF-9713-FD32B1C34DAD}" type="datetime1">
              <a:rPr lang="zh-CN" altLang="en-US" smtClean="0"/>
              <a:pPr/>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129</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533400" y="586774"/>
                <a:ext cx="11368313" cy="6545703"/>
              </a:xfrm>
              <a:prstGeom prst="rect">
                <a:avLst/>
              </a:prstGeom>
            </p:spPr>
            <p:txBody>
              <a:bodyPr wrap="square">
                <a:spAutoFit/>
              </a:bodyPr>
              <a:lstStyle/>
              <a:p>
                <a:endParaRPr lang="en-US" altLang="zh-CN" sz="2800" dirty="0" smtClean="0"/>
              </a:p>
              <a:p>
                <a:r>
                  <a:rPr lang="zh-CN" altLang="en-US" sz="2800" b="1" dirty="0" smtClean="0"/>
                  <a:t>例：</a:t>
                </a:r>
                <a:r>
                  <a:rPr lang="en-US" altLang="zh-CN" sz="2800" dirty="0" smtClean="0"/>
                  <a:t>UPC</a:t>
                </a:r>
                <a:r>
                  <a:rPr lang="zh-CN" altLang="en-US" sz="2800" dirty="0" smtClean="0"/>
                  <a:t>零售产品通常由其通用产品代码（</a:t>
                </a:r>
                <a:r>
                  <a:rPr lang="en-US" altLang="zh-CN" sz="2800" dirty="0" smtClean="0"/>
                  <a:t>Universal Product Code, UPC</a:t>
                </a:r>
                <a:r>
                  <a:rPr lang="zh-CN" altLang="en-US" sz="2800" dirty="0" smtClean="0"/>
                  <a:t>）标识。</a:t>
                </a:r>
                <a:r>
                  <a:rPr lang="en-US" altLang="zh-CN" sz="2800" dirty="0" smtClean="0"/>
                  <a:t>UPC</a:t>
                </a:r>
                <a:r>
                  <a:rPr lang="zh-CN" altLang="en-US" sz="2800" dirty="0" smtClean="0"/>
                  <a:t>最常用的形式是</a:t>
                </a:r>
                <a:r>
                  <a:rPr lang="en-US" altLang="zh-CN" sz="2800" dirty="0" smtClean="0"/>
                  <a:t>12</a:t>
                </a:r>
                <a:r>
                  <a:rPr lang="zh-CN" altLang="en-US" sz="2800" dirty="0" smtClean="0"/>
                  <a:t>位十进制数字：第一位数字标识产品种类，接着五位标识制造商，再五位标识特定产品，最后一位是校验码。校验码由同余式决定：</a:t>
                </a:r>
                <a:endParaRPr lang="en-US" altLang="zh-CN" sz="2800" dirty="0" smtClean="0"/>
              </a:p>
              <a:p>
                <a14:m>
                  <m:oMath xmlns:m="http://schemas.openxmlformats.org/officeDocument/2006/math">
                    <m:r>
                      <a:rPr lang="en-US" altLang="zh-CN" sz="2800" i="1" dirty="0" smtClean="0">
                        <a:latin typeface="Cambria Math" panose="02040503050406030204" pitchFamily="18" charset="0"/>
                      </a:rPr>
                      <m:t>3</m:t>
                    </m:r>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1</m:t>
                        </m:r>
                      </m:sub>
                    </m:sSub>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b="0" i="1" dirty="0" smtClean="0">
                            <a:latin typeface="Cambria Math" panose="02040503050406030204" pitchFamily="18" charset="0"/>
                          </a:rPr>
                          <m:t>2</m:t>
                        </m:r>
                      </m:sub>
                    </m:sSub>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3</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b="0" i="1" dirty="0" smtClean="0">
                            <a:latin typeface="Cambria Math" panose="02040503050406030204" pitchFamily="18" charset="0"/>
                          </a:rPr>
                          <m:t>3</m:t>
                        </m:r>
                      </m:sub>
                    </m:sSub>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b="0" i="1" dirty="0" smtClean="0">
                            <a:latin typeface="Cambria Math" panose="02040503050406030204" pitchFamily="18" charset="0"/>
                          </a:rPr>
                          <m:t>4</m:t>
                        </m:r>
                      </m:sub>
                    </m:sSub>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3</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b="0" i="1" dirty="0" smtClean="0">
                            <a:latin typeface="Cambria Math" panose="02040503050406030204" pitchFamily="18" charset="0"/>
                          </a:rPr>
                          <m:t>5</m:t>
                        </m:r>
                      </m:sub>
                    </m:sSub>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b="0" i="1" dirty="0" smtClean="0">
                            <a:latin typeface="Cambria Math" panose="02040503050406030204" pitchFamily="18" charset="0"/>
                          </a:rPr>
                          <m:t>6</m:t>
                        </m:r>
                      </m:sub>
                    </m:sSub>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3</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b="0" i="1" dirty="0" smtClean="0">
                            <a:latin typeface="Cambria Math" panose="02040503050406030204" pitchFamily="18" charset="0"/>
                          </a:rPr>
                          <m:t>7</m:t>
                        </m:r>
                      </m:sub>
                    </m:sSub>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b="0" i="1" dirty="0" smtClean="0">
                            <a:latin typeface="Cambria Math" panose="02040503050406030204" pitchFamily="18" charset="0"/>
                          </a:rPr>
                          <m:t>8</m:t>
                        </m:r>
                      </m:sub>
                    </m:sSub>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3</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b="0" i="1" dirty="0" smtClean="0">
                            <a:latin typeface="Cambria Math" panose="02040503050406030204" pitchFamily="18" charset="0"/>
                          </a:rPr>
                          <m:t>9</m:t>
                        </m:r>
                      </m:sub>
                    </m:sSub>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b="0" i="1" dirty="0" smtClean="0">
                            <a:latin typeface="Cambria Math" panose="02040503050406030204" pitchFamily="18" charset="0"/>
                          </a:rPr>
                          <m:t>10</m:t>
                        </m:r>
                      </m:sub>
                    </m:sSub>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3</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b="0" i="1" dirty="0" smtClean="0">
                            <a:latin typeface="Cambria Math" panose="02040503050406030204" pitchFamily="18" charset="0"/>
                          </a:rPr>
                          <m:t>11</m:t>
                        </m:r>
                      </m:sub>
                    </m:sSub>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b="0" i="1" dirty="0" smtClean="0">
                            <a:latin typeface="Cambria Math" panose="02040503050406030204" pitchFamily="18" charset="0"/>
                          </a:rPr>
                          <m:t>12</m:t>
                        </m:r>
                      </m:sub>
                    </m:sSub>
                    <m:r>
                      <a:rPr lang="en-US" altLang="zh-CN" sz="2800" i="1" dirty="0">
                        <a:latin typeface="Cambria Math" panose="02040503050406030204" pitchFamily="18" charset="0"/>
                      </a:rPr>
                      <m:t>  </m:t>
                    </m:r>
                  </m:oMath>
                </a14:m>
                <a:r>
                  <a:rPr lang="en-US" altLang="zh-CN" sz="2800" dirty="0" smtClean="0"/>
                  <a:t>≡0(mod 10)</a:t>
                </a:r>
              </a:p>
              <a:p>
                <a:r>
                  <a:rPr lang="zh-CN" altLang="en-US" sz="2800" dirty="0" smtClean="0"/>
                  <a:t>试回答下列问题：</a:t>
                </a:r>
                <a:endParaRPr lang="en-US" altLang="zh-CN" sz="2800" dirty="0" smtClean="0"/>
              </a:p>
              <a:p>
                <a:pPr marL="514350" indent="-514350">
                  <a:buAutoNum type="alphaLcParenBoth"/>
                </a:pPr>
                <a:r>
                  <a:rPr lang="zh-CN" altLang="en-US" sz="2800" dirty="0" smtClean="0"/>
                  <a:t>假设</a:t>
                </a:r>
                <a:r>
                  <a:rPr lang="en-US" altLang="zh-CN" sz="2800" dirty="0" smtClean="0"/>
                  <a:t>UPC</a:t>
                </a:r>
                <a:r>
                  <a:rPr lang="zh-CN" altLang="en-US" sz="2800" dirty="0" smtClean="0"/>
                  <a:t>的前</a:t>
                </a:r>
                <a:r>
                  <a:rPr lang="en-US" altLang="zh-CN" sz="2800" dirty="0" smtClean="0"/>
                  <a:t>11</a:t>
                </a:r>
                <a:r>
                  <a:rPr lang="zh-CN" altLang="en-US" sz="2800" dirty="0" smtClean="0"/>
                  <a:t>位是</a:t>
                </a:r>
                <a:r>
                  <a:rPr lang="en-US" altLang="zh-CN" sz="2800" dirty="0" smtClean="0"/>
                  <a:t>79357343104. </a:t>
                </a:r>
                <a:r>
                  <a:rPr lang="zh-CN" altLang="en-US" sz="2800" dirty="0" smtClean="0"/>
                  <a:t>校验码是多少？</a:t>
                </a:r>
                <a:endParaRPr lang="en-US" altLang="zh-CN" sz="2800" dirty="0" smtClean="0"/>
              </a:p>
              <a:p>
                <a:pPr marL="514350" indent="-514350">
                  <a:buAutoNum type="alphaLcParenBoth"/>
                </a:pPr>
                <a:r>
                  <a:rPr lang="en-US" altLang="zh-CN" sz="2800" dirty="0" smtClean="0"/>
                  <a:t>041331021641</a:t>
                </a:r>
                <a:r>
                  <a:rPr lang="zh-CN" altLang="en-US" sz="2800" dirty="0" smtClean="0"/>
                  <a:t>是否是合法的</a:t>
                </a:r>
                <a:r>
                  <a:rPr lang="en-US" altLang="zh-CN" sz="2800" dirty="0" smtClean="0"/>
                  <a:t>UPC</a:t>
                </a:r>
                <a:r>
                  <a:rPr lang="zh-CN" altLang="en-US" sz="2800" dirty="0" smtClean="0"/>
                  <a:t>？</a:t>
                </a:r>
                <a:endParaRPr lang="en-US" altLang="zh-CN" sz="2800" dirty="0" smtClean="0"/>
              </a:p>
              <a:p>
                <a:r>
                  <a:rPr lang="zh-CN" altLang="en-US" sz="2800" dirty="0" smtClean="0"/>
                  <a:t> </a:t>
                </a:r>
                <a:r>
                  <a:rPr lang="zh-CN" altLang="en-US" sz="2800" b="1" dirty="0" smtClean="0"/>
                  <a:t>解</a:t>
                </a:r>
                <a:r>
                  <a:rPr lang="en-US" altLang="zh-CN" sz="2800" b="1" dirty="0" smtClean="0">
                    <a:sym typeface="Wingdings" panose="05000000000000000000" pitchFamily="2" charset="2"/>
                  </a:rPr>
                  <a:t>: </a:t>
                </a:r>
                <a:r>
                  <a:rPr lang="en-US" altLang="zh-CN" sz="2800" dirty="0" smtClean="0">
                    <a:sym typeface="Wingdings" panose="05000000000000000000" pitchFamily="2" charset="2"/>
                  </a:rPr>
                  <a:t>(a) </a:t>
                </a:r>
                <a:r>
                  <a:rPr lang="zh-CN" altLang="en-US" sz="2800" dirty="0" smtClean="0">
                    <a:sym typeface="Wingdings" panose="05000000000000000000" pitchFamily="2" charset="2"/>
                  </a:rPr>
                  <a:t>我们将</a:t>
                </a:r>
                <a:r>
                  <a:rPr lang="en-US" altLang="zh-CN" sz="2800" dirty="0" smtClean="0">
                    <a:sym typeface="Wingdings" panose="05000000000000000000" pitchFamily="2" charset="2"/>
                  </a:rPr>
                  <a:t>79357343104</a:t>
                </a:r>
                <a:r>
                  <a:rPr lang="zh-CN" altLang="en-US" sz="2800" dirty="0" smtClean="0">
                    <a:sym typeface="Wingdings" panose="05000000000000000000" pitchFamily="2" charset="2"/>
                  </a:rPr>
                  <a:t>的数字带入</a:t>
                </a:r>
                <a:r>
                  <a:rPr lang="en-US" altLang="zh-CN" sz="2800" dirty="0" smtClean="0">
                    <a:sym typeface="Wingdings" panose="05000000000000000000" pitchFamily="2" charset="2"/>
                  </a:rPr>
                  <a:t>UPC</a:t>
                </a:r>
                <a:r>
                  <a:rPr lang="zh-CN" altLang="en-US" sz="2800" dirty="0" smtClean="0">
                    <a:sym typeface="Wingdings" panose="05000000000000000000" pitchFamily="2" charset="2"/>
                  </a:rPr>
                  <a:t>校验码的同余式中。得</a:t>
                </a:r>
                <a:r>
                  <a:rPr lang="en-US" altLang="zh-CN" sz="2800" dirty="0" smtClean="0">
                    <a:sym typeface="Wingdings" panose="05000000000000000000" pitchFamily="2" charset="2"/>
                  </a:rPr>
                  <a:t>3</a:t>
                </a:r>
                <a:r>
                  <a:rPr lang="en-US" altLang="zh-CN" sz="2800" dirty="0" smtClean="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oMath>
                </a14:m>
                <a:r>
                  <a:rPr lang="en-US" altLang="zh-CN" sz="2800" dirty="0" smtClean="0">
                    <a:ea typeface="Cambria Math" panose="02040503050406030204" pitchFamily="18" charset="0"/>
                  </a:rPr>
                  <a:t>7+9+</a:t>
                </a:r>
                <a:r>
                  <a:rPr lang="en-US" altLang="zh-CN" sz="2800" dirty="0">
                    <a:sym typeface="Wingdings" panose="05000000000000000000" pitchFamily="2" charset="2"/>
                  </a:rPr>
                  <a:t>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3</m:t>
                    </m:r>
                    <m:r>
                      <a:rPr lang="en-US" altLang="zh-CN" sz="2800" i="1" dirty="0">
                        <a:latin typeface="Cambria Math" panose="02040503050406030204" pitchFamily="18" charset="0"/>
                        <a:ea typeface="Cambria Math" panose="02040503050406030204" pitchFamily="18" charset="0"/>
                      </a:rPr>
                      <m:t>+</m:t>
                    </m:r>
                  </m:oMath>
                </a14:m>
                <a:r>
                  <a:rPr lang="en-US" altLang="zh-CN" sz="2800" dirty="0" smtClean="0">
                    <a:ea typeface="Cambria Math" panose="02040503050406030204" pitchFamily="18" charset="0"/>
                  </a:rPr>
                  <a:t>5+</a:t>
                </a:r>
                <a:r>
                  <a:rPr lang="en-US" altLang="zh-CN" sz="2800" dirty="0">
                    <a:sym typeface="Wingdings" panose="05000000000000000000" pitchFamily="2" charset="2"/>
                  </a:rPr>
                  <a:t>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oMath>
                </a14:m>
                <a:r>
                  <a:rPr lang="en-US" altLang="zh-CN" sz="2800" dirty="0" smtClean="0">
                    <a:ea typeface="Cambria Math" panose="02040503050406030204" pitchFamily="18" charset="0"/>
                  </a:rPr>
                  <a:t>7+3+</a:t>
                </a:r>
                <a:r>
                  <a:rPr lang="en-US" altLang="zh-CN" sz="2800" dirty="0">
                    <a:sym typeface="Wingdings" panose="05000000000000000000" pitchFamily="2" charset="2"/>
                  </a:rPr>
                  <a:t>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4</m:t>
                    </m:r>
                  </m:oMath>
                </a14:m>
                <a:r>
                  <a:rPr lang="en-US" altLang="zh-CN" sz="2800" dirty="0" smtClean="0">
                    <a:ea typeface="Cambria Math" panose="02040503050406030204" pitchFamily="18" charset="0"/>
                  </a:rPr>
                  <a:t>+3+</a:t>
                </a:r>
                <a:r>
                  <a:rPr lang="en-US" altLang="zh-CN" sz="2800" dirty="0">
                    <a:sym typeface="Wingdings" panose="05000000000000000000" pitchFamily="2" charset="2"/>
                  </a:rPr>
                  <a:t>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1</m:t>
                    </m:r>
                    <m:r>
                      <a:rPr lang="en-US" altLang="zh-CN" sz="2800" i="1" dirty="0">
                        <a:latin typeface="Cambria Math" panose="02040503050406030204" pitchFamily="18" charset="0"/>
                        <a:ea typeface="Cambria Math" panose="02040503050406030204" pitchFamily="18" charset="0"/>
                      </a:rPr>
                      <m:t>+</m:t>
                    </m:r>
                  </m:oMath>
                </a14:m>
                <a:r>
                  <a:rPr lang="en-US" altLang="zh-CN" sz="2800" dirty="0" smtClean="0">
                    <a:ea typeface="Cambria Math" panose="02040503050406030204" pitchFamily="18" charset="0"/>
                  </a:rPr>
                  <a:t>0+</a:t>
                </a:r>
                <a:r>
                  <a:rPr lang="en-US" altLang="zh-CN" sz="2800" dirty="0">
                    <a:sym typeface="Wingdings" panose="05000000000000000000" pitchFamily="2" charset="2"/>
                  </a:rPr>
                  <a:t>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4</m:t>
                    </m:r>
                    <m:r>
                      <a:rPr lang="en-US" altLang="zh-CN" sz="2800" i="1" dirty="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12</m:t>
                        </m:r>
                      </m:sub>
                    </m:sSub>
                  </m:oMath>
                </a14:m>
                <a:r>
                  <a:rPr lang="en-US" altLang="zh-CN" sz="2800" dirty="0"/>
                  <a:t>≡0(mod 10</a:t>
                </a:r>
                <a:r>
                  <a:rPr lang="en-US" altLang="zh-CN" sz="2800" dirty="0" smtClean="0"/>
                  <a:t>)</a:t>
                </a:r>
                <a:r>
                  <a:rPr lang="zh-CN" altLang="en-US" sz="2800" dirty="0" smtClean="0"/>
                  <a:t>。得</a:t>
                </a:r>
                <a:r>
                  <a:rPr lang="en-US" altLang="zh-CN" sz="2800" dirty="0" smtClean="0">
                    <a:sym typeface="Wingdings" panose="05000000000000000000" pitchFamily="2" charset="2"/>
                  </a:rPr>
                  <a:t>9</a:t>
                </a:r>
                <a14:m>
                  <m:oMath xmlns:m="http://schemas.openxmlformats.org/officeDocument/2006/math">
                    <m:r>
                      <a:rPr lang="en-US" altLang="zh-CN" sz="2800" b="0" i="0" dirty="0" smtClean="0">
                        <a:latin typeface="Cambria Math" panose="02040503050406030204" pitchFamily="18" charset="0"/>
                        <a:ea typeface="Cambria Math" panose="02040503050406030204" pitchFamily="18" charset="0"/>
                      </a:rPr>
                      <m:t>8</m:t>
                    </m:r>
                    <m:r>
                      <a:rPr lang="en-US" altLang="zh-CN" sz="2800" i="1" dirty="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12</m:t>
                        </m:r>
                      </m:sub>
                    </m:sSub>
                  </m:oMath>
                </a14:m>
                <a:r>
                  <a:rPr lang="en-US" altLang="zh-CN" sz="2800" dirty="0"/>
                  <a:t>≡0(mod 10</a:t>
                </a:r>
                <a:r>
                  <a:rPr lang="en-US" altLang="zh-CN" sz="2800" dirty="0" smtClean="0"/>
                  <a:t>) </a:t>
                </a:r>
                <a:r>
                  <a:rPr lang="zh-CN" altLang="en-US" sz="2800" dirty="0"/>
                  <a:t>得</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12</m:t>
                        </m:r>
                      </m:sub>
                    </m:sSub>
                  </m:oMath>
                </a14:m>
                <a:r>
                  <a:rPr lang="en-US" altLang="zh-CN" sz="2800" dirty="0" smtClean="0"/>
                  <a:t>≡2(mod </a:t>
                </a:r>
                <a:r>
                  <a:rPr lang="en-US" altLang="zh-CN" sz="2800" dirty="0"/>
                  <a:t>10)</a:t>
                </a:r>
              </a:p>
              <a:p>
                <a:endParaRPr lang="en-US" altLang="zh-CN" sz="2800" dirty="0">
                  <a:ea typeface="Cambria Math" panose="02040503050406030204" pitchFamily="18" charset="0"/>
                </a:endParaRPr>
              </a:p>
              <a:p>
                <a:r>
                  <a:rPr lang="zh-CN" altLang="en-US" sz="2800" b="1" dirty="0" smtClean="0"/>
                  <a:t> </a:t>
                </a:r>
                <a:endParaRPr lang="en-US" altLang="zh-CN" sz="2800" b="1" dirty="0" smtClean="0"/>
              </a:p>
            </p:txBody>
          </p:sp>
        </mc:Choice>
        <mc:Fallback xmlns="">
          <p:sp>
            <p:nvSpPr>
              <p:cNvPr id="7" name="矩形 6"/>
              <p:cNvSpPr>
                <a:spLocks noRot="1" noChangeAspect="1" noMove="1" noResize="1" noEditPoints="1" noAdjustHandles="1" noChangeArrowheads="1" noChangeShapeType="1" noTextEdit="1"/>
              </p:cNvSpPr>
              <p:nvPr/>
            </p:nvSpPr>
            <p:spPr>
              <a:xfrm>
                <a:off x="533400" y="586774"/>
                <a:ext cx="11368313" cy="6545703"/>
              </a:xfrm>
              <a:prstGeom prst="rect">
                <a:avLst/>
              </a:prstGeom>
              <a:blipFill rotWithShape="0">
                <a:blip r:embed="rId2"/>
                <a:stretch>
                  <a:fillRect l="-1127" r="-19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5338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43434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模</a:t>
            </a:r>
            <a:r>
              <a:rPr lang="zh-CN" altLang="en-US" dirty="0" smtClean="0"/>
              <a:t>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mod</a:t>
                </a:r>
                <a:r>
                  <a:rPr lang="zh-CN" altLang="en-US" dirty="0" smtClean="0"/>
                  <a:t>符号区别</a:t>
                </a:r>
                <a:r>
                  <a:rPr lang="en-US" altLang="zh-CN" dirty="0" smtClean="0"/>
                  <a:t>:</a:t>
                </a:r>
                <a:r>
                  <a:rPr lang="zh-CN" altLang="en-US" dirty="0" smtClean="0"/>
                  <a:t>尽管</a:t>
                </a:r>
                <a14:m>
                  <m:oMath xmlns:m="http://schemas.openxmlformats.org/officeDocument/2006/math">
                    <m:r>
                      <a:rPr lang="en-US" altLang="zh-CN" i="1" dirty="0" smtClean="0">
                        <a:latin typeface="Cambria Math" panose="02040503050406030204" pitchFamily="18" charset="0"/>
                      </a:rPr>
                      <m:t>𝑎</m:t>
                    </m:r>
                  </m:oMath>
                </a14:m>
                <a:r>
                  <a:rPr lang="en-US" altLang="zh-CN" dirty="0"/>
                  <a:t>  ≡  </a:t>
                </a:r>
                <a14:m>
                  <m:oMath xmlns:m="http://schemas.openxmlformats.org/officeDocument/2006/math">
                    <m:r>
                      <a:rPr lang="en-US" altLang="zh-CN" i="1" dirty="0" smtClean="0">
                        <a:latin typeface="Cambria Math" panose="02040503050406030204" pitchFamily="18" charset="0"/>
                      </a:rPr>
                      <m:t>𝑏</m:t>
                    </m:r>
                  </m:oMath>
                </a14:m>
                <a:r>
                  <a:rPr lang="en-US" altLang="zh-CN" dirty="0"/>
                  <a:t> (</a:t>
                </a:r>
                <a14:m>
                  <m:oMath xmlns:m="http://schemas.openxmlformats.org/officeDocument/2006/math">
                    <m:r>
                      <a:rPr lang="en-US" altLang="zh-CN" i="1" dirty="0" smtClean="0">
                        <a:latin typeface="Cambria Math" panose="02040503050406030204" pitchFamily="18" charset="0"/>
                      </a:rPr>
                      <m:t>𝑚𝑜𝑑</m:t>
                    </m:r>
                  </m:oMath>
                </a14:m>
                <a:r>
                  <a:rPr lang="en-US" altLang="zh-CN" dirty="0"/>
                  <a:t> </a:t>
                </a:r>
                <a14:m>
                  <m:oMath xmlns:m="http://schemas.openxmlformats.org/officeDocument/2006/math">
                    <m:r>
                      <a:rPr lang="en-US" altLang="zh-CN" i="1" dirty="0" smtClean="0">
                        <a:latin typeface="Cambria Math" panose="02040503050406030204" pitchFamily="18" charset="0"/>
                      </a:rPr>
                      <m:t>𝑚</m:t>
                    </m:r>
                  </m:oMath>
                </a14:m>
                <a:r>
                  <a:rPr lang="en-US" altLang="zh-CN" dirty="0"/>
                  <a:t>) </a:t>
                </a:r>
                <a:r>
                  <a:rPr lang="zh-CN" altLang="en-US" dirty="0" smtClean="0"/>
                  <a:t>和</a:t>
                </a:r>
                <a14:m>
                  <m:oMath xmlns:m="http://schemas.openxmlformats.org/officeDocument/2006/math">
                    <m:r>
                      <a:rPr lang="en-US" altLang="zh-CN" i="1" dirty="0" smtClean="0">
                        <a:latin typeface="Cambria Math" panose="02040503050406030204" pitchFamily="18" charset="0"/>
                      </a:rPr>
                      <m:t>𝑎</m:t>
                    </m:r>
                  </m:oMath>
                </a14:m>
                <a:r>
                  <a:rPr lang="en-US" altLang="zh-CN" dirty="0"/>
                  <a:t>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en-US" altLang="zh-CN" dirty="0"/>
                  <a:t> = </a:t>
                </a:r>
                <a14:m>
                  <m:oMath xmlns:m="http://schemas.openxmlformats.org/officeDocument/2006/math">
                    <m:r>
                      <a:rPr lang="en-US" altLang="zh-CN" i="1" dirty="0" smtClean="0">
                        <a:latin typeface="Cambria Math" panose="02040503050406030204" pitchFamily="18" charset="0"/>
                      </a:rPr>
                      <m:t>𝑏</m:t>
                    </m:r>
                  </m:oMath>
                </a14:m>
                <a:r>
                  <a:rPr lang="zh-CN" altLang="en-US" dirty="0" smtClean="0"/>
                  <a:t>中都包含</a:t>
                </a:r>
                <a:r>
                  <a:rPr lang="en-US" altLang="zh-CN" dirty="0"/>
                  <a:t>“</a:t>
                </a:r>
                <a14:m>
                  <m:oMath xmlns:m="http://schemas.openxmlformats.org/officeDocument/2006/math">
                    <m:r>
                      <a:rPr lang="en-US" altLang="zh-CN" i="1" dirty="0" smtClean="0">
                        <a:latin typeface="Cambria Math" panose="02040503050406030204" pitchFamily="18" charset="0"/>
                      </a:rPr>
                      <m:t>𝑚𝑜𝑑</m:t>
                    </m:r>
                  </m:oMath>
                </a14:m>
                <a:r>
                  <a:rPr lang="en-US" altLang="zh-CN" dirty="0" smtClean="0"/>
                  <a:t>”, </a:t>
                </a:r>
                <a:r>
                  <a:rPr lang="zh-CN" altLang="en-US" dirty="0" smtClean="0"/>
                  <a:t>但是它们表示的是本质上不同的概念</a:t>
                </a:r>
                <a:r>
                  <a:rPr lang="en-US" altLang="zh-CN" dirty="0" smtClean="0"/>
                  <a:t>.</a:t>
                </a:r>
              </a:p>
              <a:p>
                <a:pPr lvl="1"/>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oMath>
                </a14:m>
                <a:r>
                  <a:rPr lang="en-US" dirty="0" smtClean="0"/>
                  <a:t>) </a:t>
                </a:r>
                <a:r>
                  <a:rPr lang="zh-CN" altLang="en-US" dirty="0" smtClean="0"/>
                  <a:t>表示两个整数间的关系</a:t>
                </a:r>
                <a:r>
                  <a:rPr lang="en-US" altLang="zh-CN" dirty="0" smtClean="0"/>
                  <a:t>;</a:t>
                </a:r>
                <a:endParaRPr lang="en-US" dirty="0" smtClean="0"/>
              </a:p>
              <a:p>
                <a:pPr lvl="1"/>
                <a14:m>
                  <m:oMath xmlns:m="http://schemas.openxmlformats.org/officeDocument/2006/math">
                    <m:r>
                      <a:rPr lang="en-US" i="1" dirty="0" smtClean="0">
                        <a:latin typeface="Cambria Math" panose="02040503050406030204" pitchFamily="18" charset="0"/>
                      </a:rPr>
                      <m:t>𝑎</m:t>
                    </m:r>
                  </m:oMath>
                </a14:m>
                <a:r>
                  <a:rPr lang="en-US" dirty="0" smtClean="0"/>
                  <a:t> </a:t>
                </a:r>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oMath>
                </a14:m>
                <a:r>
                  <a:rPr lang="zh-CN" altLang="en-US" dirty="0" smtClean="0"/>
                  <a:t>表示一个函数</a:t>
                </a:r>
                <a:r>
                  <a:rPr lang="en-US" dirty="0" smtClean="0"/>
                  <a:t>.</a:t>
                </a:r>
              </a:p>
              <a:p>
                <a:r>
                  <a:rPr lang="zh-CN" altLang="en-US" dirty="0" smtClean="0"/>
                  <a:t>可见关系式</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oMath>
                </a14:m>
                <a:r>
                  <a:rPr lang="en-US" altLang="zh-CN" dirty="0"/>
                  <a:t>) </a:t>
                </a:r>
                <a:r>
                  <a:rPr lang="zh-CN" altLang="en-US" dirty="0" smtClean="0"/>
                  <a:t>和函数</a:t>
                </a:r>
                <a14:m>
                  <m:oMath xmlns:m="http://schemas.openxmlformats.org/officeDocument/2006/math">
                    <m:r>
                      <a:rPr lang="en-US" altLang="zh-CN" i="1" dirty="0" smtClean="0">
                        <a:latin typeface="Cambria Math" panose="02040503050406030204" pitchFamily="18" charset="0"/>
                      </a:rPr>
                      <m:t>𝑎</m:t>
                    </m:r>
                  </m:oMath>
                </a14:m>
                <a:r>
                  <a:rPr lang="en-US" altLang="zh-CN" dirty="0"/>
                  <a:t> </a:t>
                </a:r>
                <a:r>
                  <a:rPr lang="en-US" altLang="zh-CN" b="1" dirty="0"/>
                  <a:t>mod</a:t>
                </a:r>
                <a:r>
                  <a:rPr lang="en-US" altLang="zh-CN" dirty="0"/>
                  <a:t> </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又紧密相关</a:t>
                </a:r>
                <a:r>
                  <a:rPr lang="en-US" altLang="zh-CN" dirty="0" smtClean="0"/>
                  <a:t>, </a:t>
                </a:r>
                <a:r>
                  <a:rPr lang="zh-CN" altLang="en-US" dirty="0" smtClean="0"/>
                  <a:t>正如如下定理描述</a:t>
                </a:r>
                <a:r>
                  <a:rPr lang="en-US" dirty="0" smtClean="0"/>
                  <a:t>.</a:t>
                </a:r>
              </a:p>
              <a:p>
                <a:endParaRPr lang="en-US" dirty="0" smtClean="0"/>
              </a:p>
              <a:p>
                <a:r>
                  <a:rPr lang="en-US" altLang="zh-CN" dirty="0" smtClean="0"/>
                  <a:t>【</a:t>
                </a:r>
                <a:r>
                  <a:rPr lang="zh-CN" altLang="en-US" dirty="0" smtClean="0"/>
                  <a:t>定理</a:t>
                </a:r>
                <a:r>
                  <a:rPr lang="en-US" altLang="zh-CN" dirty="0" smtClean="0"/>
                  <a:t>3】: </a:t>
                </a:r>
                <a:r>
                  <a:rPr lang="zh-CN" altLang="en-US" dirty="0" smtClean="0"/>
                  <a:t>令</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为整数</a:t>
                </a:r>
                <a:r>
                  <a:rPr lang="en-US" altLang="zh-CN" dirty="0" smtClean="0"/>
                  <a:t>, </a:t>
                </a:r>
                <a:r>
                  <a:rPr lang="zh-CN" altLang="en-US" dirty="0" smtClean="0"/>
                  <a:t>并令</a:t>
                </a:r>
                <a14:m>
                  <m:oMath xmlns:m="http://schemas.openxmlformats.org/officeDocument/2006/math">
                    <m:r>
                      <a:rPr lang="en-US" altLang="zh-CN" i="1" dirty="0" smtClean="0">
                        <a:latin typeface="Cambria Math" panose="02040503050406030204" pitchFamily="18" charset="0"/>
                      </a:rPr>
                      <m:t>𝑚</m:t>
                    </m:r>
                  </m:oMath>
                </a14:m>
                <a:r>
                  <a:rPr lang="zh-CN" altLang="en-US" dirty="0" smtClean="0"/>
                  <a:t>为正整数</a:t>
                </a:r>
                <a:r>
                  <a:rPr lang="en-US" altLang="zh-CN" dirty="0" smtClean="0"/>
                  <a:t>, </a:t>
                </a:r>
                <a:r>
                  <a:rPr lang="zh-CN" altLang="en-US" dirty="0" smtClean="0"/>
                  <a:t>则</a:t>
                </a:r>
                <a:r>
                  <a:rPr lang="en-US" dirty="0" smtClean="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m:t>
                    </m:r>
                  </m:oMath>
                </a14:m>
                <a:r>
                  <a:rPr lang="zh-CN" altLang="en-US" dirty="0" smtClean="0"/>
                  <a:t>当且仅当</a:t>
                </a:r>
                <a14:m>
                  <m:oMath xmlns:m="http://schemas.openxmlformats.org/officeDocument/2006/math">
                    <m:r>
                      <a:rPr lang="en-US" i="1" dirty="0" smtClean="0">
                        <a:latin typeface="Cambria Math" panose="02040503050406030204" pitchFamily="18" charset="0"/>
                      </a:rPr>
                      <m:t>𝑎</m:t>
                    </m:r>
                  </m:oMath>
                </a14:m>
                <a:r>
                  <a:rPr lang="en-US" dirty="0" smtClean="0"/>
                  <a:t> </a:t>
                </a:r>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oMath>
                </a14:m>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oMath>
                </a14:m>
                <a:r>
                  <a:rPr lang="en-US" dirty="0" smtClean="0"/>
                  <a:t>. </a:t>
                </a:r>
              </a:p>
              <a:p>
                <a:r>
                  <a:rPr lang="zh-CN" altLang="en-US" dirty="0" smtClean="0"/>
                  <a:t>例</a:t>
                </a:r>
                <a:r>
                  <a:rPr lang="en-US" altLang="zh-CN" dirty="0" smtClean="0"/>
                  <a:t>: 17 </a:t>
                </a:r>
                <a:r>
                  <a:rPr lang="en-US" altLang="zh-CN" dirty="0"/>
                  <a:t>≡ 5 (</a:t>
                </a:r>
                <a14:m>
                  <m:oMath xmlns:m="http://schemas.openxmlformats.org/officeDocument/2006/math">
                    <m:r>
                      <a:rPr lang="en-US" altLang="zh-CN" i="1" dirty="0" smtClean="0">
                        <a:latin typeface="Cambria Math" panose="02040503050406030204" pitchFamily="18" charset="0"/>
                      </a:rPr>
                      <m:t>𝑚𝑜𝑑</m:t>
                    </m:r>
                  </m:oMath>
                </a14:m>
                <a:r>
                  <a:rPr lang="en-US" altLang="zh-CN" dirty="0"/>
                  <a:t> 6) </a:t>
                </a:r>
                <a:r>
                  <a:rPr lang="zh-CN" altLang="en-US" dirty="0" smtClean="0"/>
                  <a:t>，因为</a:t>
                </a:r>
                <a:r>
                  <a:rPr lang="en-US" altLang="zh-CN" dirty="0" smtClean="0"/>
                  <a:t>17 </a:t>
                </a:r>
                <a:r>
                  <a:rPr lang="en-US" altLang="zh-CN" b="1" dirty="0" smtClean="0"/>
                  <a:t>mod</a:t>
                </a:r>
                <a:r>
                  <a:rPr lang="en-US" altLang="zh-CN" dirty="0" smtClean="0"/>
                  <a:t> 6=5 </a:t>
                </a:r>
                <a:r>
                  <a:rPr lang="en-US" altLang="zh-CN" b="1" dirty="0" smtClean="0"/>
                  <a:t>mod</a:t>
                </a:r>
                <a:r>
                  <a:rPr lang="en-US" altLang="zh-CN" dirty="0" smtClean="0"/>
                  <a:t> 6=5</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054"/>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8C489BF2-DBC7-4B6C-B681-D332F7F2468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13</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down)">
                                      <p:cBhvr>
                                        <p:cTn id="10" dur="500"/>
                                        <p:tgtEl>
                                          <p:spTgt spid="3">
                                            <p:txEl>
                                              <p:pRg st="6" end="6"/>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校验码</a:t>
            </a:r>
            <a:endParaRPr lang="en-US" dirty="0"/>
          </a:p>
        </p:txBody>
      </p:sp>
      <p:sp>
        <p:nvSpPr>
          <p:cNvPr id="6" name="日期占位符 5"/>
          <p:cNvSpPr>
            <a:spLocks noGrp="1"/>
          </p:cNvSpPr>
          <p:nvPr>
            <p:ph type="dt" sz="half" idx="10"/>
          </p:nvPr>
        </p:nvSpPr>
        <p:spPr/>
        <p:txBody>
          <a:bodyPr/>
          <a:lstStyle/>
          <a:p>
            <a:fld id="{8E96CE49-B2A7-48EF-9713-FD32B1C34DAD}" type="datetime1">
              <a:rPr lang="zh-CN" altLang="en-US" smtClean="0"/>
              <a:pPr/>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130</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mc:AlternateContent xmlns:mc="http://schemas.openxmlformats.org/markup-compatibility/2006" xmlns:a14="http://schemas.microsoft.com/office/drawing/2010/main">
        <mc:Choice Requires="a14">
          <p:sp>
            <p:nvSpPr>
              <p:cNvPr id="11" name="矩形 10"/>
              <p:cNvSpPr/>
              <p:nvPr/>
            </p:nvSpPr>
            <p:spPr>
              <a:xfrm>
                <a:off x="472844" y="1143000"/>
                <a:ext cx="11368313" cy="2677656"/>
              </a:xfrm>
              <a:prstGeom prst="rect">
                <a:avLst/>
              </a:prstGeom>
            </p:spPr>
            <p:txBody>
              <a:bodyPr wrap="square">
                <a:spAutoFit/>
              </a:bodyPr>
              <a:lstStyle/>
              <a:p>
                <a:r>
                  <a:rPr lang="zh-CN" altLang="en-US" sz="2800" dirty="0" smtClean="0"/>
                  <a:t>（</a:t>
                </a:r>
                <a:r>
                  <a:rPr lang="en-US" altLang="zh-CN" sz="2800" dirty="0" smtClean="0"/>
                  <a:t>b</a:t>
                </a:r>
                <a:r>
                  <a:rPr lang="zh-CN" altLang="en-US" sz="2800" dirty="0" smtClean="0"/>
                  <a:t>）</a:t>
                </a:r>
                <a:r>
                  <a:rPr lang="en-US" altLang="zh-CN" sz="2800" dirty="0" smtClean="0"/>
                  <a:t>041331021641</a:t>
                </a:r>
                <a:r>
                  <a:rPr lang="zh-CN" altLang="en-US" sz="2800" dirty="0" smtClean="0"/>
                  <a:t>是否是合法的</a:t>
                </a:r>
                <a:r>
                  <a:rPr lang="en-US" altLang="zh-CN" sz="2800" dirty="0" smtClean="0"/>
                  <a:t>UPC</a:t>
                </a:r>
                <a:r>
                  <a:rPr lang="zh-CN" altLang="en-US" sz="2800" dirty="0" smtClean="0"/>
                  <a:t>？</a:t>
                </a:r>
                <a:endParaRPr lang="en-US" altLang="zh-CN" sz="2800" dirty="0" smtClean="0"/>
              </a:p>
              <a:p>
                <a:r>
                  <a:rPr lang="zh-CN" altLang="en-US" sz="2800" dirty="0" smtClean="0"/>
                  <a:t> </a:t>
                </a:r>
                <a:r>
                  <a:rPr lang="zh-CN" altLang="en-US" sz="2800" b="1" dirty="0" smtClean="0"/>
                  <a:t>解</a:t>
                </a:r>
                <a:r>
                  <a:rPr lang="en-US" altLang="zh-CN" sz="2800" b="1" dirty="0" smtClean="0">
                    <a:sym typeface="Wingdings" panose="05000000000000000000" pitchFamily="2" charset="2"/>
                  </a:rPr>
                  <a:t>: </a:t>
                </a:r>
                <a:r>
                  <a:rPr lang="en-US" altLang="zh-CN" sz="2800" dirty="0" smtClean="0">
                    <a:sym typeface="Wingdings" panose="05000000000000000000" pitchFamily="2" charset="2"/>
                  </a:rPr>
                  <a:t>(b) </a:t>
                </a:r>
                <a:r>
                  <a:rPr lang="zh-CN" altLang="en-US" sz="2800" dirty="0" smtClean="0">
                    <a:sym typeface="Wingdings" panose="05000000000000000000" pitchFamily="2" charset="2"/>
                  </a:rPr>
                  <a:t>要检查</a:t>
                </a:r>
                <a:r>
                  <a:rPr lang="en-US" altLang="zh-CN" sz="2800" dirty="0" smtClean="0"/>
                  <a:t>041331021641</a:t>
                </a:r>
                <a:r>
                  <a:rPr lang="zh-CN" altLang="en-US" sz="2800" dirty="0" smtClean="0"/>
                  <a:t>是否合法，我们将这些数字带入必须满足的同余式中。得</a:t>
                </a:r>
                <a:r>
                  <a:rPr lang="en-US" altLang="zh-CN" sz="2800" dirty="0">
                    <a:sym typeface="Wingdings" panose="05000000000000000000" pitchFamily="2" charset="2"/>
                  </a:rPr>
                  <a:t>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0</m:t>
                    </m:r>
                  </m:oMath>
                </a14:m>
                <a:r>
                  <a:rPr lang="en-US" altLang="zh-CN" sz="2800" dirty="0" smtClean="0">
                    <a:ea typeface="Cambria Math" panose="02040503050406030204" pitchFamily="18" charset="0"/>
                  </a:rPr>
                  <a:t>+4+</a:t>
                </a:r>
                <a:r>
                  <a:rPr lang="en-US" altLang="zh-CN" sz="2800" dirty="0">
                    <a:sym typeface="Wingdings" panose="05000000000000000000" pitchFamily="2" charset="2"/>
                  </a:rPr>
                  <a:t>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1</m:t>
                    </m:r>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3</m:t>
                    </m:r>
                  </m:oMath>
                </a14:m>
                <a:r>
                  <a:rPr lang="en-US" altLang="zh-CN" sz="2800" dirty="0">
                    <a:ea typeface="Cambria Math" panose="02040503050406030204" pitchFamily="18" charset="0"/>
                  </a:rPr>
                  <a:t>+</a:t>
                </a:r>
                <a:r>
                  <a:rPr lang="en-US" altLang="zh-CN" sz="2800" dirty="0">
                    <a:sym typeface="Wingdings" panose="05000000000000000000" pitchFamily="2" charset="2"/>
                  </a:rPr>
                  <a:t>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3</m:t>
                    </m:r>
                  </m:oMath>
                </a14:m>
                <a:r>
                  <a:rPr lang="en-US" altLang="zh-CN" sz="2800" dirty="0" smtClean="0">
                    <a:ea typeface="Cambria Math" panose="02040503050406030204" pitchFamily="18" charset="0"/>
                  </a:rPr>
                  <a:t>+1+</a:t>
                </a:r>
                <a:r>
                  <a:rPr lang="en-US" altLang="zh-CN" sz="2800" dirty="0">
                    <a:sym typeface="Wingdings" panose="05000000000000000000" pitchFamily="2" charset="2"/>
                  </a:rPr>
                  <a:t>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0</m:t>
                    </m:r>
                  </m:oMath>
                </a14:m>
                <a:r>
                  <a:rPr lang="en-US" altLang="zh-CN" sz="2800" dirty="0" smtClean="0">
                    <a:ea typeface="Cambria Math" panose="02040503050406030204" pitchFamily="18" charset="0"/>
                  </a:rPr>
                  <a:t>+2+</a:t>
                </a:r>
                <a:r>
                  <a:rPr lang="en-US" altLang="zh-CN" sz="2800" dirty="0">
                    <a:sym typeface="Wingdings" panose="05000000000000000000" pitchFamily="2" charset="2"/>
                  </a:rPr>
                  <a:t>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dirty="0">
                        <a:latin typeface="Cambria Math" panose="02040503050406030204" pitchFamily="18" charset="0"/>
                        <a:ea typeface="Cambria Math" panose="02040503050406030204" pitchFamily="18" charset="0"/>
                      </a:rPr>
                      <m:t>1</m:t>
                    </m:r>
                    <m:r>
                      <a:rPr lang="en-US" altLang="zh-CN" sz="2800" i="1" dirty="0">
                        <a:latin typeface="Cambria Math" panose="02040503050406030204" pitchFamily="18" charset="0"/>
                        <a:ea typeface="Cambria Math" panose="02040503050406030204" pitchFamily="18" charset="0"/>
                      </a:rPr>
                      <m:t>+</m:t>
                    </m:r>
                    <m:r>
                      <a:rPr lang="en-US" altLang="zh-CN" sz="2800" b="0" i="0" dirty="0" smtClean="0">
                        <a:latin typeface="Cambria Math" panose="02040503050406030204" pitchFamily="18" charset="0"/>
                        <a:ea typeface="Cambria Math" panose="02040503050406030204" pitchFamily="18" charset="0"/>
                      </a:rPr>
                      <m:t>6</m:t>
                    </m:r>
                  </m:oMath>
                </a14:m>
                <a:r>
                  <a:rPr lang="en-US" altLang="zh-CN" sz="2800" dirty="0">
                    <a:ea typeface="Cambria Math" panose="02040503050406030204" pitchFamily="18" charset="0"/>
                  </a:rPr>
                  <a:t>+</a:t>
                </a:r>
                <a:r>
                  <a:rPr lang="en-US" altLang="zh-CN" sz="2800" dirty="0">
                    <a:sym typeface="Wingdings" panose="05000000000000000000" pitchFamily="2" charset="2"/>
                  </a:rPr>
                  <a:t>3</a:t>
                </a:r>
                <a:r>
                  <a:rPr lang="en-US" altLang="zh-CN" sz="2800" dirty="0">
                    <a:ea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r>
                      <a:rPr lang="en-US" altLang="zh-CN" sz="2800" dirty="0">
                        <a:latin typeface="Cambria Math" panose="02040503050406030204" pitchFamily="18" charset="0"/>
                        <a:ea typeface="Cambria Math" panose="02040503050406030204" pitchFamily="18" charset="0"/>
                      </a:rPr>
                      <m:t>4</m:t>
                    </m:r>
                    <m:r>
                      <a:rPr lang="en-US" altLang="zh-CN" sz="2800" i="1" dirty="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1</m:t>
                    </m:r>
                  </m:oMath>
                </a14:m>
                <a:r>
                  <a:rPr lang="en-US" altLang="zh-CN" sz="2800" dirty="0" smtClean="0"/>
                  <a:t>≡4(mod </a:t>
                </a:r>
                <a:r>
                  <a:rPr lang="en-US" altLang="zh-CN" sz="2800" dirty="0"/>
                  <a:t>10)</a:t>
                </a:r>
                <a:r>
                  <a:rPr lang="zh-CN" altLang="en-US" sz="2800" dirty="0" smtClean="0"/>
                  <a:t>。故，</a:t>
                </a:r>
                <a:r>
                  <a:rPr lang="en-US" altLang="zh-CN" sz="2800" dirty="0"/>
                  <a:t> </a:t>
                </a:r>
                <a:r>
                  <a:rPr lang="en-US" altLang="zh-CN" sz="2800" dirty="0" smtClean="0"/>
                  <a:t>041331021641</a:t>
                </a:r>
                <a:r>
                  <a:rPr lang="zh-CN" altLang="en-US" sz="2800" dirty="0" smtClean="0"/>
                  <a:t>不是合法的</a:t>
                </a:r>
                <a:r>
                  <a:rPr lang="en-US" altLang="zh-CN" sz="2800" dirty="0" smtClean="0"/>
                  <a:t>UPC</a:t>
                </a:r>
                <a:r>
                  <a:rPr lang="zh-CN" altLang="en-US" sz="2800" dirty="0" smtClean="0"/>
                  <a:t>。</a:t>
                </a:r>
                <a:endParaRPr lang="en-US" altLang="zh-CN" sz="2800" dirty="0"/>
              </a:p>
              <a:p>
                <a:endParaRPr lang="en-US" altLang="zh-CN" sz="2800" dirty="0">
                  <a:ea typeface="Cambria Math" panose="02040503050406030204" pitchFamily="18" charset="0"/>
                </a:endParaRPr>
              </a:p>
              <a:p>
                <a:r>
                  <a:rPr lang="zh-CN" altLang="en-US" sz="2800" b="1" dirty="0" smtClean="0"/>
                  <a:t> </a:t>
                </a:r>
                <a:endParaRPr lang="en-US" altLang="zh-CN" sz="2800" b="1" dirty="0" smtClean="0"/>
              </a:p>
            </p:txBody>
          </p:sp>
        </mc:Choice>
        <mc:Fallback xmlns="">
          <p:sp>
            <p:nvSpPr>
              <p:cNvPr id="11" name="矩形 10"/>
              <p:cNvSpPr>
                <a:spLocks noRot="1" noChangeAspect="1" noMove="1" noResize="1" noEditPoints="1" noAdjustHandles="1" noChangeArrowheads="1" noChangeShapeType="1" noTextEdit="1"/>
              </p:cNvSpPr>
              <p:nvPr/>
            </p:nvSpPr>
            <p:spPr>
              <a:xfrm>
                <a:off x="472844" y="1143000"/>
                <a:ext cx="11368313" cy="2677656"/>
              </a:xfrm>
              <a:prstGeom prst="rect">
                <a:avLst/>
              </a:prstGeom>
              <a:blipFill rotWithShape="0">
                <a:blip r:embed="rId2"/>
                <a:stretch>
                  <a:fillRect l="-1127" t="-2733" r="-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573267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1E4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1E4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410200" y="1923068"/>
            <a:ext cx="6781801" cy="2780907"/>
          </a:xfrm>
        </p:spPr>
        <p:txBody>
          <a:bodyPr>
            <a:normAutofit/>
          </a:bodyPr>
          <a:lstStyle/>
          <a:p>
            <a:r>
              <a:rPr lang="zh-CN" altLang="en-US" dirty="0" smtClean="0">
                <a:solidFill>
                  <a:schemeClr val="bg1"/>
                </a:solidFill>
              </a:rPr>
              <a:t>第</a:t>
            </a:r>
            <a:r>
              <a:rPr lang="en-US" altLang="zh-CN" dirty="0" smtClean="0">
                <a:solidFill>
                  <a:schemeClr val="bg1"/>
                </a:solidFill>
              </a:rPr>
              <a:t>4.6</a:t>
            </a:r>
            <a:r>
              <a:rPr lang="zh-CN" altLang="en-US" dirty="0" smtClean="0">
                <a:solidFill>
                  <a:schemeClr val="bg1"/>
                </a:solidFill>
              </a:rPr>
              <a:t>节 密码学</a:t>
            </a:r>
            <a:r>
              <a:rPr lang="en-US" altLang="zh-CN" dirty="0" smtClean="0">
                <a:solidFill>
                  <a:schemeClr val="bg1"/>
                </a:solidFill>
              </a:rPr>
              <a:t/>
            </a:r>
            <a:br>
              <a:rPr lang="en-US" altLang="zh-CN" dirty="0" smtClean="0">
                <a:solidFill>
                  <a:schemeClr val="bg1"/>
                </a:solidFill>
              </a:rPr>
            </a:br>
            <a:r>
              <a:rPr lang="en-US" altLang="zh-CN" sz="1800" dirty="0" smtClean="0">
                <a:solidFill>
                  <a:schemeClr val="bg1"/>
                </a:solidFill>
                <a:latin typeface="Times New Roman" panose="02020603050405020304" pitchFamily="18" charset="0"/>
                <a:cs typeface="Times New Roman" panose="02020603050405020304" pitchFamily="18" charset="0"/>
              </a:rPr>
              <a:t>Section 4.6: Cryptography</a:t>
            </a:r>
            <a:endParaRPr lang="zh-CN" altLang="en-US" sz="1800" dirty="0">
              <a:solidFill>
                <a:schemeClr val="bg1"/>
              </a:solidFill>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413" y="1920711"/>
            <a:ext cx="4038288" cy="2780907"/>
          </a:xfrm>
          <a:prstGeom prst="rect">
            <a:avLst/>
          </a:prstGeom>
        </p:spPr>
      </p:pic>
    </p:spTree>
    <p:extLst>
      <p:ext uri="{BB962C8B-B14F-4D97-AF65-F5344CB8AC3E}">
        <p14:creationId xmlns:p14="http://schemas.microsoft.com/office/powerpoint/2010/main" val="70089549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rgbClr val="1E434C"/>
            </a:gs>
            <a:gs pos="39000">
              <a:schemeClr val="bg1">
                <a:lumMod val="95000"/>
              </a:schemeClr>
            </a:gs>
            <a:gs pos="71000">
              <a:schemeClr val="bg1"/>
            </a:gs>
            <a:gs pos="100000">
              <a:srgbClr val="1E434C"/>
            </a:gs>
          </a:gsLst>
          <a:lin ang="13500000" scaled="0"/>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defTabSz="1219170"/>
              <a:r>
                <a:rPr lang="zh-CN" altLang="en-US" sz="4267" b="1" dirty="0" smtClean="0">
                  <a:solidFill>
                    <a:srgbClr val="01559D"/>
                  </a:solidFill>
                  <a:latin typeface="微软雅黑" pitchFamily="34" charset="-122"/>
                  <a:ea typeface="微软雅黑" pitchFamily="34" charset="-122"/>
                </a:rPr>
                <a:t>知识要点</a:t>
              </a:r>
              <a:endParaRPr lang="zh-CN" altLang="en-US" sz="4267" b="1" dirty="0">
                <a:solidFill>
                  <a:srgbClr val="01559D"/>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428211"/>
            <a:ext cx="6472398" cy="1187188"/>
            <a:chOff x="3203848" y="659472"/>
            <a:chExt cx="4854298"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1</a:t>
              </a:r>
              <a:endParaRPr lang="zh-CN" altLang="en-US" sz="2400" b="1" dirty="0">
                <a:solidFill>
                  <a:srgbClr val="01559D"/>
                </a:solidFill>
                <a:latin typeface="微软雅黑" pitchFamily="34" charset="-122"/>
                <a:ea typeface="微软雅黑" pitchFamily="34" charset="-122"/>
              </a:endParaRPr>
            </a:p>
          </p:txBody>
        </p:sp>
        <p:sp>
          <p:nvSpPr>
            <p:cNvPr id="5" name="TextBox 4"/>
            <p:cNvSpPr txBox="1"/>
            <p:nvPr/>
          </p:nvSpPr>
          <p:spPr>
            <a:xfrm>
              <a:off x="4057646" y="659472"/>
              <a:ext cx="4000500"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欧拉函数</a:t>
              </a:r>
              <a:r>
                <a:rPr lang="zh-CN" altLang="en-US" sz="2667" dirty="0" smtClean="0">
                  <a:solidFill>
                    <a:srgbClr val="01559D"/>
                  </a:solidFill>
                  <a:latin typeface="微软雅黑" panose="020B0503020204020204" pitchFamily="34" charset="-122"/>
                  <a:ea typeface="微软雅黑" panose="020B0503020204020204" pitchFamily="34" charset="-122"/>
                </a:rPr>
                <a:t>及欧拉定理</a:t>
              </a:r>
              <a:r>
                <a:rPr lang="en-US" altLang="zh-CN" sz="2667" dirty="0" smtClean="0">
                  <a:solidFill>
                    <a:srgbClr val="01559D"/>
                  </a:solidFill>
                  <a:latin typeface="微软雅黑" panose="020B0503020204020204" pitchFamily="34" charset="-122"/>
                  <a:ea typeface="微软雅黑" panose="020B0503020204020204" pitchFamily="34" charset="-122"/>
                </a:rPr>
                <a:t>(</a:t>
              </a:r>
              <a:r>
                <a:rPr lang="zh-CN" altLang="en-US" sz="2667" dirty="0">
                  <a:solidFill>
                    <a:srgbClr val="01559D"/>
                  </a:solidFill>
                  <a:latin typeface="微软雅黑" panose="020B0503020204020204" pitchFamily="34" charset="-122"/>
                  <a:ea typeface="微软雅黑" panose="020B0503020204020204" pitchFamily="34" charset="-122"/>
                </a:rPr>
                <a:t>补充知识</a:t>
              </a:r>
              <a:r>
                <a:rPr lang="en-US" altLang="zh-CN" sz="2667" dirty="0" smtClean="0">
                  <a:solidFill>
                    <a:srgbClr val="01559D"/>
                  </a:solidFill>
                  <a:latin typeface="微软雅黑" panose="020B0503020204020204" pitchFamily="34" charset="-122"/>
                  <a:ea typeface="微软雅黑" panose="020B0503020204020204" pitchFamily="34" charset="-122"/>
                </a:rPr>
                <a:t>)</a:t>
              </a:r>
              <a:endParaRPr lang="en-US" altLang="zh-CN" sz="2667" dirty="0">
                <a:solidFill>
                  <a:srgbClr val="01559D"/>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1292307"/>
            <a:ext cx="5801499" cy="1187188"/>
            <a:chOff x="3203848" y="1307544"/>
            <a:chExt cx="435112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2</a:t>
              </a:r>
              <a:endParaRPr lang="zh-CN" altLang="en-US" sz="2400" b="1" dirty="0">
                <a:solidFill>
                  <a:srgbClr val="01559D"/>
                </a:solidFill>
                <a:latin typeface="微软雅黑" pitchFamily="34" charset="-122"/>
                <a:ea typeface="微软雅黑" pitchFamily="34" charset="-122"/>
              </a:endParaRPr>
            </a:p>
          </p:txBody>
        </p:sp>
        <p:sp>
          <p:nvSpPr>
            <p:cNvPr id="20" name="TextBox 19"/>
            <p:cNvSpPr txBox="1"/>
            <p:nvPr/>
          </p:nvSpPr>
          <p:spPr>
            <a:xfrm>
              <a:off x="4057650" y="1307544"/>
              <a:ext cx="3497322"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古典</a:t>
              </a:r>
              <a:r>
                <a:rPr lang="zh-CN" altLang="en-US" sz="2667" dirty="0" smtClean="0">
                  <a:solidFill>
                    <a:srgbClr val="01559D"/>
                  </a:solidFill>
                  <a:latin typeface="微软雅黑" panose="020B0503020204020204" pitchFamily="34" charset="-122"/>
                  <a:ea typeface="微软雅黑" panose="020B0503020204020204" pitchFamily="34" charset="-122"/>
                </a:rPr>
                <a:t>密码学</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2174770"/>
            <a:ext cx="5621500" cy="1187188"/>
            <a:chOff x="3203848" y="1969391"/>
            <a:chExt cx="4216125" cy="890391"/>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3</a:t>
              </a:r>
              <a:endParaRPr lang="zh-CN" altLang="en-US" sz="2400" b="1" dirty="0">
                <a:solidFill>
                  <a:srgbClr val="01559D"/>
                </a:solidFill>
                <a:latin typeface="微软雅黑" pitchFamily="34" charset="-122"/>
                <a:ea typeface="微软雅黑" pitchFamily="34" charset="-122"/>
              </a:endParaRPr>
            </a:p>
          </p:txBody>
        </p:sp>
        <p:sp>
          <p:nvSpPr>
            <p:cNvPr id="23" name="TextBox 22"/>
            <p:cNvSpPr txBox="1"/>
            <p:nvPr/>
          </p:nvSpPr>
          <p:spPr>
            <a:xfrm>
              <a:off x="4114800" y="1969391"/>
              <a:ext cx="3305173" cy="377075"/>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密码学</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4"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p:cNvGrpSpPr/>
          <p:nvPr/>
        </p:nvGrpSpPr>
        <p:grpSpPr>
          <a:xfrm>
            <a:off x="4271797" y="3038867"/>
            <a:ext cx="5509811" cy="1187188"/>
            <a:chOff x="3203848" y="2617463"/>
            <a:chExt cx="4132358" cy="890391"/>
          </a:xfrm>
        </p:grpSpPr>
        <p:sp>
          <p:nvSpPr>
            <p:cNvPr id="25" name="椭圆 24"/>
            <p:cNvSpPr/>
            <p:nvPr/>
          </p:nvSpPr>
          <p:spPr>
            <a:xfrm flipH="1">
              <a:off x="3203848" y="2684902"/>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4</a:t>
              </a:r>
              <a:endParaRPr lang="zh-CN" altLang="en-US" sz="2400" b="1" dirty="0">
                <a:solidFill>
                  <a:srgbClr val="01559D"/>
                </a:solidFill>
                <a:latin typeface="微软雅黑" pitchFamily="34" charset="-122"/>
                <a:ea typeface="微软雅黑" pitchFamily="34" charset="-122"/>
              </a:endParaRPr>
            </a:p>
          </p:txBody>
        </p:sp>
        <p:sp>
          <p:nvSpPr>
            <p:cNvPr id="26" name="TextBox 25"/>
            <p:cNvSpPr txBox="1"/>
            <p:nvPr/>
          </p:nvSpPr>
          <p:spPr>
            <a:xfrm>
              <a:off x="4114800" y="2617463"/>
              <a:ext cx="1885662" cy="377075"/>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公钥密码学</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017573"/>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4271797" y="3842009"/>
            <a:ext cx="5509811" cy="1187191"/>
            <a:chOff x="3203848" y="3219820"/>
            <a:chExt cx="4132358" cy="890393"/>
          </a:xfrm>
        </p:grpSpPr>
        <p:sp>
          <p:nvSpPr>
            <p:cNvPr id="28" name="椭圆 27"/>
            <p:cNvSpPr/>
            <p:nvPr/>
          </p:nvSpPr>
          <p:spPr>
            <a:xfrm flipH="1">
              <a:off x="3203848" y="3287261"/>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5</a:t>
              </a:r>
              <a:endParaRPr lang="zh-CN" altLang="en-US" sz="2400" b="1" dirty="0">
                <a:solidFill>
                  <a:srgbClr val="01559D"/>
                </a:solidFill>
                <a:latin typeface="微软雅黑" pitchFamily="34" charset="-122"/>
                <a:ea typeface="微软雅黑" pitchFamily="34" charset="-122"/>
              </a:endParaRPr>
            </a:p>
          </p:txBody>
        </p:sp>
        <p:sp>
          <p:nvSpPr>
            <p:cNvPr id="29" name="TextBox 28"/>
            <p:cNvSpPr txBox="1"/>
            <p:nvPr/>
          </p:nvSpPr>
          <p:spPr>
            <a:xfrm>
              <a:off x="4114800" y="3219820"/>
              <a:ext cx="3221406" cy="377074"/>
            </a:xfrm>
            <a:prstGeom prst="rect">
              <a:avLst/>
            </a:prstGeom>
            <a:noFill/>
          </p:spPr>
          <p:txBody>
            <a:bodyPr wrap="square" rtlCol="0">
              <a:spAutoFit/>
            </a:bodyPr>
            <a:lstStyle/>
            <a:p>
              <a:pPr defTabSz="1219170"/>
              <a:r>
                <a:rPr lang="en-US" altLang="zh-CN" sz="2667" dirty="0">
                  <a:solidFill>
                    <a:srgbClr val="01559D"/>
                  </a:solidFill>
                  <a:latin typeface="微软雅黑" panose="020B0503020204020204" pitchFamily="34" charset="-122"/>
                  <a:ea typeface="微软雅黑" panose="020B0503020204020204" pitchFamily="34" charset="-122"/>
                </a:rPr>
                <a:t>RSA</a:t>
              </a:r>
              <a:r>
                <a:rPr lang="zh-CN" altLang="en-US" sz="2667" dirty="0" smtClean="0">
                  <a:solidFill>
                    <a:srgbClr val="01559D"/>
                  </a:solidFill>
                  <a:latin typeface="微软雅黑" panose="020B0503020204020204" pitchFamily="34" charset="-122"/>
                  <a:ea typeface="微软雅黑" panose="020B0503020204020204" pitchFamily="34" charset="-122"/>
                </a:rPr>
                <a:t>密码系统</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30"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61993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组合 30"/>
          <p:cNvGrpSpPr/>
          <p:nvPr/>
        </p:nvGrpSpPr>
        <p:grpSpPr>
          <a:xfrm>
            <a:off x="4267200" y="4724400"/>
            <a:ext cx="5509811" cy="1187191"/>
            <a:chOff x="3203848" y="3219820"/>
            <a:chExt cx="4132358" cy="890393"/>
          </a:xfrm>
        </p:grpSpPr>
        <p:sp>
          <p:nvSpPr>
            <p:cNvPr id="32" name="椭圆 31"/>
            <p:cNvSpPr/>
            <p:nvPr/>
          </p:nvSpPr>
          <p:spPr>
            <a:xfrm flipH="1">
              <a:off x="3203848" y="3287261"/>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smtClean="0">
                  <a:solidFill>
                    <a:srgbClr val="01559D"/>
                  </a:solidFill>
                  <a:latin typeface="微软雅黑" pitchFamily="34" charset="-122"/>
                  <a:ea typeface="微软雅黑" pitchFamily="34" charset="-122"/>
                </a:rPr>
                <a:t>6</a:t>
              </a:r>
              <a:endParaRPr lang="zh-CN" altLang="en-US" sz="2400" b="1" dirty="0">
                <a:solidFill>
                  <a:srgbClr val="01559D"/>
                </a:solidFill>
                <a:latin typeface="微软雅黑" pitchFamily="34" charset="-122"/>
                <a:ea typeface="微软雅黑" pitchFamily="34" charset="-122"/>
              </a:endParaRPr>
            </a:p>
          </p:txBody>
        </p:sp>
        <p:sp>
          <p:nvSpPr>
            <p:cNvPr id="33" name="TextBox 28"/>
            <p:cNvSpPr txBox="1"/>
            <p:nvPr/>
          </p:nvSpPr>
          <p:spPr>
            <a:xfrm>
              <a:off x="4114800" y="3219820"/>
              <a:ext cx="3221406" cy="377074"/>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密码</a:t>
              </a:r>
              <a:r>
                <a:rPr lang="zh-CN" altLang="en-US" sz="2667" dirty="0" smtClean="0">
                  <a:solidFill>
                    <a:srgbClr val="01559D"/>
                  </a:solidFill>
                  <a:latin typeface="微软雅黑" panose="020B0503020204020204" pitchFamily="34" charset="-122"/>
                  <a:ea typeface="微软雅黑" panose="020B0503020204020204" pitchFamily="34" charset="-122"/>
                </a:rPr>
                <a:t>协议</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36"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61993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p:cNvGrpSpPr/>
          <p:nvPr/>
        </p:nvGrpSpPr>
        <p:grpSpPr>
          <a:xfrm>
            <a:off x="4243789" y="5518409"/>
            <a:ext cx="5509811" cy="1187191"/>
            <a:chOff x="3203848" y="3219820"/>
            <a:chExt cx="4132358" cy="890393"/>
          </a:xfrm>
        </p:grpSpPr>
        <p:sp>
          <p:nvSpPr>
            <p:cNvPr id="39" name="椭圆 38"/>
            <p:cNvSpPr/>
            <p:nvPr/>
          </p:nvSpPr>
          <p:spPr>
            <a:xfrm flipH="1">
              <a:off x="3203848" y="3287261"/>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smtClean="0">
                  <a:solidFill>
                    <a:srgbClr val="01559D"/>
                  </a:solidFill>
                  <a:latin typeface="微软雅黑" pitchFamily="34" charset="-122"/>
                  <a:ea typeface="微软雅黑" pitchFamily="34" charset="-122"/>
                </a:rPr>
                <a:t>7</a:t>
              </a:r>
              <a:endParaRPr lang="zh-CN" altLang="en-US" sz="2400" b="1" dirty="0">
                <a:solidFill>
                  <a:srgbClr val="01559D"/>
                </a:solidFill>
                <a:latin typeface="微软雅黑" pitchFamily="34" charset="-122"/>
                <a:ea typeface="微软雅黑" pitchFamily="34" charset="-122"/>
              </a:endParaRPr>
            </a:p>
          </p:txBody>
        </p:sp>
        <p:sp>
          <p:nvSpPr>
            <p:cNvPr id="40" name="TextBox 28"/>
            <p:cNvSpPr txBox="1"/>
            <p:nvPr/>
          </p:nvSpPr>
          <p:spPr>
            <a:xfrm>
              <a:off x="4114800" y="3219820"/>
              <a:ext cx="3221406" cy="377074"/>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同态加密</a:t>
              </a:r>
              <a:r>
                <a:rPr lang="en-US" altLang="zh-CN" sz="2667" dirty="0" smtClean="0">
                  <a:solidFill>
                    <a:srgbClr val="01559D"/>
                  </a:solidFill>
                  <a:latin typeface="微软雅黑" panose="020B0503020204020204" pitchFamily="34" charset="-122"/>
                  <a:ea typeface="微软雅黑" panose="020B0503020204020204" pitchFamily="34" charset="-122"/>
                </a:rPr>
                <a:t>(</a:t>
              </a:r>
              <a:r>
                <a:rPr lang="zh-CN" altLang="en-US" sz="2667" dirty="0" smtClean="0">
                  <a:solidFill>
                    <a:srgbClr val="01559D"/>
                  </a:solidFill>
                  <a:latin typeface="微软雅黑" panose="020B0503020204020204" pitchFamily="34" charset="-122"/>
                  <a:ea typeface="微软雅黑" panose="020B0503020204020204" pitchFamily="34" charset="-122"/>
                </a:rPr>
                <a:t>自学</a:t>
              </a:r>
              <a:r>
                <a:rPr lang="en-US" altLang="zh-CN" sz="2667" dirty="0" smtClean="0">
                  <a:solidFill>
                    <a:srgbClr val="01559D"/>
                  </a:solidFill>
                  <a:latin typeface="微软雅黑" panose="020B0503020204020204" pitchFamily="34" charset="-122"/>
                  <a:ea typeface="微软雅黑" panose="020B0503020204020204" pitchFamily="34" charset="-122"/>
                </a:rPr>
                <a:t>)</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4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619932"/>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3317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1430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欧拉</a:t>
            </a:r>
            <a:r>
              <a:rPr lang="zh-CN" altLang="en-US" dirty="0" smtClean="0"/>
              <a:t>函数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lnSpc>
                    <a:spcPct val="110000"/>
                  </a:lnSpc>
                </a:pPr>
                <a:r>
                  <a:rPr lang="en-US" altLang="zh-CN" dirty="0"/>
                  <a:t>【</a:t>
                </a:r>
                <a:r>
                  <a:rPr lang="zh-CN" altLang="en-US" dirty="0"/>
                  <a:t>定义</a:t>
                </a:r>
                <a:r>
                  <a:rPr lang="en-US" altLang="zh-CN" dirty="0" smtClean="0"/>
                  <a:t>】: </a:t>
                </a:r>
                <a:r>
                  <a:rPr lang="zh-CN" altLang="en-US" b="1" dirty="0" smtClean="0">
                    <a:solidFill>
                      <a:srgbClr val="C00000"/>
                    </a:solidFill>
                  </a:rPr>
                  <a:t>欧</a:t>
                </a:r>
                <a:r>
                  <a:rPr lang="zh-CN" altLang="en-US" b="1" dirty="0">
                    <a:solidFill>
                      <a:srgbClr val="C00000"/>
                    </a:solidFill>
                  </a:rPr>
                  <a:t>拉</a:t>
                </a:r>
                <a:r>
                  <a:rPr lang="zh-CN" altLang="en-US" b="1" dirty="0" smtClean="0">
                    <a:solidFill>
                      <a:srgbClr val="C00000"/>
                    </a:solidFill>
                  </a:rPr>
                  <a:t>函数</a:t>
                </a:r>
                <a14:m>
                  <m:oMath xmlns:m="http://schemas.openxmlformats.org/officeDocument/2006/math">
                    <m:r>
                      <a:rPr lang="zh-CN" altLang="en-US" b="1" i="1" smtClean="0">
                        <a:solidFill>
                          <a:schemeClr val="tx1"/>
                        </a:solidFill>
                        <a:latin typeface="Cambria Math" panose="02040503050406030204" pitchFamily="18" charset="0"/>
                      </a:rPr>
                      <m:t>𝚽</m:t>
                    </m:r>
                  </m:oMath>
                </a14:m>
                <a:r>
                  <a:rPr lang="en-US" altLang="en-US" dirty="0"/>
                  <a:t>(</a:t>
                </a:r>
                <a14:m>
                  <m:oMath xmlns:m="http://schemas.openxmlformats.org/officeDocument/2006/math">
                    <m:r>
                      <a:rPr lang="en-US" altLang="en-US" i="1" dirty="0" smtClean="0">
                        <a:latin typeface="Cambria Math" panose="02040503050406030204" pitchFamily="18" charset="0"/>
                      </a:rPr>
                      <m:t>𝑛</m:t>
                    </m:r>
                  </m:oMath>
                </a14:m>
                <a:r>
                  <a:rPr lang="en-US" altLang="en-US" dirty="0"/>
                  <a:t>)</a:t>
                </a:r>
                <a:r>
                  <a:rPr lang="zh-CN" altLang="en-US" dirty="0"/>
                  <a:t>表示在</a:t>
                </a:r>
                <a:r>
                  <a:rPr lang="en-US" altLang="zh-CN" dirty="0"/>
                  <a:t>1</a:t>
                </a:r>
                <a:r>
                  <a:rPr lang="zh-CN" altLang="en-US" dirty="0"/>
                  <a:t>到</a:t>
                </a:r>
                <a14:m>
                  <m:oMath xmlns:m="http://schemas.openxmlformats.org/officeDocument/2006/math">
                    <m:r>
                      <a:rPr lang="en-US" altLang="zh-CN" i="1" dirty="0" smtClean="0">
                        <a:latin typeface="Cambria Math" panose="02040503050406030204" pitchFamily="18" charset="0"/>
                      </a:rPr>
                      <m:t>𝑛</m:t>
                    </m:r>
                  </m:oMath>
                </a14:m>
                <a:r>
                  <a:rPr lang="zh-CN" altLang="en-US" dirty="0"/>
                  <a:t>之间的能满足</a:t>
                </a:r>
                <a14:m>
                  <m:oMath xmlns:m="http://schemas.openxmlformats.org/officeDocument/2006/math">
                    <m:r>
                      <m:rPr>
                        <m:sty m:val="p"/>
                      </m:rPr>
                      <a:rPr lang="en-US" altLang="en-US" i="1" dirty="0" smtClean="0">
                        <a:latin typeface="Cambria Math" panose="02040503050406030204" pitchFamily="18" charset="0"/>
                      </a:rPr>
                      <m:t>gcd</m:t>
                    </m:r>
                    <m:r>
                      <a:rPr lang="en-US" altLang="en-US" i="1" dirty="0">
                        <a:latin typeface="Cambria Math" panose="02040503050406030204" pitchFamily="18" charset="0"/>
                      </a:rPr>
                      <m:t>⁡(</m:t>
                    </m:r>
                    <m:r>
                      <a:rPr lang="en-US" altLang="en-US" i="1" dirty="0">
                        <a:latin typeface="Cambria Math" panose="02040503050406030204" pitchFamily="18" charset="0"/>
                      </a:rPr>
                      <m:t>𝑘</m:t>
                    </m:r>
                    <m:r>
                      <a:rPr lang="en-US" altLang="en-US" i="1" dirty="0">
                        <a:latin typeface="Cambria Math" panose="02040503050406030204" pitchFamily="18" charset="0"/>
                      </a:rPr>
                      <m:t>, </m:t>
                    </m:r>
                    <m:r>
                      <a:rPr lang="en-US" altLang="en-US" i="1" dirty="0">
                        <a:latin typeface="Cambria Math" panose="02040503050406030204" pitchFamily="18" charset="0"/>
                      </a:rPr>
                      <m:t>𝑛</m:t>
                    </m:r>
                    <m:r>
                      <a:rPr lang="en-US" altLang="en-US" i="1" dirty="0">
                        <a:latin typeface="Cambria Math" panose="02040503050406030204" pitchFamily="18" charset="0"/>
                      </a:rPr>
                      <m:t>) = 1</m:t>
                    </m:r>
                  </m:oMath>
                </a14:m>
                <a:r>
                  <a:rPr lang="zh-CN" altLang="en-US" dirty="0"/>
                  <a:t>的那些数的总个数</a:t>
                </a:r>
                <a:r>
                  <a:rPr lang="en-US" altLang="zh-CN" dirty="0" smtClean="0"/>
                  <a:t>.</a:t>
                </a:r>
              </a:p>
              <a:p>
                <a:pPr>
                  <a:lnSpc>
                    <a:spcPct val="110000"/>
                  </a:lnSpc>
                </a:pPr>
                <a:r>
                  <a:rPr lang="zh-CN" altLang="en-US" dirty="0" smtClean="0"/>
                  <a:t>备注</a:t>
                </a:r>
                <a:r>
                  <a:rPr lang="zh-CN" altLang="en-US" dirty="0"/>
                  <a:t>：包括</a:t>
                </a:r>
                <a:r>
                  <a:rPr lang="en-US" altLang="zh-CN" dirty="0"/>
                  <a:t>1</a:t>
                </a:r>
                <a:r>
                  <a:rPr lang="zh-CN" altLang="en-US" dirty="0"/>
                  <a:t>和</a:t>
                </a:r>
                <a14:m>
                  <m:oMath xmlns:m="http://schemas.openxmlformats.org/officeDocument/2006/math">
                    <m:r>
                      <a:rPr lang="en-US" altLang="zh-CN" i="1" dirty="0" smtClean="0">
                        <a:latin typeface="Cambria Math" panose="02040503050406030204" pitchFamily="18" charset="0"/>
                      </a:rPr>
                      <m:t>𝑛</m:t>
                    </m:r>
                  </m:oMath>
                </a14:m>
                <a:endParaRPr lang="en-US" altLang="zh-CN" dirty="0" smtClean="0"/>
              </a:p>
              <a:p>
                <a:pPr>
                  <a:lnSpc>
                    <a:spcPct val="110000"/>
                  </a:lnSpc>
                </a:pPr>
                <a:endParaRPr lang="en-US" altLang="zh-CN" dirty="0" smtClean="0"/>
              </a:p>
              <a:p>
                <a:pPr>
                  <a:lnSpc>
                    <a:spcPct val="110000"/>
                  </a:lnSpc>
                </a:pPr>
                <a:r>
                  <a:rPr lang="zh-CN" altLang="en-US" dirty="0" smtClean="0"/>
                  <a:t>例</a:t>
                </a:r>
                <a:r>
                  <a:rPr lang="en-US" altLang="zh-CN" dirty="0" smtClean="0"/>
                  <a:t>:</a:t>
                </a:r>
                <a:r>
                  <a:rPr lang="zh-CN" altLang="en-US" dirty="0" smtClean="0"/>
                  <a:t>求解</a:t>
                </a:r>
                <a14:m>
                  <m:oMath xmlns:m="http://schemas.openxmlformats.org/officeDocument/2006/math">
                    <m:r>
                      <m:rPr>
                        <m:sty m:val="p"/>
                      </m:rPr>
                      <a:rPr lang="el-GR" altLang="en-US" i="1">
                        <a:latin typeface="Cambria Math" panose="02040503050406030204" pitchFamily="18" charset="0"/>
                        <a:ea typeface="Cambria Math" panose="02040503050406030204" pitchFamily="18" charset="0"/>
                      </a:rPr>
                      <m:t>Φ</m:t>
                    </m:r>
                  </m:oMath>
                </a14:m>
                <a:r>
                  <a:rPr lang="en-US" altLang="en-US" dirty="0"/>
                  <a:t>(12</a:t>
                </a:r>
                <a:r>
                  <a:rPr lang="en-US" altLang="en-US" dirty="0" smtClean="0"/>
                  <a:t>)</a:t>
                </a:r>
                <a:r>
                  <a:rPr lang="en-US" altLang="zh-CN" dirty="0" smtClean="0"/>
                  <a:t>,</a:t>
                </a:r>
                <a:r>
                  <a:rPr lang="el-GR" altLang="en-US" dirty="0" smtClean="0"/>
                  <a:t> </a:t>
                </a:r>
                <a14:m>
                  <m:oMath xmlns:m="http://schemas.openxmlformats.org/officeDocument/2006/math">
                    <m:r>
                      <m:rPr>
                        <m:sty m:val="p"/>
                      </m:rPr>
                      <a:rPr lang="el-GR" altLang="en-US" i="1" smtClean="0">
                        <a:latin typeface="Cambria Math" panose="02040503050406030204" pitchFamily="18" charset="0"/>
                        <a:ea typeface="Cambria Math" panose="02040503050406030204" pitchFamily="18" charset="0"/>
                      </a:rPr>
                      <m:t>Φ</m:t>
                    </m:r>
                  </m:oMath>
                </a14:m>
                <a:r>
                  <a:rPr lang="en-US" altLang="en-US" dirty="0" smtClean="0"/>
                  <a:t>(</a:t>
                </a:r>
                <a:r>
                  <a:rPr lang="en-US" altLang="en-US" dirty="0"/>
                  <a:t>1</a:t>
                </a:r>
                <a:r>
                  <a:rPr lang="en-US" altLang="en-US" dirty="0" smtClean="0"/>
                  <a:t>)</a:t>
                </a:r>
              </a:p>
              <a:p>
                <a:pPr>
                  <a:lnSpc>
                    <a:spcPct val="110000"/>
                  </a:lnSpc>
                </a:pPr>
                <a:r>
                  <a:rPr lang="zh-CN" altLang="en-US" dirty="0" smtClean="0"/>
                  <a:t>解</a:t>
                </a:r>
                <a:r>
                  <a:rPr lang="en-US" altLang="zh-CN" dirty="0" smtClean="0"/>
                  <a:t>:</a:t>
                </a:r>
                <a:endParaRPr lang="en-US" altLang="en-US" dirty="0" smtClean="0"/>
              </a:p>
              <a:p>
                <a:pPr lvl="1" algn="just">
                  <a:lnSpc>
                    <a:spcPct val="110000"/>
                  </a:lnSpc>
                </a:pPr>
                <a:r>
                  <a:rPr lang="zh-CN" altLang="en-US" dirty="0" smtClean="0"/>
                  <a:t>因为</a:t>
                </a:r>
                <a:r>
                  <a:rPr lang="zh-CN" altLang="en-US" dirty="0"/>
                  <a:t>在</a:t>
                </a:r>
                <a:r>
                  <a:rPr lang="en-US" altLang="zh-CN" dirty="0"/>
                  <a:t>1</a:t>
                </a:r>
                <a:r>
                  <a:rPr lang="en-US" altLang="zh-CN" dirty="0" smtClean="0"/>
                  <a:t>, 2, 3, ..., 12</a:t>
                </a:r>
                <a:r>
                  <a:rPr lang="zh-CN" altLang="en-US" dirty="0"/>
                  <a:t>这些数中有</a:t>
                </a:r>
                <a:r>
                  <a:rPr lang="en-US" altLang="zh-CN" dirty="0" smtClean="0"/>
                  <a:t>1, 5, 7, 11</a:t>
                </a:r>
                <a:r>
                  <a:rPr lang="zh-CN" altLang="en-US" dirty="0" smtClean="0"/>
                  <a:t>这</a:t>
                </a:r>
                <a:r>
                  <a:rPr lang="en-US" altLang="zh-CN" dirty="0"/>
                  <a:t>4</a:t>
                </a:r>
                <a:r>
                  <a:rPr lang="zh-CN" altLang="en-US" dirty="0"/>
                  <a:t>个数都和</a:t>
                </a:r>
                <a:r>
                  <a:rPr lang="en-US" altLang="zh-CN" dirty="0"/>
                  <a:t>12</a:t>
                </a:r>
                <a:r>
                  <a:rPr lang="zh-CN" altLang="en-US" dirty="0"/>
                  <a:t>是互素的</a:t>
                </a:r>
                <a:r>
                  <a:rPr lang="en-US" altLang="zh-CN" dirty="0" smtClean="0"/>
                  <a:t>, </a:t>
                </a:r>
                <a:r>
                  <a:rPr lang="zh-CN" altLang="en-US" dirty="0" smtClean="0"/>
                  <a:t>所以</a:t>
                </a:r>
                <a14:m>
                  <m:oMath xmlns:m="http://schemas.openxmlformats.org/officeDocument/2006/math">
                    <m:r>
                      <m:rPr>
                        <m:sty m:val="p"/>
                      </m:rPr>
                      <a:rPr lang="el-GR" altLang="en-US" i="1">
                        <a:latin typeface="Cambria Math" panose="02040503050406030204" pitchFamily="18" charset="0"/>
                        <a:ea typeface="Cambria Math" panose="02040503050406030204" pitchFamily="18" charset="0"/>
                      </a:rPr>
                      <m:t>Φ</m:t>
                    </m:r>
                  </m:oMath>
                </a14:m>
                <a:r>
                  <a:rPr lang="en-US" altLang="en-US" dirty="0"/>
                  <a:t>(12)</a:t>
                </a:r>
                <a:r>
                  <a:rPr lang="en-US" altLang="zh-CN" dirty="0"/>
                  <a:t>=4</a:t>
                </a:r>
                <a:r>
                  <a:rPr lang="en-US" altLang="en-US" dirty="0"/>
                  <a:t>; </a:t>
                </a:r>
                <a:endParaRPr lang="en-US" altLang="en-US" dirty="0" smtClean="0"/>
              </a:p>
              <a:p>
                <a:pPr lvl="1" algn="just">
                  <a:lnSpc>
                    <a:spcPct val="110000"/>
                  </a:lnSpc>
                </a:pPr>
                <a:r>
                  <a:rPr lang="zh-CN" altLang="en-US" dirty="0" smtClean="0"/>
                  <a:t>因为</a:t>
                </a:r>
                <a14:m>
                  <m:oMath xmlns:m="http://schemas.openxmlformats.org/officeDocument/2006/math">
                    <m:r>
                      <m:rPr>
                        <m:sty m:val="p"/>
                      </m:rPr>
                      <a:rPr lang="en-US" altLang="en-US" i="1" dirty="0" smtClean="0">
                        <a:latin typeface="Cambria Math" panose="02040503050406030204" pitchFamily="18" charset="0"/>
                      </a:rPr>
                      <m:t>gcd</m:t>
                    </m:r>
                  </m:oMath>
                </a14:m>
                <a:r>
                  <a:rPr lang="en-US" altLang="en-US" dirty="0"/>
                  <a:t>(1, 1) = 1</a:t>
                </a:r>
                <a:r>
                  <a:rPr lang="en-US" altLang="en-US" dirty="0" smtClean="0"/>
                  <a:t>, </a:t>
                </a:r>
                <a:r>
                  <a:rPr lang="zh-CN" altLang="en-US" dirty="0" smtClean="0"/>
                  <a:t>所以</a:t>
                </a:r>
                <a14:m>
                  <m:oMath xmlns:m="http://schemas.openxmlformats.org/officeDocument/2006/math">
                    <m:r>
                      <m:rPr>
                        <m:sty m:val="p"/>
                      </m:rPr>
                      <a:rPr lang="el-GR" altLang="en-US" i="1">
                        <a:latin typeface="Cambria Math" panose="02040503050406030204" pitchFamily="18" charset="0"/>
                        <a:ea typeface="Cambria Math" panose="02040503050406030204" pitchFamily="18" charset="0"/>
                      </a:rPr>
                      <m:t>Φ</m:t>
                    </m:r>
                  </m:oMath>
                </a14:m>
                <a:r>
                  <a:rPr lang="en-US" altLang="en-US" dirty="0"/>
                  <a:t>(1) = 1.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99" t="-1071" r="-83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133</a:t>
            </a:fld>
            <a:endParaRPr lang="zh-CN" altLang="en-US" dirty="0"/>
          </a:p>
        </p:txBody>
      </p:sp>
      <p:sp>
        <p:nvSpPr>
          <p:cNvPr id="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16188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down)">
                                      <p:cBhvr>
                                        <p:cTn id="10" dur="500"/>
                                        <p:tgtEl>
                                          <p:spTgt spid="3">
                                            <p:txEl>
                                              <p:pRg st="6" end="6"/>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2286000"/>
            <a:ext cx="11277599" cy="609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欧拉</a:t>
            </a:r>
            <a:r>
              <a:rPr lang="zh-CN" altLang="en-US" dirty="0" smtClean="0"/>
              <a:t>函数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lnSpc>
                    <a:spcPct val="110000"/>
                  </a:lnSpc>
                </a:pPr>
                <a:r>
                  <a:rPr lang="zh-CN" altLang="en-US" dirty="0" smtClean="0"/>
                  <a:t>当</a:t>
                </a:r>
                <a14:m>
                  <m:oMath xmlns:m="http://schemas.openxmlformats.org/officeDocument/2006/math">
                    <m:r>
                      <a:rPr lang="en-US" altLang="zh-CN" i="1" dirty="0" smtClean="0">
                        <a:latin typeface="Cambria Math" panose="02040503050406030204" pitchFamily="18" charset="0"/>
                      </a:rPr>
                      <m:t>𝑛</m:t>
                    </m:r>
                  </m:oMath>
                </a14:m>
                <a:r>
                  <a:rPr lang="zh-CN" altLang="en-US" dirty="0"/>
                  <a:t>比较大</a:t>
                </a:r>
                <a:r>
                  <a:rPr lang="zh-CN" altLang="en-US" dirty="0" smtClean="0"/>
                  <a:t>时</a:t>
                </a:r>
                <a:r>
                  <a:rPr lang="en-US" altLang="zh-CN" dirty="0" smtClean="0"/>
                  <a:t>, </a:t>
                </a:r>
                <a:r>
                  <a:rPr lang="zh-CN" altLang="en-US" dirty="0" smtClean="0"/>
                  <a:t>欧拉</a:t>
                </a:r>
                <a:r>
                  <a:rPr lang="zh-CN" altLang="en-US" dirty="0"/>
                  <a:t>函数值很难计算，但如果</a:t>
                </a:r>
                <a14:m>
                  <m:oMath xmlns:m="http://schemas.openxmlformats.org/officeDocument/2006/math">
                    <m:r>
                      <a:rPr lang="en-US" altLang="zh-CN" i="1" dirty="0" smtClean="0">
                        <a:latin typeface="Cambria Math" panose="02040503050406030204" pitchFamily="18" charset="0"/>
                      </a:rPr>
                      <m:t>𝑛</m:t>
                    </m:r>
                  </m:oMath>
                </a14:m>
                <a:r>
                  <a:rPr lang="zh-CN" altLang="en-US" dirty="0"/>
                  <a:t>是素数呢</a:t>
                </a:r>
                <a:r>
                  <a:rPr lang="zh-CN" altLang="en-US" dirty="0" smtClean="0"/>
                  <a:t>？</a:t>
                </a:r>
                <a:endParaRPr lang="en-US" altLang="zh-CN" dirty="0" smtClean="0"/>
              </a:p>
              <a:p>
                <a:pPr>
                  <a:lnSpc>
                    <a:spcPct val="110000"/>
                  </a:lnSpc>
                </a:pPr>
                <a:endParaRPr lang="en-US" altLang="zh-CN" dirty="0" smtClean="0"/>
              </a:p>
              <a:p>
                <a:pPr>
                  <a:lnSpc>
                    <a:spcPct val="110000"/>
                  </a:lnSpc>
                </a:pPr>
                <a:r>
                  <a:rPr lang="zh-CN" altLang="en-US" dirty="0" smtClean="0"/>
                  <a:t>欧</a:t>
                </a:r>
                <a:r>
                  <a:rPr lang="zh-CN" altLang="en-US" dirty="0"/>
                  <a:t>拉函数的性质</a:t>
                </a:r>
                <a:r>
                  <a:rPr lang="en-US" altLang="en-US" dirty="0"/>
                  <a:t>: </a:t>
                </a:r>
                <a:r>
                  <a:rPr lang="zh-CN" altLang="en-US" dirty="0"/>
                  <a:t>对于任意一个素数</a:t>
                </a:r>
                <a14:m>
                  <m:oMath xmlns:m="http://schemas.openxmlformats.org/officeDocument/2006/math">
                    <m:r>
                      <a:rPr lang="en-US" altLang="en-US" i="1" dirty="0" smtClean="0">
                        <a:latin typeface="Cambria Math" panose="02040503050406030204" pitchFamily="18" charset="0"/>
                      </a:rPr>
                      <m:t>𝑝</m:t>
                    </m:r>
                  </m:oMath>
                </a14:m>
                <a:r>
                  <a:rPr lang="en-US" altLang="en-US" dirty="0"/>
                  <a:t>, </a:t>
                </a:r>
                <a14:m>
                  <m:oMath xmlns:m="http://schemas.openxmlformats.org/officeDocument/2006/math">
                    <m:r>
                      <m:rPr>
                        <m:sty m:val="p"/>
                      </m:rPr>
                      <a:rPr lang="el-GR" altLang="en-US" i="1">
                        <a:latin typeface="Cambria Math" panose="02040503050406030204" pitchFamily="18" charset="0"/>
                        <a:ea typeface="Cambria Math" panose="02040503050406030204" pitchFamily="18" charset="0"/>
                      </a:rPr>
                      <m:t>Φ</m:t>
                    </m:r>
                  </m:oMath>
                </a14:m>
                <a:r>
                  <a:rPr lang="en-US" altLang="en-US" dirty="0"/>
                  <a:t>(</a:t>
                </a:r>
                <a14:m>
                  <m:oMath xmlns:m="http://schemas.openxmlformats.org/officeDocument/2006/math">
                    <m:r>
                      <a:rPr lang="en-US" altLang="en-US" i="1" dirty="0" smtClean="0">
                        <a:latin typeface="Cambria Math" panose="02040503050406030204" pitchFamily="18" charset="0"/>
                      </a:rPr>
                      <m:t>𝑝</m:t>
                    </m:r>
                  </m:oMath>
                </a14:m>
                <a:r>
                  <a:rPr lang="en-US" altLang="en-US" dirty="0" smtClean="0"/>
                  <a:t>)=</a:t>
                </a:r>
                <a14:m>
                  <m:oMath xmlns:m="http://schemas.openxmlformats.org/officeDocument/2006/math">
                    <m:r>
                      <a:rPr lang="en-US" altLang="en-US" i="1" dirty="0" smtClean="0">
                        <a:latin typeface="Cambria Math" panose="02040503050406030204" pitchFamily="18" charset="0"/>
                      </a:rPr>
                      <m:t>𝑝</m:t>
                    </m:r>
                    <m:r>
                      <a:rPr lang="en-US" altLang="en-US" i="1" dirty="0" smtClean="0">
                        <a:latin typeface="Cambria Math" panose="02040503050406030204" pitchFamily="18" charset="0"/>
                      </a:rPr>
                      <m:t>−1</m:t>
                    </m:r>
                  </m:oMath>
                </a14:m>
                <a:r>
                  <a:rPr lang="en-US" altLang="zh-CN" dirty="0">
                    <a:ea typeface="宋体" pitchFamily="2" charset="-122"/>
                  </a:rPr>
                  <a:t>. </a:t>
                </a:r>
                <a:endParaRPr lang="en-US" altLang="zh-CN" dirty="0" smtClean="0">
                  <a:ea typeface="宋体" pitchFamily="2" charset="-122"/>
                </a:endParaRPr>
              </a:p>
              <a:p>
                <a:pPr>
                  <a:lnSpc>
                    <a:spcPct val="110000"/>
                  </a:lnSpc>
                </a:pPr>
                <a:r>
                  <a:rPr lang="zh-CN" altLang="en-US" dirty="0"/>
                  <a:t>备注</a:t>
                </a:r>
                <a:r>
                  <a:rPr lang="en-US" altLang="zh-CN" dirty="0"/>
                  <a:t>:</a:t>
                </a:r>
                <a:r>
                  <a:rPr lang="zh-CN" altLang="en-US" dirty="0"/>
                  <a:t>因为当</a:t>
                </a:r>
                <a14:m>
                  <m:oMath xmlns:m="http://schemas.openxmlformats.org/officeDocument/2006/math">
                    <m:r>
                      <a:rPr lang="en-US" altLang="en-US" i="1" dirty="0" smtClean="0">
                        <a:latin typeface="Cambria Math" panose="02040503050406030204" pitchFamily="18" charset="0"/>
                      </a:rPr>
                      <m:t>𝑘</m:t>
                    </m:r>
                  </m:oMath>
                </a14:m>
                <a:r>
                  <a:rPr lang="en-US" altLang="en-US" dirty="0" smtClean="0"/>
                  <a:t>=1</a:t>
                </a:r>
                <a:r>
                  <a:rPr lang="en-US" altLang="en-US" dirty="0"/>
                  <a:t>, 2,</a:t>
                </a:r>
                <a:r>
                  <a:rPr lang="en-US" altLang="zh-CN" dirty="0"/>
                  <a:t>…, </a:t>
                </a:r>
                <a14:m>
                  <m:oMath xmlns:m="http://schemas.openxmlformats.org/officeDocument/2006/math">
                    <m:r>
                      <a:rPr lang="en-US" altLang="en-US" i="1" dirty="0" smtClean="0">
                        <a:latin typeface="Cambria Math" panose="02040503050406030204" pitchFamily="18" charset="0"/>
                      </a:rPr>
                      <m:t>𝑝</m:t>
                    </m:r>
                    <m:r>
                      <a:rPr lang="en-US" altLang="en-US" i="1" dirty="0" smtClean="0">
                        <a:latin typeface="Cambria Math" panose="02040503050406030204" pitchFamily="18" charset="0"/>
                      </a:rPr>
                      <m:t>−1</m:t>
                    </m:r>
                  </m:oMath>
                </a14:m>
                <a:r>
                  <a:rPr lang="zh-CN" altLang="en-US" dirty="0"/>
                  <a:t>时都存在</a:t>
                </a:r>
                <a14:m>
                  <m:oMath xmlns:m="http://schemas.openxmlformats.org/officeDocument/2006/math">
                    <m:r>
                      <m:rPr>
                        <m:sty m:val="p"/>
                      </m:rPr>
                      <a:rPr lang="en-US" altLang="en-US" i="1" dirty="0" smtClean="0">
                        <a:latin typeface="Cambria Math" panose="02040503050406030204" pitchFamily="18" charset="0"/>
                      </a:rPr>
                      <m:t>gcd</m:t>
                    </m:r>
                    <m:r>
                      <a:rPr lang="en-US" altLang="en-US" i="1" dirty="0">
                        <a:latin typeface="Cambria Math" panose="02040503050406030204" pitchFamily="18" charset="0"/>
                      </a:rPr>
                      <m:t>⁡(</m:t>
                    </m:r>
                    <m:r>
                      <a:rPr lang="en-US" altLang="en-US" i="1" dirty="0">
                        <a:latin typeface="Cambria Math" panose="02040503050406030204" pitchFamily="18" charset="0"/>
                      </a:rPr>
                      <m:t>𝑘</m:t>
                    </m:r>
                    <m:r>
                      <a:rPr lang="en-US" altLang="en-US" i="1" dirty="0">
                        <a:latin typeface="Cambria Math" panose="02040503050406030204" pitchFamily="18" charset="0"/>
                      </a:rPr>
                      <m:t>, </m:t>
                    </m:r>
                    <m:r>
                      <a:rPr lang="en-US" altLang="en-US" i="1" dirty="0">
                        <a:latin typeface="Cambria Math" panose="02040503050406030204" pitchFamily="18" charset="0"/>
                      </a:rPr>
                      <m:t>𝑝</m:t>
                    </m:r>
                    <m:r>
                      <a:rPr lang="en-US" altLang="en-US" i="1" dirty="0" smtClean="0">
                        <a:latin typeface="Cambria Math" panose="02040503050406030204" pitchFamily="18" charset="0"/>
                      </a:rPr>
                      <m:t>)=1</m:t>
                    </m:r>
                  </m:oMath>
                </a14:m>
                <a:r>
                  <a:rPr lang="en-US" altLang="zh-CN" dirty="0" smtClean="0"/>
                  <a:t>, </a:t>
                </a:r>
                <a:r>
                  <a:rPr lang="zh-CN" altLang="en-US" dirty="0" smtClean="0"/>
                  <a:t>所以</a:t>
                </a:r>
                <a:r>
                  <a:rPr lang="zh-CN" altLang="en-US" dirty="0"/>
                  <a:t>一共有</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−1</m:t>
                    </m:r>
                  </m:oMath>
                </a14:m>
                <a:r>
                  <a:rPr lang="zh-CN" altLang="en-US" dirty="0"/>
                  <a:t>个</a:t>
                </a:r>
                <a:r>
                  <a:rPr lang="en-US" altLang="zh-CN" dirty="0"/>
                  <a:t>,</a:t>
                </a:r>
                <a:r>
                  <a:rPr lang="el-GR" altLang="en-US" dirty="0"/>
                  <a:t> </a:t>
                </a:r>
                <a14:m>
                  <m:oMath xmlns:m="http://schemas.openxmlformats.org/officeDocument/2006/math">
                    <m:r>
                      <m:rPr>
                        <m:sty m:val="p"/>
                      </m:rPr>
                      <a:rPr lang="el-GR" altLang="en-US" i="1">
                        <a:latin typeface="Cambria Math" panose="02040503050406030204" pitchFamily="18" charset="0"/>
                        <a:ea typeface="Cambria Math" panose="02040503050406030204" pitchFamily="18" charset="0"/>
                      </a:rPr>
                      <m:t>Φ</m:t>
                    </m:r>
                    <m:r>
                      <a:rPr lang="en-US" altLang="en-US" i="1" dirty="0" smtClean="0">
                        <a:latin typeface="Cambria Math" panose="02040503050406030204" pitchFamily="18" charset="0"/>
                      </a:rPr>
                      <m:t>(</m:t>
                    </m:r>
                    <m:r>
                      <a:rPr lang="en-US" altLang="en-US" i="1" dirty="0" smtClean="0">
                        <a:latin typeface="Cambria Math" panose="02040503050406030204" pitchFamily="18" charset="0"/>
                      </a:rPr>
                      <m:t>𝑝</m:t>
                    </m:r>
                    <m:r>
                      <a:rPr lang="en-US" altLang="en-US" i="1" dirty="0" smtClean="0">
                        <a:latin typeface="Cambria Math" panose="02040503050406030204" pitchFamily="18" charset="0"/>
                      </a:rPr>
                      <m:t>)=</m:t>
                    </m:r>
                    <m:r>
                      <a:rPr lang="en-US" altLang="en-US" i="1" dirty="0" smtClean="0">
                        <a:latin typeface="Cambria Math" panose="02040503050406030204" pitchFamily="18" charset="0"/>
                      </a:rPr>
                      <m:t>𝑝</m:t>
                    </m:r>
                    <m:r>
                      <a:rPr lang="en-US" altLang="en-US" i="1" dirty="0" smtClean="0">
                        <a:latin typeface="Cambria Math" panose="02040503050406030204" pitchFamily="18" charset="0"/>
                      </a:rPr>
                      <m:t>−1</m:t>
                    </m:r>
                  </m:oMath>
                </a14:m>
                <a:r>
                  <a:rPr lang="en-US" altLang="en-US" dirty="0" smtClean="0"/>
                  <a:t>. </a:t>
                </a:r>
                <a:r>
                  <a:rPr lang="zh-CN" altLang="en-US" dirty="0" smtClean="0"/>
                  <a:t>例如</a:t>
                </a:r>
                <a14:m>
                  <m:oMath xmlns:m="http://schemas.openxmlformats.org/officeDocument/2006/math">
                    <m:r>
                      <m:rPr>
                        <m:sty m:val="p"/>
                      </m:rPr>
                      <a:rPr lang="el-GR" altLang="en-US" i="1">
                        <a:latin typeface="Cambria Math" panose="02040503050406030204" pitchFamily="18" charset="0"/>
                        <a:ea typeface="Cambria Math" panose="02040503050406030204" pitchFamily="18" charset="0"/>
                      </a:rPr>
                      <m:t>Φ</m:t>
                    </m:r>
                  </m:oMath>
                </a14:m>
                <a:r>
                  <a:rPr lang="en-US" altLang="en-US" dirty="0"/>
                  <a:t>(5) </a:t>
                </a:r>
                <a:r>
                  <a:rPr lang="en-US" altLang="zh-CN" dirty="0"/>
                  <a:t>=</a:t>
                </a:r>
                <a:r>
                  <a:rPr lang="en-US" altLang="zh-CN" dirty="0" smtClean="0"/>
                  <a:t>4, </a:t>
                </a:r>
                <a:r>
                  <a:rPr lang="zh-CN" altLang="en-US" dirty="0" smtClean="0"/>
                  <a:t>因为</a:t>
                </a:r>
                <a:r>
                  <a:rPr lang="en-US" altLang="zh-CN" dirty="0" smtClean="0"/>
                  <a:t>5</a:t>
                </a:r>
                <a:r>
                  <a:rPr lang="zh-CN" altLang="en-US" dirty="0" smtClean="0"/>
                  <a:t>是素数</a:t>
                </a:r>
                <a:r>
                  <a:rPr lang="en-US" altLang="zh-CN" dirty="0" smtClean="0"/>
                  <a:t>.</a:t>
                </a:r>
                <a:endParaRPr lang="en-US"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07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134</a:t>
            </a:fld>
            <a:endParaRPr lang="zh-CN" altLang="en-US" dirty="0"/>
          </a:p>
        </p:txBody>
      </p:sp>
      <p:sp>
        <p:nvSpPr>
          <p:cNvPr id="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12882261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143000"/>
            <a:ext cx="11277599" cy="1600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欧拉</a:t>
            </a:r>
            <a:r>
              <a:rPr lang="zh-CN" altLang="en-US" dirty="0" smtClean="0"/>
              <a:t>函数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（两个不同素数的积的欧拉函数值）欧拉函数中假设</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 </m:t>
                    </m:r>
                    <m:r>
                      <a:rPr lang="en-US" altLang="zh-CN" i="1" dirty="0" err="1">
                        <a:latin typeface="Cambria Math" panose="02040503050406030204" pitchFamily="18" charset="0"/>
                      </a:rPr>
                      <m:t>𝑝𝑞</m:t>
                    </m:r>
                  </m:oMath>
                </a14:m>
                <a:r>
                  <a:rPr lang="en-US" altLang="zh-CN"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𝑝</m:t>
                    </m:r>
                  </m:oMath>
                </a14:m>
                <a:r>
                  <a:rPr lang="zh-CN" altLang="en-US" dirty="0"/>
                  <a:t>和</a:t>
                </a:r>
                <a14:m>
                  <m:oMath xmlns:m="http://schemas.openxmlformats.org/officeDocument/2006/math">
                    <m:r>
                      <a:rPr lang="en-US" altLang="zh-CN" i="1" dirty="0" smtClean="0">
                        <a:latin typeface="Cambria Math" panose="02040503050406030204" pitchFamily="18" charset="0"/>
                      </a:rPr>
                      <m:t>𝑞</m:t>
                    </m:r>
                  </m:oMath>
                </a14:m>
                <a:r>
                  <a:rPr lang="zh-CN" altLang="en-US" dirty="0"/>
                  <a:t>是两个不相等的素数</a:t>
                </a:r>
                <a:r>
                  <a:rPr lang="en-US" altLang="zh-CN" dirty="0" smtClean="0"/>
                  <a:t>, </a:t>
                </a:r>
                <a:r>
                  <a:rPr lang="zh-CN" altLang="en-US" dirty="0" smtClean="0"/>
                  <a:t>那么</a:t>
                </a:r>
                <a:r>
                  <a:rPr lang="zh-CN" altLang="en-US" dirty="0"/>
                  <a:t>存在以下性质</a:t>
                </a:r>
                <a:r>
                  <a:rPr lang="en-US" altLang="zh-CN" dirty="0"/>
                  <a:t>:	</a:t>
                </a:r>
                <a:endParaRPr lang="en-US" altLang="zh-CN" dirty="0" smtClean="0"/>
              </a:p>
              <a:p>
                <a:pPr marL="0" indent="0" algn="ctr">
                  <a:buNone/>
                </a:pPr>
                <a14:m>
                  <m:oMathPara xmlns:m="http://schemas.openxmlformats.org/officeDocument/2006/math">
                    <m:oMathParaPr>
                      <m:jc m:val="centerGroup"/>
                    </m:oMathParaPr>
                    <m:oMath xmlns:m="http://schemas.openxmlformats.org/officeDocument/2006/math">
                      <m:r>
                        <m:rPr>
                          <m:sty m:val="p"/>
                        </m:rPr>
                        <a:rPr lang="el-GR" altLang="en-US" i="1">
                          <a:latin typeface="Cambria Math" panose="02040503050406030204" pitchFamily="18" charset="0"/>
                          <a:ea typeface="Cambria Math" panose="02040503050406030204" pitchFamily="18" charset="0"/>
                        </a:rPr>
                        <m:t>Φ</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𝑝𝑞</m:t>
                      </m:r>
                      <m:r>
                        <a:rPr lang="en-US" altLang="zh-CN" i="1" dirty="0">
                          <a:latin typeface="Cambria Math" panose="02040503050406030204" pitchFamily="18" charset="0"/>
                        </a:rPr>
                        <m:t>) = (</m:t>
                      </m:r>
                      <m:r>
                        <a:rPr lang="en-US" altLang="zh-CN" i="1" dirty="0">
                          <a:latin typeface="Cambria Math" panose="02040503050406030204" pitchFamily="18" charset="0"/>
                        </a:rPr>
                        <m:t>𝑝</m:t>
                      </m:r>
                      <m:r>
                        <a:rPr lang="en-US" altLang="zh-CN" i="1" dirty="0">
                          <a:latin typeface="Cambria Math" panose="02040503050406030204" pitchFamily="18" charset="0"/>
                        </a:rPr>
                        <m:t> − 1)(</m:t>
                      </m:r>
                      <m:r>
                        <a:rPr lang="en-US" altLang="zh-CN" i="1" dirty="0">
                          <a:latin typeface="Cambria Math" panose="02040503050406030204" pitchFamily="18" charset="0"/>
                        </a:rPr>
                        <m:t>𝑞</m:t>
                      </m:r>
                      <m:r>
                        <a:rPr lang="en-US" altLang="zh-CN" i="1" dirty="0">
                          <a:latin typeface="Cambria Math" panose="02040503050406030204" pitchFamily="18" charset="0"/>
                        </a:rPr>
                        <m:t> − 1).</m:t>
                      </m:r>
                    </m:oMath>
                  </m:oMathPara>
                </a14:m>
                <a:endParaRPr lang="en-US" altLang="zh-CN" dirty="0"/>
              </a:p>
              <a:p>
                <a:endParaRPr lang="en-US" altLang="zh-CN" dirty="0"/>
              </a:p>
              <a:p>
                <a:r>
                  <a:rPr lang="en-US" altLang="zh-CN" dirty="0"/>
                  <a:t>RSA </a:t>
                </a:r>
                <a:r>
                  <a:rPr lang="zh-CN" altLang="en-US" dirty="0"/>
                  <a:t>将会用到该性质</a:t>
                </a:r>
                <a:r>
                  <a:rPr lang="en-US" altLang="zh-CN" dirty="0"/>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135</a:t>
            </a:fld>
            <a:endParaRPr lang="zh-CN" altLang="en-US" dirty="0"/>
          </a:p>
        </p:txBody>
      </p:sp>
      <p:sp>
        <p:nvSpPr>
          <p:cNvPr id="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3262523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447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欧拉定理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en-US" altLang="zh-CN" dirty="0" smtClean="0"/>
                  <a:t>【</a:t>
                </a:r>
                <a:r>
                  <a:rPr lang="zh-CN" altLang="en-US" b="1" dirty="0" smtClean="0">
                    <a:solidFill>
                      <a:srgbClr val="C00000"/>
                    </a:solidFill>
                  </a:rPr>
                  <a:t>欧拉定理</a:t>
                </a:r>
                <a:r>
                  <a:rPr lang="en-US" altLang="zh-CN" dirty="0" smtClean="0"/>
                  <a:t>】:</a:t>
                </a:r>
                <a:r>
                  <a:rPr lang="en-US" altLang="en-US"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𝑎</m:t>
                    </m:r>
                  </m:oMath>
                </a14:m>
                <a:r>
                  <a:rPr lang="zh-CN" altLang="en-US" dirty="0" smtClean="0"/>
                  <a:t>为正整数</a:t>
                </a:r>
                <a:r>
                  <a:rPr lang="en-US" altLang="zh-CN" dirty="0" smtClean="0"/>
                  <a:t>, </a:t>
                </a:r>
                <a:r>
                  <a:rPr lang="zh-CN" altLang="en-US" dirty="0" smtClean="0"/>
                  <a:t>且</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𝑎</m:t>
                    </m:r>
                  </m:oMath>
                </a14:m>
                <a:r>
                  <a:rPr lang="zh-CN" altLang="en-US" dirty="0" smtClean="0"/>
                  <a:t>互素</a:t>
                </a:r>
                <a:r>
                  <a:rPr lang="en-US" altLang="zh-CN" dirty="0" smtClean="0"/>
                  <a:t>(</a:t>
                </a:r>
                <a:r>
                  <a:rPr lang="zh-CN" altLang="en-US" dirty="0" smtClean="0"/>
                  <a:t>即</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smtClean="0">
                        <a:latin typeface="Cambria Math" panose="02040503050406030204" pitchFamily="18" charset="0"/>
                      </a:rPr>
                      <m:t>)=1</m:t>
                    </m:r>
                  </m:oMath>
                </a14:m>
                <a:r>
                  <a:rPr lang="en-US" altLang="zh-CN" dirty="0" smtClean="0"/>
                  <a:t>), </a:t>
                </a:r>
                <a:r>
                  <a:rPr lang="zh-CN" altLang="en-US" dirty="0" smtClean="0"/>
                  <a:t>则存在</a:t>
                </a:r>
                <a:endParaRPr lang="en-US" altLang="zh-CN" dirty="0" smtClean="0"/>
              </a:p>
              <a:p>
                <a:pPr marL="0" indent="0" algn="ctr">
                  <a:buNone/>
                </a:pPr>
                <a14:m>
                  <m:oMath xmlns:m="http://schemas.openxmlformats.org/officeDocument/2006/math">
                    <m:sSup>
                      <m:sSupPr>
                        <m:ctrlPr>
                          <a:rPr lang="en-US" altLang="en-US" i="1" smtClean="0">
                            <a:latin typeface="Cambria Math" panose="02040503050406030204" pitchFamily="18" charset="0"/>
                          </a:rPr>
                        </m:ctrlPr>
                      </m:sSupPr>
                      <m:e>
                        <m:r>
                          <a:rPr lang="en-US" altLang="zh-CN" i="1" dirty="0">
                            <a:latin typeface="Cambria Math" panose="02040503050406030204" pitchFamily="18" charset="0"/>
                          </a:rPr>
                          <m:t>𝑎</m:t>
                        </m:r>
                      </m:e>
                      <m:sup>
                        <m:r>
                          <m:rPr>
                            <m:sty m:val="p"/>
                          </m:rPr>
                          <a:rPr lang="el-GR" altLang="en-US" i="1" baseline="30000" dirty="0" smtClean="0">
                            <a:latin typeface="Cambria Math" panose="02040503050406030204" pitchFamily="18" charset="0"/>
                            <a:ea typeface="Cambria Math" panose="02040503050406030204" pitchFamily="18" charset="0"/>
                          </a:rPr>
                          <m:t>Φ</m:t>
                        </m:r>
                        <m:r>
                          <m:rPr>
                            <m:nor/>
                          </m:rPr>
                          <a:rPr lang="en-US" altLang="en-US" baseline="30000" dirty="0" smtClean="0"/>
                          <m:t>(</m:t>
                        </m:r>
                        <m:r>
                          <m:rPr>
                            <m:nor/>
                          </m:rPr>
                          <a:rPr lang="en-US" altLang="en-US" b="0" i="1" baseline="30000" dirty="0" smtClean="0"/>
                          <m:t>n</m:t>
                        </m:r>
                        <m:r>
                          <m:rPr>
                            <m:nor/>
                          </m:rPr>
                          <a:rPr lang="en-US" altLang="en-US" baseline="30000" dirty="0" smtClean="0"/>
                          <m:t>)</m:t>
                        </m:r>
                      </m:sup>
                    </m:sSup>
                  </m:oMath>
                </a14:m>
                <a:r>
                  <a:rPr lang="en-US" altLang="en-US" dirty="0" smtClean="0"/>
                  <a:t> </a:t>
                </a:r>
                <a:r>
                  <a:rPr lang="en-US" altLang="zh-CN" dirty="0" smtClean="0"/>
                  <a:t>≡</a:t>
                </a:r>
                <a:r>
                  <a:rPr lang="en-US" altLang="en-US" dirty="0" smtClean="0"/>
                  <a:t> </a:t>
                </a:r>
                <a:r>
                  <a:rPr lang="en-US" altLang="en-US" dirty="0"/>
                  <a:t>1 (</a:t>
                </a:r>
                <a14:m>
                  <m:oMath xmlns:m="http://schemas.openxmlformats.org/officeDocument/2006/math">
                    <m:r>
                      <a:rPr lang="en-US" altLang="en-US" i="1" dirty="0" smtClean="0">
                        <a:latin typeface="Cambria Math" panose="02040503050406030204" pitchFamily="18" charset="0"/>
                      </a:rPr>
                      <m:t>𝑚𝑜𝑑</m:t>
                    </m:r>
                  </m:oMath>
                </a14:m>
                <a:r>
                  <a:rPr lang="en-US" altLang="en-US" dirty="0"/>
                  <a:t> </a:t>
                </a:r>
                <a14:m>
                  <m:oMath xmlns:m="http://schemas.openxmlformats.org/officeDocument/2006/math">
                    <m:r>
                      <a:rPr lang="en-US" altLang="en-US" i="1" dirty="0" smtClean="0">
                        <a:latin typeface="Cambria Math" panose="02040503050406030204" pitchFamily="18" charset="0"/>
                      </a:rPr>
                      <m:t>𝑛</m:t>
                    </m:r>
                  </m:oMath>
                </a14:m>
                <a:r>
                  <a:rPr lang="en-US" altLang="en-US" dirty="0" smtClean="0"/>
                  <a:t>).</a:t>
                </a:r>
                <a:endParaRPr lang="en-US" altLang="en-US" dirty="0"/>
              </a:p>
              <a:p>
                <a:endParaRPr lang="en-US" altLang="en-US" dirty="0"/>
              </a:p>
              <a:p>
                <a:r>
                  <a:rPr lang="zh-CN" altLang="en-US" dirty="0">
                    <a:cs typeface="Times New Roman" pitchFamily="18" charset="0"/>
                  </a:rPr>
                  <a:t>例</a:t>
                </a:r>
                <a:r>
                  <a:rPr lang="en-US" altLang="en-US" dirty="0">
                    <a:cs typeface="Times New Roman" pitchFamily="18" charset="0"/>
                  </a:rPr>
                  <a:t>: </a:t>
                </a:r>
                <a:r>
                  <a:rPr lang="zh-CN" altLang="en-US" dirty="0">
                    <a:cs typeface="Times New Roman" pitchFamily="18" charset="0"/>
                  </a:rPr>
                  <a:t>假设</a:t>
                </a:r>
                <a14:m>
                  <m:oMath xmlns:m="http://schemas.openxmlformats.org/officeDocument/2006/math">
                    <m:r>
                      <a:rPr lang="en-US" altLang="en-US" i="1" dirty="0" smtClean="0">
                        <a:latin typeface="Cambria Math" panose="02040503050406030204" pitchFamily="18" charset="0"/>
                        <a:cs typeface="Times New Roman" pitchFamily="18" charset="0"/>
                      </a:rPr>
                      <m:t>𝑛</m:t>
                    </m:r>
                  </m:oMath>
                </a14:m>
                <a:r>
                  <a:rPr lang="en-US" altLang="en-US" dirty="0">
                    <a:cs typeface="Times New Roman" pitchFamily="18" charset="0"/>
                  </a:rPr>
                  <a:t> = 12</a:t>
                </a:r>
                <a:r>
                  <a:rPr lang="en-US" altLang="en-US" dirty="0" smtClean="0">
                    <a:cs typeface="Times New Roman" pitchFamily="18" charset="0"/>
                  </a:rPr>
                  <a:t>. </a:t>
                </a:r>
                <a:r>
                  <a:rPr lang="zh-CN" altLang="en-US" dirty="0" smtClean="0">
                    <a:cs typeface="Times New Roman" pitchFamily="18" charset="0"/>
                  </a:rPr>
                  <a:t>前面</a:t>
                </a:r>
                <a:r>
                  <a:rPr lang="zh-CN" altLang="en-US" dirty="0">
                    <a:cs typeface="Times New Roman" pitchFamily="18" charset="0"/>
                  </a:rPr>
                  <a:t>例子已经知道</a:t>
                </a:r>
                <a14:m>
                  <m:oMath xmlns:m="http://schemas.openxmlformats.org/officeDocument/2006/math">
                    <m:r>
                      <m:rPr>
                        <m:sty m:val="p"/>
                      </m:rPr>
                      <a:rPr lang="el-GR" altLang="en-US" i="1">
                        <a:latin typeface="Cambria Math" panose="02040503050406030204" pitchFamily="18" charset="0"/>
                        <a:ea typeface="Cambria Math" panose="02040503050406030204" pitchFamily="18" charset="0"/>
                      </a:rPr>
                      <m:t>Φ</m:t>
                    </m:r>
                  </m:oMath>
                </a14:m>
                <a:r>
                  <a:rPr lang="en-US" altLang="en-US" dirty="0">
                    <a:cs typeface="Times New Roman" pitchFamily="18" charset="0"/>
                  </a:rPr>
                  <a:t>(12) = 4</a:t>
                </a:r>
                <a:r>
                  <a:rPr lang="zh-CN" altLang="en-US" dirty="0" smtClean="0">
                    <a:cs typeface="Times New Roman" pitchFamily="18" charset="0"/>
                  </a:rPr>
                  <a:t>，则</a:t>
                </a:r>
                <a14:m>
                  <m:oMath xmlns:m="http://schemas.openxmlformats.org/officeDocument/2006/math">
                    <m:r>
                      <a:rPr lang="en-US" altLang="zh-CN" i="1" dirty="0" smtClean="0">
                        <a:latin typeface="Cambria Math" panose="02040503050406030204" pitchFamily="18" charset="0"/>
                        <a:cs typeface="Times New Roman" pitchFamily="18" charset="0"/>
                      </a:rPr>
                      <m:t>𝑎</m:t>
                    </m:r>
                  </m:oMath>
                </a14:m>
                <a:r>
                  <a:rPr lang="zh-CN" altLang="en-US" dirty="0" smtClean="0">
                    <a:cs typeface="Times New Roman" pitchFamily="18" charset="0"/>
                  </a:rPr>
                  <a:t>是</a:t>
                </a:r>
                <a:r>
                  <a:rPr lang="en-US" altLang="en-US" dirty="0" smtClean="0">
                    <a:cs typeface="Times New Roman" pitchFamily="18" charset="0"/>
                  </a:rPr>
                  <a:t>{</a:t>
                </a:r>
                <a:r>
                  <a:rPr lang="en-US" altLang="en-US" dirty="0">
                    <a:cs typeface="Times New Roman" pitchFamily="18" charset="0"/>
                  </a:rPr>
                  <a:t>1, 5, 7, 11</a:t>
                </a:r>
                <a:r>
                  <a:rPr lang="en-US" altLang="en-US" dirty="0" smtClean="0">
                    <a:cs typeface="Times New Roman" pitchFamily="18" charset="0"/>
                  </a:rPr>
                  <a:t>}</a:t>
                </a:r>
                <a:r>
                  <a:rPr lang="zh-CN" altLang="en-US" dirty="0" smtClean="0">
                    <a:cs typeface="Times New Roman" pitchFamily="18" charset="0"/>
                  </a:rPr>
                  <a:t>中的任意一个元素都满足上式</a:t>
                </a:r>
                <a:r>
                  <a:rPr lang="en-US" altLang="en-US" dirty="0" smtClean="0">
                    <a:cs typeface="Times New Roman" pitchFamily="18" charset="0"/>
                  </a:rPr>
                  <a:t>. </a:t>
                </a:r>
                <a:endParaRPr lang="en-US" altLang="en-US" dirty="0">
                  <a:cs typeface="Times New Roman" pitchFamily="18" charset="0"/>
                </a:endParaRPr>
              </a:p>
              <a:p>
                <a:pPr lvl="1" algn="just">
                  <a:lnSpc>
                    <a:spcPct val="120000"/>
                  </a:lnSpc>
                </a:pPr>
                <a14:m>
                  <m:oMath xmlns:m="http://schemas.openxmlformats.org/officeDocument/2006/math">
                    <m:sSup>
                      <m:sSupPr>
                        <m:ctrlPr>
                          <a:rPr lang="en-US" altLang="en-US" i="1" smtClean="0">
                            <a:latin typeface="Cambria Math" panose="02040503050406030204" pitchFamily="18" charset="0"/>
                            <a:cs typeface="Times New Roman" pitchFamily="18" charset="0"/>
                          </a:rPr>
                        </m:ctrlPr>
                      </m:sSupPr>
                      <m:e>
                        <m:r>
                          <a:rPr lang="en-US" altLang="en-US" b="0" i="1" smtClean="0">
                            <a:latin typeface="Cambria Math" panose="02040503050406030204" pitchFamily="18" charset="0"/>
                            <a:cs typeface="Times New Roman" pitchFamily="18" charset="0"/>
                          </a:rPr>
                          <m:t>1</m:t>
                        </m:r>
                      </m:e>
                      <m:sup>
                        <m:r>
                          <m:rPr>
                            <m:nor/>
                          </m:rPr>
                          <a:rPr lang="el-GR" altLang="en-US" baseline="30000" dirty="0"/>
                          <m:t>Φ</m:t>
                        </m:r>
                        <m:r>
                          <m:rPr>
                            <m:nor/>
                          </m:rPr>
                          <a:rPr lang="en-US" altLang="en-US" baseline="30000" dirty="0"/>
                          <m:t>(</m:t>
                        </m:r>
                        <m:r>
                          <m:rPr>
                            <m:nor/>
                          </m:rPr>
                          <a:rPr lang="en-US" altLang="en-US" b="0" i="0" baseline="30000" dirty="0" smtClean="0"/>
                          <m:t>12</m:t>
                        </m:r>
                        <m:r>
                          <m:rPr>
                            <m:nor/>
                          </m:rPr>
                          <a:rPr lang="en-US" altLang="en-US" baseline="30000" dirty="0"/>
                          <m:t>)</m:t>
                        </m:r>
                      </m:sup>
                    </m:sSup>
                  </m:oMath>
                </a14:m>
                <a:r>
                  <a:rPr lang="en-US" altLang="en-US" dirty="0" smtClean="0"/>
                  <a:t> </a:t>
                </a:r>
                <a:r>
                  <a:rPr lang="en-US" altLang="zh-CN" dirty="0" smtClean="0"/>
                  <a:t>≡ </a:t>
                </a:r>
                <a:r>
                  <a:rPr lang="en-US" altLang="en-US" dirty="0"/>
                  <a:t>1 (</a:t>
                </a:r>
                <a14:m>
                  <m:oMath xmlns:m="http://schemas.openxmlformats.org/officeDocument/2006/math">
                    <m:r>
                      <a:rPr lang="en-US" altLang="en-US" i="1" dirty="0" smtClean="0">
                        <a:latin typeface="Cambria Math" panose="02040503050406030204" pitchFamily="18" charset="0"/>
                      </a:rPr>
                      <m:t>𝑚𝑜𝑑</m:t>
                    </m:r>
                  </m:oMath>
                </a14:m>
                <a:r>
                  <a:rPr lang="en-US" altLang="en-US" dirty="0"/>
                  <a:t> 12),  </a:t>
                </a:r>
              </a:p>
              <a:p>
                <a:pPr lvl="1" algn="just">
                  <a:lnSpc>
                    <a:spcPct val="120000"/>
                  </a:lnSpc>
                </a:pPr>
                <a14:m>
                  <m:oMath xmlns:m="http://schemas.openxmlformats.org/officeDocument/2006/math">
                    <m:sSup>
                      <m:sSupPr>
                        <m:ctrlPr>
                          <a:rPr lang="en-US" altLang="en-US" i="1">
                            <a:latin typeface="Cambria Math" panose="02040503050406030204" pitchFamily="18" charset="0"/>
                            <a:cs typeface="Times New Roman" pitchFamily="18" charset="0"/>
                          </a:rPr>
                        </m:ctrlPr>
                      </m:sSupPr>
                      <m:e>
                        <m:r>
                          <a:rPr lang="en-US" altLang="en-US" b="0" i="1" smtClean="0">
                            <a:latin typeface="Cambria Math" panose="02040503050406030204" pitchFamily="18" charset="0"/>
                            <a:cs typeface="Times New Roman" pitchFamily="18" charset="0"/>
                          </a:rPr>
                          <m:t>5</m:t>
                        </m:r>
                      </m:e>
                      <m:sup>
                        <m:r>
                          <m:rPr>
                            <m:nor/>
                          </m:rPr>
                          <a:rPr lang="el-GR" altLang="en-US" baseline="30000" dirty="0"/>
                          <m:t>Φ</m:t>
                        </m:r>
                        <m:r>
                          <m:rPr>
                            <m:nor/>
                          </m:rPr>
                          <a:rPr lang="en-US" altLang="en-US" baseline="30000" dirty="0"/>
                          <m:t>(12)</m:t>
                        </m:r>
                      </m:sup>
                    </m:sSup>
                  </m:oMath>
                </a14:m>
                <a:r>
                  <a:rPr lang="en-US" altLang="en-US" dirty="0" smtClean="0"/>
                  <a:t>=</a:t>
                </a:r>
                <a14:m>
                  <m:oMath xmlns:m="http://schemas.openxmlformats.org/officeDocument/2006/math">
                    <m:sSup>
                      <m:sSupPr>
                        <m:ctrlPr>
                          <a:rPr lang="en-US" altLang="en-US" i="1" smtClean="0">
                            <a:latin typeface="Cambria Math" panose="02040503050406030204" pitchFamily="18" charset="0"/>
                          </a:rPr>
                        </m:ctrlPr>
                      </m:sSupPr>
                      <m:e>
                        <m:r>
                          <a:rPr lang="en-US" altLang="en-US" b="0" i="1" smtClean="0">
                            <a:latin typeface="Cambria Math" panose="02040503050406030204" pitchFamily="18" charset="0"/>
                          </a:rPr>
                          <m:t>(24+1)</m:t>
                        </m:r>
                      </m:e>
                      <m:sup>
                        <m:r>
                          <a:rPr lang="en-US" altLang="en-US" b="0" i="1" smtClean="0">
                            <a:latin typeface="Cambria Math" panose="02040503050406030204" pitchFamily="18" charset="0"/>
                          </a:rPr>
                          <m:t>2</m:t>
                        </m:r>
                      </m:sup>
                    </m:sSup>
                  </m:oMath>
                </a14:m>
                <a:r>
                  <a:rPr lang="en-US" altLang="zh-CN" dirty="0" smtClean="0"/>
                  <a:t>≡</a:t>
                </a:r>
                <a:r>
                  <a:rPr lang="en-US" altLang="en-US" dirty="0" smtClean="0"/>
                  <a:t> </a:t>
                </a:r>
                <a:r>
                  <a:rPr lang="en-US" altLang="en-US" dirty="0"/>
                  <a:t>1 </a:t>
                </a:r>
                <a14:m>
                  <m:oMath xmlns:m="http://schemas.openxmlformats.org/officeDocument/2006/math">
                    <m:r>
                      <a:rPr lang="en-US" altLang="en-US" i="1" dirty="0" smtClean="0">
                        <a:latin typeface="Cambria Math" panose="02040503050406030204" pitchFamily="18" charset="0"/>
                      </a:rPr>
                      <m:t>(</m:t>
                    </m:r>
                    <m:r>
                      <a:rPr lang="en-US" altLang="en-US" i="1" dirty="0" smtClean="0">
                        <a:latin typeface="Cambria Math" panose="02040503050406030204" pitchFamily="18" charset="0"/>
                      </a:rPr>
                      <m:t>𝑚𝑜𝑑</m:t>
                    </m:r>
                    <m:r>
                      <a:rPr lang="en-US" altLang="en-US" i="1" dirty="0" smtClean="0">
                        <a:latin typeface="Cambria Math" panose="02040503050406030204" pitchFamily="18" charset="0"/>
                      </a:rPr>
                      <m:t> </m:t>
                    </m:r>
                  </m:oMath>
                </a14:m>
                <a:r>
                  <a:rPr lang="en-US" altLang="en-US" dirty="0"/>
                  <a:t>12).  </a:t>
                </a:r>
              </a:p>
              <a:p>
                <a:pPr lvl="1" algn="just">
                  <a:lnSpc>
                    <a:spcPct val="120000"/>
                  </a:lnSpc>
                </a:pPr>
                <a14:m>
                  <m:oMath xmlns:m="http://schemas.openxmlformats.org/officeDocument/2006/math">
                    <m:sSup>
                      <m:sSupPr>
                        <m:ctrlPr>
                          <a:rPr lang="en-US" altLang="en-US" i="1">
                            <a:latin typeface="Cambria Math" panose="02040503050406030204" pitchFamily="18" charset="0"/>
                            <a:cs typeface="Times New Roman" pitchFamily="18" charset="0"/>
                          </a:rPr>
                        </m:ctrlPr>
                      </m:sSupPr>
                      <m:e>
                        <m:r>
                          <a:rPr lang="en-US" altLang="en-US" b="0" i="1" smtClean="0">
                            <a:latin typeface="Cambria Math" panose="02040503050406030204" pitchFamily="18" charset="0"/>
                            <a:cs typeface="Times New Roman" pitchFamily="18" charset="0"/>
                          </a:rPr>
                          <m:t>7</m:t>
                        </m:r>
                      </m:e>
                      <m:sup>
                        <m:r>
                          <m:rPr>
                            <m:nor/>
                          </m:rPr>
                          <a:rPr lang="el-GR" altLang="en-US" baseline="30000" dirty="0"/>
                          <m:t>Φ</m:t>
                        </m:r>
                        <m:r>
                          <m:rPr>
                            <m:nor/>
                          </m:rPr>
                          <a:rPr lang="en-US" altLang="en-US" baseline="30000" dirty="0"/>
                          <m:t>(12)</m:t>
                        </m:r>
                      </m:sup>
                    </m:sSup>
                  </m:oMath>
                </a14:m>
                <a:r>
                  <a:rPr lang="en-US" altLang="en-US" dirty="0"/>
                  <a:t>=</a:t>
                </a:r>
                <a14:m>
                  <m:oMath xmlns:m="http://schemas.openxmlformats.org/officeDocument/2006/math">
                    <m:sSup>
                      <m:sSupPr>
                        <m:ctrlPr>
                          <a:rPr lang="en-US" altLang="en-US" i="1">
                            <a:latin typeface="Cambria Math" panose="02040503050406030204" pitchFamily="18" charset="0"/>
                          </a:rPr>
                        </m:ctrlPr>
                      </m:sSupPr>
                      <m:e>
                        <m:r>
                          <a:rPr lang="en-US" altLang="en-US" i="1">
                            <a:latin typeface="Cambria Math" panose="02040503050406030204" pitchFamily="18" charset="0"/>
                          </a:rPr>
                          <m:t>(</m:t>
                        </m:r>
                        <m:r>
                          <a:rPr lang="en-US" altLang="en-US" b="0" i="1" smtClean="0">
                            <a:latin typeface="Cambria Math" panose="02040503050406030204" pitchFamily="18" charset="0"/>
                          </a:rPr>
                          <m:t>12−5</m:t>
                        </m:r>
                        <m:r>
                          <a:rPr lang="en-US" altLang="en-US" i="1">
                            <a:latin typeface="Cambria Math" panose="02040503050406030204" pitchFamily="18" charset="0"/>
                          </a:rPr>
                          <m:t>)</m:t>
                        </m:r>
                      </m:e>
                      <m:sup>
                        <m:r>
                          <a:rPr lang="en-US" altLang="en-US" b="0" i="1" smtClean="0">
                            <a:latin typeface="Cambria Math" panose="02040503050406030204" pitchFamily="18" charset="0"/>
                          </a:rPr>
                          <m:t>4</m:t>
                        </m:r>
                      </m:sup>
                    </m:sSup>
                    <m:r>
                      <a:rPr lang="en-US" altLang="en-US" i="1">
                        <a:latin typeface="Cambria Math" panose="02040503050406030204" pitchFamily="18" charset="0"/>
                      </a:rPr>
                      <m:t> </m:t>
                    </m:r>
                  </m:oMath>
                </a14:m>
                <a:r>
                  <a:rPr lang="en-US" altLang="zh-CN" dirty="0" smtClean="0"/>
                  <a:t>≡ </a:t>
                </a:r>
                <a14:m>
                  <m:oMath xmlns:m="http://schemas.openxmlformats.org/officeDocument/2006/math">
                    <m:sSup>
                      <m:sSupPr>
                        <m:ctrlPr>
                          <a:rPr lang="en-US" altLang="en-US" i="1" dirty="0" smtClean="0">
                            <a:latin typeface="Cambria Math" panose="02040503050406030204" pitchFamily="18" charset="0"/>
                          </a:rPr>
                        </m:ctrlPr>
                      </m:sSupPr>
                      <m:e>
                        <m:r>
                          <a:rPr lang="en-US" altLang="en-US" b="0" i="1" dirty="0" smtClean="0">
                            <a:latin typeface="Cambria Math" panose="02040503050406030204" pitchFamily="18" charset="0"/>
                          </a:rPr>
                          <m:t>5</m:t>
                        </m:r>
                      </m:e>
                      <m:sup>
                        <m:r>
                          <a:rPr lang="en-US" altLang="en-US" b="0" i="1" dirty="0" smtClean="0">
                            <a:latin typeface="Cambria Math" panose="02040503050406030204" pitchFamily="18" charset="0"/>
                          </a:rPr>
                          <m:t>4</m:t>
                        </m:r>
                      </m:sup>
                    </m:sSup>
                  </m:oMath>
                </a14:m>
                <a:r>
                  <a:rPr lang="en-US" altLang="zh-CN" dirty="0" smtClean="0"/>
                  <a:t>(</a:t>
                </a:r>
                <a14:m>
                  <m:oMath xmlns:m="http://schemas.openxmlformats.org/officeDocument/2006/math">
                    <m:r>
                      <a:rPr lang="en-US" altLang="zh-CN" i="1" dirty="0" smtClean="0">
                        <a:latin typeface="Cambria Math" panose="02040503050406030204" pitchFamily="18" charset="0"/>
                      </a:rPr>
                      <m:t>𝑚𝑜𝑑</m:t>
                    </m:r>
                  </m:oMath>
                </a14:m>
                <a:r>
                  <a:rPr lang="en-US" altLang="zh-CN" dirty="0" smtClean="0"/>
                  <a:t> </a:t>
                </a:r>
                <a:r>
                  <a:rPr lang="en-US" altLang="zh-CN" dirty="0"/>
                  <a:t>12</a:t>
                </a:r>
                <a:r>
                  <a:rPr lang="en-US" altLang="zh-CN" dirty="0" smtClean="0"/>
                  <a:t>) ≡ </a:t>
                </a:r>
                <a:r>
                  <a:rPr lang="en-US" altLang="en-US" dirty="0"/>
                  <a:t>1</a:t>
                </a:r>
                <a:r>
                  <a:rPr lang="en-US" altLang="zh-CN" dirty="0"/>
                  <a:t> (</a:t>
                </a:r>
                <a14:m>
                  <m:oMath xmlns:m="http://schemas.openxmlformats.org/officeDocument/2006/math">
                    <m:r>
                      <a:rPr lang="en-US" altLang="zh-CN" i="1" dirty="0" smtClean="0">
                        <a:latin typeface="Cambria Math" panose="02040503050406030204" pitchFamily="18" charset="0"/>
                      </a:rPr>
                      <m:t>𝑚𝑜𝑑</m:t>
                    </m:r>
                  </m:oMath>
                </a14:m>
                <a:r>
                  <a:rPr lang="en-US" altLang="zh-CN" dirty="0"/>
                  <a:t> 12).</a:t>
                </a:r>
                <a:r>
                  <a:rPr lang="en-US" altLang="en-US" dirty="0"/>
                  <a:t> </a:t>
                </a:r>
              </a:p>
              <a:p>
                <a:pPr lvl="1" algn="just">
                  <a:lnSpc>
                    <a:spcPct val="120000"/>
                  </a:lnSpc>
                </a:pPr>
                <a:r>
                  <a:rPr lang="en-US" altLang="zh-CN" dirty="0" smtClean="0"/>
                  <a:t>11 </a:t>
                </a:r>
                <a:r>
                  <a:rPr lang="en-US" altLang="zh-CN" dirty="0"/>
                  <a:t>≡ −1 (</a:t>
                </a:r>
                <a14:m>
                  <m:oMath xmlns:m="http://schemas.openxmlformats.org/officeDocument/2006/math">
                    <m:r>
                      <a:rPr lang="en-US" altLang="zh-CN" i="1" dirty="0" smtClean="0">
                        <a:latin typeface="Cambria Math" panose="02040503050406030204" pitchFamily="18" charset="0"/>
                      </a:rPr>
                      <m:t>𝑚𝑜𝑑</m:t>
                    </m:r>
                  </m:oMath>
                </a14:m>
                <a:r>
                  <a:rPr lang="en-US" altLang="zh-CN" dirty="0"/>
                  <a:t> 12</a:t>
                </a:r>
                <a:r>
                  <a:rPr lang="en-US" altLang="zh-CN" dirty="0" smtClean="0"/>
                  <a:t>), </a:t>
                </a:r>
                <a:r>
                  <a:rPr lang="zh-CN" altLang="en-US" dirty="0" smtClean="0"/>
                  <a:t>所以</a:t>
                </a:r>
                <a14:m>
                  <m:oMath xmlns:m="http://schemas.openxmlformats.org/officeDocument/2006/math">
                    <m:sSup>
                      <m:sSupPr>
                        <m:ctrlPr>
                          <a:rPr lang="en-US" altLang="en-US" i="1">
                            <a:latin typeface="Cambria Math" panose="02040503050406030204" pitchFamily="18" charset="0"/>
                            <a:cs typeface="Times New Roman" pitchFamily="18" charset="0"/>
                          </a:rPr>
                        </m:ctrlPr>
                      </m:sSupPr>
                      <m:e>
                        <m:r>
                          <a:rPr lang="en-US" altLang="en-US" i="1">
                            <a:latin typeface="Cambria Math" panose="02040503050406030204" pitchFamily="18" charset="0"/>
                            <a:cs typeface="Times New Roman" pitchFamily="18" charset="0"/>
                          </a:rPr>
                          <m:t>1</m:t>
                        </m:r>
                        <m:r>
                          <a:rPr lang="en-US" altLang="en-US" b="0" i="1" smtClean="0">
                            <a:latin typeface="Cambria Math" panose="02040503050406030204" pitchFamily="18" charset="0"/>
                            <a:cs typeface="Times New Roman" pitchFamily="18" charset="0"/>
                          </a:rPr>
                          <m:t>1</m:t>
                        </m:r>
                      </m:e>
                      <m:sup>
                        <m:r>
                          <m:rPr>
                            <m:nor/>
                          </m:rPr>
                          <a:rPr lang="el-GR" altLang="en-US" baseline="30000" dirty="0"/>
                          <m:t>Φ</m:t>
                        </m:r>
                        <m:r>
                          <m:rPr>
                            <m:nor/>
                          </m:rPr>
                          <a:rPr lang="en-US" altLang="en-US" baseline="30000" dirty="0"/>
                          <m:t>(12)</m:t>
                        </m:r>
                      </m:sup>
                    </m:sSup>
                  </m:oMath>
                </a14:m>
                <a:r>
                  <a:rPr lang="en-US" altLang="zh-CN" dirty="0" smtClean="0"/>
                  <a:t>=</a:t>
                </a:r>
                <a14:m>
                  <m:oMath xmlns:m="http://schemas.openxmlformats.org/officeDocument/2006/math">
                    <m:sSup>
                      <m:sSupPr>
                        <m:ctrlPr>
                          <a:rPr lang="en-US" altLang="en-US" i="1" dirty="0">
                            <a:latin typeface="Cambria Math" panose="02040503050406030204" pitchFamily="18" charset="0"/>
                          </a:rPr>
                        </m:ctrlPr>
                      </m:sSupPr>
                      <m:e>
                        <m:r>
                          <a:rPr lang="en-US" altLang="en-US" b="0" i="1" dirty="0" smtClean="0">
                            <a:latin typeface="Cambria Math" panose="02040503050406030204" pitchFamily="18" charset="0"/>
                          </a:rPr>
                          <m:t>(−1)</m:t>
                        </m:r>
                      </m:e>
                      <m:sup>
                        <m:r>
                          <a:rPr lang="en-US" altLang="en-US" i="1" dirty="0">
                            <a:latin typeface="Cambria Math" panose="02040503050406030204" pitchFamily="18" charset="0"/>
                          </a:rPr>
                          <m:t>4</m:t>
                        </m:r>
                      </m:sup>
                    </m:sSup>
                  </m:oMath>
                </a14:m>
                <a:r>
                  <a:rPr lang="en-US" altLang="zh-CN" dirty="0" smtClean="0"/>
                  <a:t>≡ </a:t>
                </a:r>
                <a:r>
                  <a:rPr lang="en-US" altLang="zh-CN" dirty="0"/>
                  <a:t>1(</a:t>
                </a:r>
                <a14:m>
                  <m:oMath xmlns:m="http://schemas.openxmlformats.org/officeDocument/2006/math">
                    <m:r>
                      <a:rPr lang="en-US" altLang="zh-CN" i="1" dirty="0" smtClean="0">
                        <a:latin typeface="Cambria Math" panose="02040503050406030204" pitchFamily="18" charset="0"/>
                      </a:rPr>
                      <m:t>𝑚𝑜𝑑</m:t>
                    </m:r>
                  </m:oMath>
                </a14:m>
                <a:r>
                  <a:rPr lang="en-US" altLang="zh-CN" dirty="0"/>
                  <a:t> 12). </a:t>
                </a:r>
              </a:p>
              <a:p>
                <a:endParaRPr lang="en-US" altLang="zh-CN" dirty="0">
                  <a:cs typeface="Times New Roman" pitchFamily="18" charset="0"/>
                </a:endParaRPr>
              </a:p>
              <a:p>
                <a:endParaRPr lang="en-US" altLang="en-US" i="1" dirty="0">
                  <a:solidFill>
                    <a:srgbClr val="3333FF"/>
                  </a:solidFill>
                  <a:ea typeface="宋体" pitchFamily="2" charset="-122"/>
                  <a:cs typeface="Times New Roman"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r="-72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136</a:t>
            </a:fld>
            <a:endParaRPr lang="zh-CN" altLang="en-US" dirty="0"/>
          </a:p>
        </p:txBody>
      </p:sp>
      <p:sp>
        <p:nvSpPr>
          <p:cNvPr id="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29608136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欧拉定理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cs typeface="Times New Roman" pitchFamily="18" charset="0"/>
                  </a:rPr>
                  <a:t>如果</a:t>
                </a:r>
                <a14:m>
                  <m:oMath xmlns:m="http://schemas.openxmlformats.org/officeDocument/2006/math">
                    <m:r>
                      <a:rPr lang="en-US" altLang="en-US" i="1" dirty="0" smtClean="0">
                        <a:latin typeface="Cambria Math" panose="02040503050406030204" pitchFamily="18" charset="0"/>
                        <a:cs typeface="Times New Roman" pitchFamily="18" charset="0"/>
                      </a:rPr>
                      <m:t>𝑛</m:t>
                    </m:r>
                    <m:r>
                      <a:rPr lang="en-US" altLang="en-US" i="1" dirty="0" smtClean="0">
                        <a:latin typeface="Cambria Math" panose="02040503050406030204" pitchFamily="18" charset="0"/>
                        <a:cs typeface="Times New Roman" pitchFamily="18" charset="0"/>
                      </a:rPr>
                      <m:t> = </m:t>
                    </m:r>
                    <m:r>
                      <a:rPr lang="en-US" altLang="en-US" i="1" dirty="0" err="1" smtClean="0">
                        <a:latin typeface="Cambria Math" panose="02040503050406030204" pitchFamily="18" charset="0"/>
                        <a:cs typeface="Times New Roman" pitchFamily="18" charset="0"/>
                      </a:rPr>
                      <m:t>𝑝𝑞</m:t>
                    </m:r>
                    <m:r>
                      <a:rPr lang="en-US" altLang="en-US" i="1" dirty="0" smtClean="0">
                        <a:latin typeface="Cambria Math" panose="02040503050406030204" pitchFamily="18" charset="0"/>
                        <a:cs typeface="Times New Roman" pitchFamily="18" charset="0"/>
                      </a:rPr>
                      <m:t>, </m:t>
                    </m:r>
                    <m:r>
                      <a:rPr lang="en-US" altLang="en-US" i="1" dirty="0" smtClean="0">
                        <a:latin typeface="Cambria Math" panose="02040503050406030204" pitchFamily="18" charset="0"/>
                        <a:cs typeface="Times New Roman" pitchFamily="18" charset="0"/>
                      </a:rPr>
                      <m:t>𝑝</m:t>
                    </m:r>
                  </m:oMath>
                </a14:m>
                <a:r>
                  <a:rPr lang="zh-CN" altLang="en-US" dirty="0" smtClean="0">
                    <a:cs typeface="Times New Roman" pitchFamily="18" charset="0"/>
                  </a:rPr>
                  <a:t>和</a:t>
                </a:r>
                <a14:m>
                  <m:oMath xmlns:m="http://schemas.openxmlformats.org/officeDocument/2006/math">
                    <m:r>
                      <a:rPr lang="en-US" altLang="zh-CN" i="1" dirty="0" smtClean="0">
                        <a:latin typeface="Cambria Math" panose="02040503050406030204" pitchFamily="18" charset="0"/>
                        <a:cs typeface="Times New Roman" pitchFamily="18" charset="0"/>
                      </a:rPr>
                      <m:t>𝑞</m:t>
                    </m:r>
                  </m:oMath>
                </a14:m>
                <a:r>
                  <a:rPr lang="zh-CN" altLang="en-US" dirty="0" smtClean="0">
                    <a:cs typeface="Times New Roman" pitchFamily="18" charset="0"/>
                  </a:rPr>
                  <a:t>是两个不相等的素数</a:t>
                </a:r>
                <a:r>
                  <a:rPr lang="en-US" altLang="en-US" dirty="0" smtClean="0">
                    <a:cs typeface="Times New Roman" pitchFamily="18" charset="0"/>
                  </a:rPr>
                  <a:t>. </a:t>
                </a:r>
                <a:r>
                  <a:rPr lang="zh-CN" altLang="en-US" dirty="0" smtClean="0">
                    <a:cs typeface="Times New Roman" pitchFamily="18" charset="0"/>
                  </a:rPr>
                  <a:t>由于</a:t>
                </a:r>
                <a14:m>
                  <m:oMath xmlns:m="http://schemas.openxmlformats.org/officeDocument/2006/math">
                    <m:r>
                      <m:rPr>
                        <m:sty m:val="p"/>
                      </m:rPr>
                      <a:rPr lang="el-GR" altLang="en-US" i="1">
                        <a:latin typeface="Cambria Math" panose="02040503050406030204" pitchFamily="18" charset="0"/>
                        <a:ea typeface="Cambria Math" panose="02040503050406030204" pitchFamily="18" charset="0"/>
                      </a:rPr>
                      <m:t>Φ</m:t>
                    </m:r>
                    <m:r>
                      <a:rPr lang="en-US" altLang="en-US" i="1" dirty="0" smtClean="0">
                        <a:latin typeface="Cambria Math" panose="02040503050406030204" pitchFamily="18" charset="0"/>
                        <a:cs typeface="Times New Roman" pitchFamily="18" charset="0"/>
                      </a:rPr>
                      <m:t>(</m:t>
                    </m:r>
                    <m:r>
                      <a:rPr lang="en-US" altLang="en-US" i="1" dirty="0" smtClean="0">
                        <a:latin typeface="Cambria Math" panose="02040503050406030204" pitchFamily="18" charset="0"/>
                        <a:cs typeface="Times New Roman" pitchFamily="18" charset="0"/>
                      </a:rPr>
                      <m:t>𝑛</m:t>
                    </m:r>
                    <m:r>
                      <a:rPr lang="en-US" altLang="en-US" i="1" dirty="0" smtClean="0">
                        <a:latin typeface="Cambria Math" panose="02040503050406030204" pitchFamily="18" charset="0"/>
                        <a:cs typeface="Times New Roman" pitchFamily="18" charset="0"/>
                      </a:rPr>
                      <m:t>) = (</m:t>
                    </m:r>
                    <m:r>
                      <a:rPr lang="en-US" altLang="en-US" i="1" dirty="0" smtClean="0">
                        <a:latin typeface="Cambria Math" panose="02040503050406030204" pitchFamily="18" charset="0"/>
                        <a:cs typeface="Times New Roman" pitchFamily="18" charset="0"/>
                      </a:rPr>
                      <m:t>𝑝</m:t>
                    </m:r>
                    <m:r>
                      <a:rPr lang="en-US" altLang="en-US" i="1" dirty="0" smtClean="0">
                        <a:latin typeface="Cambria Math" panose="02040503050406030204" pitchFamily="18" charset="0"/>
                        <a:cs typeface="Times New Roman" pitchFamily="18" charset="0"/>
                      </a:rPr>
                      <m:t> − 1)(</m:t>
                    </m:r>
                    <m:r>
                      <a:rPr lang="en-US" altLang="en-US" i="1" dirty="0" smtClean="0">
                        <a:latin typeface="Cambria Math" panose="02040503050406030204" pitchFamily="18" charset="0"/>
                        <a:cs typeface="Times New Roman" pitchFamily="18" charset="0"/>
                      </a:rPr>
                      <m:t>𝑞</m:t>
                    </m:r>
                    <m:r>
                      <a:rPr lang="en-US" altLang="en-US" i="1" dirty="0" smtClean="0">
                        <a:latin typeface="Cambria Math" panose="02040503050406030204" pitchFamily="18" charset="0"/>
                        <a:cs typeface="Times New Roman" pitchFamily="18" charset="0"/>
                      </a:rPr>
                      <m:t> − 1),  </m:t>
                    </m:r>
                  </m:oMath>
                </a14:m>
                <a:r>
                  <a:rPr lang="zh-CN" altLang="en-US" dirty="0" smtClean="0">
                    <a:cs typeface="Times New Roman" pitchFamily="18" charset="0"/>
                  </a:rPr>
                  <a:t>那么欧拉定理改写为</a:t>
                </a:r>
                <a:endParaRPr lang="en-US" altLang="zh-CN" dirty="0" smtClean="0">
                  <a:cs typeface="Times New Roman" pitchFamily="18" charset="0"/>
                </a:endParaRPr>
              </a:p>
              <a:p>
                <a:pPr marL="0" indent="0" algn="ctr">
                  <a:buNone/>
                </a:pPr>
                <a:r>
                  <a:rPr lang="en-US" altLang="en-US" dirty="0" smtClean="0">
                    <a:cs typeface="Times New Roman" pitchFamily="18" charset="0"/>
                  </a:rPr>
                  <a:t>    </a:t>
                </a:r>
                <a14:m>
                  <m:oMath xmlns:m="http://schemas.openxmlformats.org/officeDocument/2006/math">
                    <m:r>
                      <a:rPr lang="en-US" altLang="en-US" i="1" dirty="0" smtClean="0">
                        <a:latin typeface="Cambria Math" panose="02040503050406030204" pitchFamily="18" charset="0"/>
                        <a:cs typeface="Times New Roman" pitchFamily="18" charset="0"/>
                      </a:rPr>
                      <m:t>𝑚</m:t>
                    </m:r>
                  </m:oMath>
                </a14:m>
                <a:r>
                  <a:rPr lang="en-US" altLang="en-US" baseline="30000" dirty="0" smtClean="0">
                    <a:cs typeface="Times New Roman" pitchFamily="18" charset="0"/>
                  </a:rPr>
                  <a:t>(p-1</a:t>
                </a:r>
                <a:r>
                  <a:rPr lang="en-US" altLang="en-US" baseline="30000" dirty="0">
                    <a:cs typeface="Times New Roman" pitchFamily="18" charset="0"/>
                  </a:rPr>
                  <a:t>)(q-1)</a:t>
                </a:r>
                <a:r>
                  <a:rPr lang="en-US" altLang="zh-CN" dirty="0"/>
                  <a:t> ≡ </a:t>
                </a:r>
                <a14:m>
                  <m:oMath xmlns:m="http://schemas.openxmlformats.org/officeDocument/2006/math">
                    <m:r>
                      <a:rPr lang="en-US" altLang="en-US" i="1" dirty="0" smtClean="0">
                        <a:latin typeface="Cambria Math" panose="02040503050406030204" pitchFamily="18" charset="0"/>
                        <a:cs typeface="Times New Roman" pitchFamily="18" charset="0"/>
                      </a:rPr>
                      <m:t>1(</m:t>
                    </m:r>
                    <m:r>
                      <a:rPr lang="en-US" altLang="en-US" i="1" dirty="0" smtClean="0">
                        <a:latin typeface="Cambria Math" panose="02040503050406030204" pitchFamily="18" charset="0"/>
                        <a:cs typeface="Times New Roman" pitchFamily="18" charset="0"/>
                      </a:rPr>
                      <m:t>𝑚𝑜𝑑</m:t>
                    </m:r>
                    <m:r>
                      <a:rPr lang="en-US" altLang="en-US" i="1" dirty="0" smtClean="0">
                        <a:latin typeface="Cambria Math" panose="02040503050406030204" pitchFamily="18" charset="0"/>
                        <a:cs typeface="Times New Roman" pitchFamily="18" charset="0"/>
                      </a:rPr>
                      <m:t> </m:t>
                    </m:r>
                    <m:r>
                      <a:rPr lang="en-US" altLang="en-US" i="1" dirty="0" err="1">
                        <a:latin typeface="Cambria Math" panose="02040503050406030204" pitchFamily="18" charset="0"/>
                        <a:cs typeface="Times New Roman" pitchFamily="18" charset="0"/>
                      </a:rPr>
                      <m:t>𝑝𝑞</m:t>
                    </m:r>
                  </m:oMath>
                </a14:m>
                <a:r>
                  <a:rPr lang="en-US" altLang="en-US" dirty="0" smtClean="0">
                    <a:cs typeface="Times New Roman" pitchFamily="18" charset="0"/>
                  </a:rPr>
                  <a:t>)</a:t>
                </a:r>
                <a:r>
                  <a:rPr lang="zh-CN" altLang="en-US" dirty="0" smtClean="0">
                    <a:cs typeface="Times New Roman" pitchFamily="18" charset="0"/>
                  </a:rPr>
                  <a:t>，</a:t>
                </a:r>
                <a:r>
                  <a:rPr lang="zh-CN" altLang="en-US" dirty="0">
                    <a:cs typeface="Times New Roman" pitchFamily="18" charset="0"/>
                  </a:rPr>
                  <a:t>其中</a:t>
                </a:r>
                <a14:m>
                  <m:oMath xmlns:m="http://schemas.openxmlformats.org/officeDocument/2006/math">
                    <m:r>
                      <m:rPr>
                        <m:sty m:val="p"/>
                      </m:rPr>
                      <a:rPr lang="en-US" altLang="en-US" i="1" dirty="0" smtClean="0">
                        <a:latin typeface="Cambria Math" panose="02040503050406030204" pitchFamily="18" charset="0"/>
                        <a:cs typeface="Times New Roman" pitchFamily="18" charset="0"/>
                      </a:rPr>
                      <m:t>gcd</m:t>
                    </m:r>
                    <m:r>
                      <a:rPr lang="en-US" altLang="en-US" i="1" dirty="0">
                        <a:latin typeface="Cambria Math" panose="02040503050406030204" pitchFamily="18" charset="0"/>
                        <a:cs typeface="Times New Roman" pitchFamily="18" charset="0"/>
                      </a:rPr>
                      <m:t>⁡(</m:t>
                    </m:r>
                    <m:r>
                      <a:rPr lang="en-US" altLang="en-US" i="1" dirty="0">
                        <a:latin typeface="Cambria Math" panose="02040503050406030204" pitchFamily="18" charset="0"/>
                        <a:cs typeface="Times New Roman" pitchFamily="18" charset="0"/>
                      </a:rPr>
                      <m:t>𝑚</m:t>
                    </m:r>
                    <m:r>
                      <a:rPr lang="en-US" altLang="en-US" i="1" dirty="0">
                        <a:latin typeface="Cambria Math" panose="02040503050406030204" pitchFamily="18" charset="0"/>
                        <a:cs typeface="Times New Roman" pitchFamily="18" charset="0"/>
                      </a:rPr>
                      <m:t>, </m:t>
                    </m:r>
                    <m:r>
                      <a:rPr lang="en-US" altLang="en-US" i="1" dirty="0" err="1">
                        <a:latin typeface="Cambria Math" panose="02040503050406030204" pitchFamily="18" charset="0"/>
                        <a:cs typeface="Times New Roman" pitchFamily="18" charset="0"/>
                      </a:rPr>
                      <m:t>𝑝𝑞</m:t>
                    </m:r>
                    <m:r>
                      <a:rPr lang="en-US" altLang="en-US" i="1" dirty="0">
                        <a:latin typeface="Cambria Math" panose="02040503050406030204" pitchFamily="18" charset="0"/>
                        <a:cs typeface="Times New Roman" pitchFamily="18" charset="0"/>
                      </a:rPr>
                      <m:t>) </m:t>
                    </m:r>
                  </m:oMath>
                </a14:m>
                <a:r>
                  <a:rPr lang="en-US" altLang="en-US" dirty="0">
                    <a:cs typeface="Times New Roman" pitchFamily="18" charset="0"/>
                  </a:rPr>
                  <a:t>= 1.</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137</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38807904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9906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57200" y="3429000"/>
            <a:ext cx="11277599" cy="762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费马小定理</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smtClean="0">
                    <a:cs typeface="Times New Roman" pitchFamily="18" charset="0"/>
                  </a:rPr>
                  <a:t>【</a:t>
                </a:r>
                <a:r>
                  <a:rPr lang="zh-CN" altLang="en-US" b="1" dirty="0" smtClean="0">
                    <a:solidFill>
                      <a:srgbClr val="C00000"/>
                    </a:solidFill>
                    <a:cs typeface="Times New Roman" pitchFamily="18" charset="0"/>
                  </a:rPr>
                  <a:t>费马小定理</a:t>
                </a:r>
                <a:r>
                  <a:rPr lang="en-US" altLang="zh-CN" dirty="0" smtClean="0">
                    <a:cs typeface="Times New Roman" pitchFamily="18" charset="0"/>
                  </a:rPr>
                  <a:t>】: </a:t>
                </a:r>
                <a:r>
                  <a:rPr lang="zh-CN" altLang="en-US" dirty="0" smtClean="0">
                    <a:cs typeface="Times New Roman" pitchFamily="18" charset="0"/>
                  </a:rPr>
                  <a:t>如果</a:t>
                </a:r>
                <a14:m>
                  <m:oMath xmlns:m="http://schemas.openxmlformats.org/officeDocument/2006/math">
                    <m:r>
                      <a:rPr lang="en-US" altLang="en-US" i="1" dirty="0" smtClean="0">
                        <a:latin typeface="Cambria Math" panose="02040503050406030204" pitchFamily="18" charset="0"/>
                        <a:cs typeface="Times New Roman" pitchFamily="18" charset="0"/>
                      </a:rPr>
                      <m:t>𝑝</m:t>
                    </m:r>
                  </m:oMath>
                </a14:m>
                <a:r>
                  <a:rPr lang="zh-CN" altLang="en-US" dirty="0">
                    <a:cs typeface="Times New Roman" pitchFamily="18" charset="0"/>
                  </a:rPr>
                  <a:t>为素数</a:t>
                </a:r>
                <a:r>
                  <a:rPr lang="en-US" altLang="zh-CN" dirty="0">
                    <a:cs typeface="Times New Roman" pitchFamily="18" charset="0"/>
                  </a:rPr>
                  <a:t>,</a:t>
                </a:r>
                <a:r>
                  <a:rPr lang="en-US" altLang="zh-CN" dirty="0" smtClean="0">
                    <a:cs typeface="Times New Roman" pitchFamily="18" charset="0"/>
                  </a:rPr>
                  <a:t> </a:t>
                </a:r>
                <a14:m>
                  <m:oMath xmlns:m="http://schemas.openxmlformats.org/officeDocument/2006/math">
                    <m:r>
                      <a:rPr lang="en-US" altLang="en-US" i="1" dirty="0" smtClean="0">
                        <a:latin typeface="Cambria Math" panose="02040503050406030204" pitchFamily="18" charset="0"/>
                        <a:cs typeface="Times New Roman" pitchFamily="18" charset="0"/>
                      </a:rPr>
                      <m:t>𝑎</m:t>
                    </m:r>
                  </m:oMath>
                </a14:m>
                <a:r>
                  <a:rPr lang="zh-CN" altLang="en-US" dirty="0">
                    <a:cs typeface="Times New Roman" pitchFamily="18" charset="0"/>
                  </a:rPr>
                  <a:t>是一个不能被</a:t>
                </a:r>
                <a14:m>
                  <m:oMath xmlns:m="http://schemas.openxmlformats.org/officeDocument/2006/math">
                    <m:r>
                      <a:rPr lang="en-US" altLang="en-US" i="1" dirty="0" smtClean="0">
                        <a:latin typeface="Cambria Math" panose="02040503050406030204" pitchFamily="18" charset="0"/>
                        <a:cs typeface="Times New Roman" pitchFamily="18" charset="0"/>
                      </a:rPr>
                      <m:t>𝑝</m:t>
                    </m:r>
                  </m:oMath>
                </a14:m>
                <a:r>
                  <a:rPr lang="zh-CN" altLang="en-US" dirty="0">
                    <a:cs typeface="Times New Roman" pitchFamily="18" charset="0"/>
                  </a:rPr>
                  <a:t>整除的整数</a:t>
                </a:r>
                <a:r>
                  <a:rPr lang="en-US" altLang="zh-CN" dirty="0" smtClean="0">
                    <a:solidFill>
                      <a:prstClr val="black"/>
                    </a:solidFill>
                    <a:cs typeface="Times New Roman" pitchFamily="18" charset="0"/>
                  </a:rPr>
                  <a:t>, </a:t>
                </a:r>
                <a:r>
                  <a:rPr lang="zh-CN" altLang="en-US" dirty="0" smtClean="0">
                    <a:solidFill>
                      <a:prstClr val="black"/>
                    </a:solidFill>
                    <a:cs typeface="Times New Roman" pitchFamily="18" charset="0"/>
                  </a:rPr>
                  <a:t>则</a:t>
                </a:r>
                <a14:m>
                  <m:oMath xmlns:m="http://schemas.openxmlformats.org/officeDocument/2006/math">
                    <m:sSup>
                      <m:sSupPr>
                        <m:ctrlPr>
                          <a:rPr lang="en-US" altLang="zh-CN" i="1">
                            <a:solidFill>
                              <a:prstClr val="black"/>
                            </a:solidFill>
                            <a:latin typeface="Cambria Math" panose="02040503050406030204" pitchFamily="18" charset="0"/>
                            <a:cs typeface="Times New Roman" pitchFamily="18" charset="0"/>
                          </a:rPr>
                        </m:ctrlPr>
                      </m:sSupPr>
                      <m:e>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𝑎</m:t>
                        </m:r>
                      </m:e>
                      <m:sup>
                        <m:r>
                          <a:rPr lang="en-US" altLang="zh-CN" i="1">
                            <a:solidFill>
                              <a:prstClr val="black"/>
                            </a:solidFill>
                            <a:latin typeface="Cambria Math" panose="02040503050406030204" pitchFamily="18" charset="0"/>
                            <a:cs typeface="Times New Roman" pitchFamily="18" charset="0"/>
                          </a:rPr>
                          <m:t>𝑝</m:t>
                        </m:r>
                        <m:r>
                          <a:rPr lang="en-US" altLang="zh-CN" i="1">
                            <a:solidFill>
                              <a:prstClr val="black"/>
                            </a:solidFill>
                            <a:latin typeface="Cambria Math" panose="02040503050406030204" pitchFamily="18" charset="0"/>
                            <a:cs typeface="Times New Roman" pitchFamily="18" charset="0"/>
                          </a:rPr>
                          <m:t>−1</m:t>
                        </m:r>
                      </m:sup>
                    </m:sSup>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≡1 (</m:t>
                    </m:r>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𝑚𝑜𝑑</m:t>
                    </m:r>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 </m:t>
                    </m:r>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𝑝</m:t>
                    </m:r>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m:t>
                    </m:r>
                  </m:oMath>
                </a14:m>
                <a:r>
                  <a:rPr lang="en-US" altLang="en-US" dirty="0">
                    <a:solidFill>
                      <a:prstClr val="black"/>
                    </a:solidFill>
                    <a:cs typeface="Times New Roman" pitchFamily="18" charset="0"/>
                  </a:rPr>
                  <a:t>.  </a:t>
                </a:r>
                <a:r>
                  <a:rPr lang="zh-CN" altLang="en-US" dirty="0" smtClean="0">
                    <a:solidFill>
                      <a:prstClr val="black"/>
                    </a:solidFill>
                    <a:cs typeface="Times New Roman" pitchFamily="18" charset="0"/>
                  </a:rPr>
                  <a:t>或者</a:t>
                </a:r>
                <a14:m>
                  <m:oMath xmlns:m="http://schemas.openxmlformats.org/officeDocument/2006/math">
                    <m:sSup>
                      <m:sSupPr>
                        <m:ctrlPr>
                          <a:rPr lang="en-US" altLang="zh-CN" i="1">
                            <a:solidFill>
                              <a:prstClr val="black"/>
                            </a:solidFill>
                            <a:latin typeface="Cambria Math" panose="02040503050406030204" pitchFamily="18" charset="0"/>
                            <a:cs typeface="Times New Roman" pitchFamily="18" charset="0"/>
                          </a:rPr>
                        </m:ctrlPr>
                      </m:sSupPr>
                      <m:e>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𝑎</m:t>
                        </m:r>
                      </m:e>
                      <m:sup>
                        <m:r>
                          <a:rPr lang="en-US" altLang="zh-CN" i="1">
                            <a:solidFill>
                              <a:prstClr val="black"/>
                            </a:solidFill>
                            <a:latin typeface="Cambria Math" panose="02040503050406030204" pitchFamily="18" charset="0"/>
                            <a:cs typeface="Times New Roman" pitchFamily="18" charset="0"/>
                          </a:rPr>
                          <m:t>𝑝</m:t>
                        </m:r>
                      </m:sup>
                    </m:sSup>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m:t>
                    </m:r>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𝑎</m:t>
                    </m:r>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 (</m:t>
                    </m:r>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𝑚𝑜𝑑</m:t>
                    </m:r>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 </m:t>
                    </m:r>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𝑝</m:t>
                    </m:r>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m:t>
                    </m:r>
                  </m:oMath>
                </a14:m>
                <a:r>
                  <a:rPr lang="en-US" altLang="zh-CN" dirty="0">
                    <a:solidFill>
                      <a:prstClr val="black"/>
                    </a:solidFill>
                    <a:cs typeface="Times New Roman" pitchFamily="18" charset="0"/>
                  </a:rPr>
                  <a:t>.  </a:t>
                </a:r>
                <a:endParaRPr lang="en-US" altLang="zh-CN" dirty="0" smtClean="0">
                  <a:solidFill>
                    <a:prstClr val="black"/>
                  </a:solidFill>
                  <a:cs typeface="Times New Roman" pitchFamily="18" charset="0"/>
                </a:endParaRPr>
              </a:p>
              <a:p>
                <a:r>
                  <a:rPr lang="zh-CN" altLang="en-US" dirty="0" smtClean="0">
                    <a:solidFill>
                      <a:prstClr val="black"/>
                    </a:solidFill>
                    <a:cs typeface="Times New Roman" pitchFamily="18" charset="0"/>
                  </a:rPr>
                  <a:t>实际上可以费马小定理说是</a:t>
                </a:r>
                <a:r>
                  <a:rPr lang="zh-CN" altLang="en-US" dirty="0">
                    <a:solidFill>
                      <a:prstClr val="black"/>
                    </a:solidFill>
                    <a:cs typeface="Times New Roman" pitchFamily="18" charset="0"/>
                  </a:rPr>
                  <a:t>欧拉定理的一个</a:t>
                </a:r>
                <a:r>
                  <a:rPr lang="zh-CN" altLang="en-US" dirty="0" smtClean="0">
                    <a:solidFill>
                      <a:prstClr val="black"/>
                    </a:solidFill>
                    <a:cs typeface="Times New Roman" pitchFamily="18" charset="0"/>
                  </a:rPr>
                  <a:t>推论</a:t>
                </a:r>
                <a:r>
                  <a:rPr lang="en-US" altLang="zh-CN" dirty="0" smtClean="0">
                    <a:solidFill>
                      <a:prstClr val="black"/>
                    </a:solidFill>
                    <a:cs typeface="Times New Roman" pitchFamily="18" charset="0"/>
                  </a:rPr>
                  <a:t>. </a:t>
                </a:r>
                <a:r>
                  <a:rPr lang="zh-CN" altLang="en-US" dirty="0" smtClean="0">
                    <a:solidFill>
                      <a:prstClr val="black"/>
                    </a:solidFill>
                    <a:cs typeface="Times New Roman" pitchFamily="18" charset="0"/>
                  </a:rPr>
                  <a:t>费马小</a:t>
                </a:r>
                <a:r>
                  <a:rPr lang="zh-CN" altLang="en-US" dirty="0">
                    <a:solidFill>
                      <a:prstClr val="black"/>
                    </a:solidFill>
                    <a:cs typeface="Times New Roman" pitchFamily="18" charset="0"/>
                  </a:rPr>
                  <a:t>定理也将在</a:t>
                </a:r>
                <a:r>
                  <a:rPr lang="en-US" altLang="zh-CN" dirty="0">
                    <a:solidFill>
                      <a:prstClr val="black"/>
                    </a:solidFill>
                    <a:cs typeface="Times New Roman" pitchFamily="18" charset="0"/>
                  </a:rPr>
                  <a:t>RSA</a:t>
                </a:r>
                <a:r>
                  <a:rPr lang="zh-CN" altLang="en-US" dirty="0">
                    <a:solidFill>
                      <a:prstClr val="black"/>
                    </a:solidFill>
                    <a:cs typeface="Times New Roman" pitchFamily="18" charset="0"/>
                  </a:rPr>
                  <a:t>中具有重要的作用</a:t>
                </a:r>
                <a:r>
                  <a:rPr lang="en-US" altLang="en-US" dirty="0" smtClean="0">
                    <a:solidFill>
                      <a:prstClr val="black"/>
                    </a:solidFill>
                    <a:cs typeface="Times New Roman" pitchFamily="18" charset="0"/>
                  </a:rPr>
                  <a:t>.</a:t>
                </a:r>
              </a:p>
              <a:p>
                <a:endParaRPr lang="en-US" altLang="zh-CN" dirty="0" smtClean="0">
                  <a:solidFill>
                    <a:prstClr val="black"/>
                  </a:solidFill>
                  <a:cs typeface="Times New Roman" pitchFamily="18" charset="0"/>
                </a:endParaRPr>
              </a:p>
              <a:p>
                <a:r>
                  <a:rPr lang="en-US" altLang="zh-CN" dirty="0" smtClean="0">
                    <a:solidFill>
                      <a:prstClr val="black"/>
                    </a:solidFill>
                    <a:cs typeface="Times New Roman" pitchFamily="18" charset="0"/>
                  </a:rPr>
                  <a:t>【</a:t>
                </a:r>
                <a:r>
                  <a:rPr lang="zh-CN" altLang="en-US" b="1" dirty="0" smtClean="0">
                    <a:solidFill>
                      <a:srgbClr val="C00000"/>
                    </a:solidFill>
                    <a:cs typeface="Times New Roman" pitchFamily="18" charset="0"/>
                  </a:rPr>
                  <a:t>费马大定理</a:t>
                </a:r>
                <a:r>
                  <a:rPr lang="en-US" altLang="zh-CN" dirty="0" smtClean="0">
                    <a:solidFill>
                      <a:prstClr val="black"/>
                    </a:solidFill>
                    <a:cs typeface="Times New Roman" pitchFamily="18" charset="0"/>
                  </a:rPr>
                  <a:t>】: </a:t>
                </a:r>
                <a:r>
                  <a:rPr lang="zh-CN" altLang="en-US" dirty="0" smtClean="0">
                    <a:solidFill>
                      <a:prstClr val="black"/>
                    </a:solidFill>
                    <a:cs typeface="Times New Roman" pitchFamily="18" charset="0"/>
                  </a:rPr>
                  <a:t>对</a:t>
                </a:r>
                <a:r>
                  <a:rPr lang="zh-CN" altLang="en-US" dirty="0">
                    <a:solidFill>
                      <a:prstClr val="black"/>
                    </a:solidFill>
                    <a:cs typeface="Times New Roman" pitchFamily="18" charset="0"/>
                  </a:rPr>
                  <a:t>任何正整数</a:t>
                </a:r>
                <a14:m>
                  <m:oMath xmlns:m="http://schemas.openxmlformats.org/officeDocument/2006/math">
                    <m:r>
                      <a:rPr lang="en-US" altLang="zh-CN" i="1" dirty="0" smtClean="0">
                        <a:solidFill>
                          <a:prstClr val="black"/>
                        </a:solidFill>
                        <a:latin typeface="Cambria Math" panose="02040503050406030204" pitchFamily="18" charset="0"/>
                        <a:cs typeface="Times New Roman" pitchFamily="18" charset="0"/>
                      </a:rPr>
                      <m:t>𝑎</m:t>
                    </m:r>
                    <m:r>
                      <a:rPr lang="en-US" altLang="zh-CN" i="1" dirty="0" smtClean="0">
                        <a:solidFill>
                          <a:prstClr val="black"/>
                        </a:solidFill>
                        <a:latin typeface="Cambria Math" panose="02040503050406030204" pitchFamily="18" charset="0"/>
                        <a:cs typeface="Times New Roman" pitchFamily="18" charset="0"/>
                      </a:rPr>
                      <m:t>,</m:t>
                    </m:r>
                    <m:r>
                      <a:rPr lang="en-US" altLang="zh-CN" i="1" dirty="0" smtClean="0">
                        <a:solidFill>
                          <a:prstClr val="black"/>
                        </a:solidFill>
                        <a:latin typeface="Cambria Math" panose="02040503050406030204" pitchFamily="18" charset="0"/>
                        <a:cs typeface="Times New Roman" pitchFamily="18" charset="0"/>
                      </a:rPr>
                      <m:t>𝑏</m:t>
                    </m:r>
                    <m:r>
                      <a:rPr lang="en-US" altLang="zh-CN" i="1" dirty="0" smtClean="0">
                        <a:solidFill>
                          <a:prstClr val="black"/>
                        </a:solidFill>
                        <a:latin typeface="Cambria Math" panose="02040503050406030204" pitchFamily="18" charset="0"/>
                        <a:cs typeface="Times New Roman" pitchFamily="18" charset="0"/>
                      </a:rPr>
                      <m:t>,</m:t>
                    </m:r>
                    <m:r>
                      <a:rPr lang="en-US" altLang="zh-CN" i="1" dirty="0" smtClean="0">
                        <a:solidFill>
                          <a:prstClr val="black"/>
                        </a:solidFill>
                        <a:latin typeface="Cambria Math" panose="02040503050406030204" pitchFamily="18" charset="0"/>
                        <a:cs typeface="Times New Roman" pitchFamily="18" charset="0"/>
                      </a:rPr>
                      <m:t>𝑐</m:t>
                    </m:r>
                    <m:r>
                      <a:rPr lang="zh-CN" altLang="en-US" i="1" dirty="0">
                        <a:solidFill>
                          <a:prstClr val="black"/>
                        </a:solidFill>
                        <a:latin typeface="Cambria Math" panose="02040503050406030204" pitchFamily="18" charset="0"/>
                        <a:cs typeface="Times New Roman" pitchFamily="18" charset="0"/>
                      </a:rPr>
                      <m:t>和</m:t>
                    </m:r>
                    <m:r>
                      <a:rPr lang="en-US" altLang="zh-CN" i="1" dirty="0">
                        <a:solidFill>
                          <a:prstClr val="black"/>
                        </a:solidFill>
                        <a:latin typeface="Cambria Math" panose="02040503050406030204" pitchFamily="18" charset="0"/>
                        <a:cs typeface="Times New Roman" pitchFamily="18" charset="0"/>
                      </a:rPr>
                      <m:t>𝑛</m:t>
                    </m:r>
                  </m:oMath>
                </a14:m>
                <a:r>
                  <a:rPr lang="en-US" altLang="zh-CN" dirty="0" smtClean="0">
                    <a:solidFill>
                      <a:prstClr val="black"/>
                    </a:solidFill>
                    <a:cs typeface="Times New Roman" pitchFamily="18" charset="0"/>
                  </a:rPr>
                  <a:t>, </a:t>
                </a:r>
                <a:r>
                  <a:rPr lang="zh-CN" altLang="en-US" dirty="0" smtClean="0">
                    <a:solidFill>
                      <a:prstClr val="black"/>
                    </a:solidFill>
                    <a:cs typeface="Times New Roman" pitchFamily="18" charset="0"/>
                  </a:rPr>
                  <a:t>当</a:t>
                </a:r>
                <a14:m>
                  <m:oMath xmlns:m="http://schemas.openxmlformats.org/officeDocument/2006/math">
                    <m:r>
                      <a:rPr lang="en-US" altLang="zh-CN" i="1" dirty="0" smtClean="0">
                        <a:solidFill>
                          <a:prstClr val="black"/>
                        </a:solidFill>
                        <a:latin typeface="Cambria Math" panose="02040503050406030204" pitchFamily="18" charset="0"/>
                        <a:cs typeface="Times New Roman" pitchFamily="18" charset="0"/>
                      </a:rPr>
                      <m:t>𝑛</m:t>
                    </m:r>
                  </m:oMath>
                </a14:m>
                <a:r>
                  <a:rPr lang="en-US" altLang="zh-CN" dirty="0">
                    <a:solidFill>
                      <a:prstClr val="black"/>
                    </a:solidFill>
                    <a:cs typeface="Times New Roman" pitchFamily="18" charset="0"/>
                  </a:rPr>
                  <a:t>&gt;2</a:t>
                </a:r>
                <a:r>
                  <a:rPr lang="zh-CN" altLang="en-US" dirty="0">
                    <a:solidFill>
                      <a:prstClr val="black"/>
                    </a:solidFill>
                    <a:cs typeface="Times New Roman" pitchFamily="18" charset="0"/>
                  </a:rPr>
                  <a:t>时</a:t>
                </a:r>
                <a:r>
                  <a:rPr lang="en-US" altLang="zh-CN" dirty="0" smtClean="0">
                    <a:solidFill>
                      <a:prstClr val="black"/>
                    </a:solidFill>
                    <a:cs typeface="Times New Roman" pitchFamily="18" charset="0"/>
                  </a:rPr>
                  <a:t>, </a:t>
                </a:r>
                <a14:m>
                  <m:oMath xmlns:m="http://schemas.openxmlformats.org/officeDocument/2006/math">
                    <m:sSup>
                      <m:sSupPr>
                        <m:ctrlPr>
                          <a:rPr lang="en-US" altLang="zh-CN" i="1">
                            <a:solidFill>
                              <a:prstClr val="black"/>
                            </a:solidFill>
                            <a:latin typeface="Cambria Math" panose="02040503050406030204" pitchFamily="18" charset="0"/>
                            <a:cs typeface="Times New Roman" pitchFamily="18" charset="0"/>
                          </a:rPr>
                        </m:ctrlPr>
                      </m:sSupPr>
                      <m:e>
                        <m:r>
                          <a:rPr lang="en-US" altLang="zh-CN" i="1">
                            <a:solidFill>
                              <a:prstClr val="black"/>
                            </a:solidFill>
                            <a:latin typeface="Cambria Math" panose="02040503050406030204" pitchFamily="18" charset="0"/>
                            <a:cs typeface="Times New Roman" pitchFamily="18" charset="0"/>
                          </a:rPr>
                          <m:t>𝑎</m:t>
                        </m:r>
                      </m:e>
                      <m:sup>
                        <m:r>
                          <a:rPr lang="en-US" altLang="zh-CN" i="1">
                            <a:solidFill>
                              <a:prstClr val="black"/>
                            </a:solidFill>
                            <a:latin typeface="Cambria Math" panose="02040503050406030204" pitchFamily="18" charset="0"/>
                            <a:cs typeface="Times New Roman" pitchFamily="18" charset="0"/>
                          </a:rPr>
                          <m:t>𝑛</m:t>
                        </m:r>
                      </m:sup>
                    </m:sSup>
                    <m:r>
                      <a:rPr lang="en-US" altLang="zh-CN" i="1">
                        <a:solidFill>
                          <a:prstClr val="black"/>
                        </a:solidFill>
                        <a:latin typeface="Cambria Math" panose="02040503050406030204" pitchFamily="18" charset="0"/>
                        <a:cs typeface="Times New Roman" pitchFamily="18" charset="0"/>
                      </a:rPr>
                      <m:t>+</m:t>
                    </m:r>
                    <m:sSup>
                      <m:sSupPr>
                        <m:ctrlPr>
                          <a:rPr lang="en-US" altLang="zh-CN" i="1">
                            <a:solidFill>
                              <a:prstClr val="black"/>
                            </a:solidFill>
                            <a:latin typeface="Cambria Math" panose="02040503050406030204" pitchFamily="18" charset="0"/>
                            <a:cs typeface="Times New Roman" pitchFamily="18" charset="0"/>
                          </a:rPr>
                        </m:ctrlPr>
                      </m:sSupPr>
                      <m:e>
                        <m:r>
                          <a:rPr lang="en-US" altLang="zh-CN" i="1">
                            <a:solidFill>
                              <a:prstClr val="black"/>
                            </a:solidFill>
                            <a:latin typeface="Cambria Math" panose="02040503050406030204" pitchFamily="18" charset="0"/>
                            <a:cs typeface="Times New Roman" pitchFamily="18" charset="0"/>
                          </a:rPr>
                          <m:t>𝑏</m:t>
                        </m:r>
                      </m:e>
                      <m:sup>
                        <m:r>
                          <a:rPr lang="en-US" altLang="zh-CN" i="1">
                            <a:solidFill>
                              <a:prstClr val="black"/>
                            </a:solidFill>
                            <a:latin typeface="Cambria Math" panose="02040503050406030204" pitchFamily="18" charset="0"/>
                            <a:cs typeface="Times New Roman" pitchFamily="18" charset="0"/>
                          </a:rPr>
                          <m:t>𝑛</m:t>
                        </m:r>
                      </m:sup>
                    </m:sSup>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m:t>
                    </m:r>
                    <m:sSup>
                      <m:sSupPr>
                        <m:ctrlPr>
                          <a:rPr lang="en-US" altLang="zh-CN" i="1">
                            <a:solidFill>
                              <a:prstClr val="black"/>
                            </a:solidFill>
                            <a:latin typeface="Cambria Math" panose="02040503050406030204" pitchFamily="18" charset="0"/>
                            <a:cs typeface="Times New Roman" pitchFamily="18" charset="0"/>
                          </a:rPr>
                        </m:ctrlPr>
                      </m:sSupPr>
                      <m:e>
                        <m:r>
                          <a:rPr lang="en-US" altLang="zh-CN" i="1">
                            <a:solidFill>
                              <a:prstClr val="black"/>
                            </a:solidFill>
                            <a:latin typeface="Cambria Math" panose="02040503050406030204" pitchFamily="18" charset="0"/>
                            <a:cs typeface="Times New Roman" pitchFamily="18" charset="0"/>
                          </a:rPr>
                          <m:t>𝑐</m:t>
                        </m:r>
                      </m:e>
                      <m:sup>
                        <m:r>
                          <a:rPr lang="en-US" altLang="zh-CN" i="1">
                            <a:solidFill>
                              <a:prstClr val="black"/>
                            </a:solidFill>
                            <a:latin typeface="Cambria Math" panose="02040503050406030204" pitchFamily="18" charset="0"/>
                            <a:cs typeface="Times New Roman" pitchFamily="18" charset="0"/>
                          </a:rPr>
                          <m:t>𝑛</m:t>
                        </m:r>
                      </m:sup>
                    </m:sSup>
                  </m:oMath>
                </a14:m>
                <a:r>
                  <a:rPr lang="en-US" altLang="zh-CN" dirty="0">
                    <a:solidFill>
                      <a:prstClr val="black"/>
                    </a:solidFill>
                    <a:cs typeface="Times New Roman" pitchFamily="18" charset="0"/>
                  </a:rPr>
                  <a:t>. </a:t>
                </a:r>
              </a:p>
              <a:p>
                <a:pPr marL="0" indent="0">
                  <a:buNone/>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138</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92412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小结</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smtClean="0"/>
                  <a:t>两个十分重要的结论</a:t>
                </a:r>
                <a:r>
                  <a:rPr lang="en-US" altLang="zh-CN" dirty="0" smtClean="0"/>
                  <a:t>:</a:t>
                </a:r>
              </a:p>
              <a:p>
                <a:r>
                  <a:rPr lang="zh-CN" altLang="en-US" dirty="0" smtClean="0"/>
                  <a:t>欧拉</a:t>
                </a:r>
                <a:r>
                  <a:rPr lang="zh-CN" altLang="en-US" dirty="0"/>
                  <a:t>定理</a:t>
                </a:r>
                <a:r>
                  <a:rPr lang="en-US" altLang="en-US" dirty="0" smtClean="0"/>
                  <a:t>: </a:t>
                </a:r>
                <a14:m>
                  <m:oMath xmlns:m="http://schemas.openxmlformats.org/officeDocument/2006/math">
                    <m:r>
                      <a:rPr lang="en-US" altLang="en-US" i="1" dirty="0">
                        <a:latin typeface="Cambria Math" panose="02040503050406030204" pitchFamily="18" charset="0"/>
                      </a:rPr>
                      <m:t>𝑎</m:t>
                    </m:r>
                  </m:oMath>
                </a14:m>
                <a:r>
                  <a:rPr lang="el-GR" altLang="en-US" baseline="30000" dirty="0" smtClean="0"/>
                  <a:t>Φ</a:t>
                </a:r>
                <a:r>
                  <a:rPr lang="en-US" altLang="en-US" baseline="30000" dirty="0"/>
                  <a:t>(n)</a:t>
                </a:r>
                <a:r>
                  <a:rPr lang="en-US" altLang="en-US" dirty="0"/>
                  <a:t> </a:t>
                </a:r>
                <a:r>
                  <a:rPr lang="en-US" altLang="zh-CN" dirty="0"/>
                  <a:t>≡</a:t>
                </a:r>
                <a:r>
                  <a:rPr lang="en-US" altLang="en-US" dirty="0"/>
                  <a:t> </a:t>
                </a:r>
                <a14:m>
                  <m:oMath xmlns:m="http://schemas.openxmlformats.org/officeDocument/2006/math">
                    <m:r>
                      <a:rPr lang="en-US" altLang="en-US" i="1" dirty="0" smtClean="0">
                        <a:latin typeface="Cambria Math" panose="02040503050406030204" pitchFamily="18" charset="0"/>
                      </a:rPr>
                      <m:t>1</m:t>
                    </m:r>
                  </m:oMath>
                </a14:m>
                <a:r>
                  <a:rPr lang="en-US" altLang="en-US" dirty="0" smtClean="0"/>
                  <a:t>(</a:t>
                </a:r>
                <a14:m>
                  <m:oMath xmlns:m="http://schemas.openxmlformats.org/officeDocument/2006/math">
                    <m:r>
                      <a:rPr lang="en-US" altLang="en-US" i="1" dirty="0" smtClean="0">
                        <a:latin typeface="Cambria Math" panose="02040503050406030204" pitchFamily="18" charset="0"/>
                      </a:rPr>
                      <m:t>𝑚𝑜𝑑</m:t>
                    </m:r>
                  </m:oMath>
                </a14:m>
                <a:r>
                  <a:rPr lang="en-US" altLang="en-US" dirty="0" smtClean="0"/>
                  <a:t> </a:t>
                </a:r>
                <a14:m>
                  <m:oMath xmlns:m="http://schemas.openxmlformats.org/officeDocument/2006/math">
                    <m:r>
                      <a:rPr lang="en-US" altLang="en-US" i="1" dirty="0" smtClean="0">
                        <a:latin typeface="Cambria Math" panose="02040503050406030204" pitchFamily="18" charset="0"/>
                      </a:rPr>
                      <m:t>𝑛</m:t>
                    </m:r>
                  </m:oMath>
                </a14:m>
                <a:r>
                  <a:rPr lang="en-US" altLang="en-US" dirty="0" smtClean="0"/>
                  <a:t>),  </a:t>
                </a:r>
                <a:r>
                  <a:rPr lang="zh-CN" altLang="en-US" dirty="0" smtClean="0"/>
                  <a:t>其中</a:t>
                </a:r>
                <a14:m>
                  <m:oMath xmlns:m="http://schemas.openxmlformats.org/officeDocument/2006/math">
                    <m:r>
                      <m:rPr>
                        <m:sty m:val="p"/>
                      </m:rPr>
                      <a:rPr lang="en-US" altLang="en-US" i="1" dirty="0" smtClean="0">
                        <a:latin typeface="Cambria Math" panose="02040503050406030204" pitchFamily="18" charset="0"/>
                      </a:rPr>
                      <m:t>gcd</m:t>
                    </m:r>
                    <m:r>
                      <a:rPr lang="en-US" altLang="en-US" i="1" dirty="0">
                        <a:latin typeface="Cambria Math" panose="02040503050406030204" pitchFamily="18" charset="0"/>
                      </a:rPr>
                      <m:t>⁡(</m:t>
                    </m:r>
                    <m:r>
                      <a:rPr lang="en-US" altLang="en-US" i="1" dirty="0" err="1">
                        <a:latin typeface="Cambria Math" panose="02040503050406030204" pitchFamily="18" charset="0"/>
                      </a:rPr>
                      <m:t>𝑎</m:t>
                    </m:r>
                    <m:r>
                      <a:rPr lang="en-US" altLang="en-US" i="1" dirty="0" err="1">
                        <a:latin typeface="Cambria Math" panose="02040503050406030204" pitchFamily="18" charset="0"/>
                      </a:rPr>
                      <m:t>,</m:t>
                    </m:r>
                    <m:r>
                      <a:rPr lang="en-US" altLang="en-US" i="1" dirty="0" err="1">
                        <a:latin typeface="Cambria Math" panose="02040503050406030204" pitchFamily="18" charset="0"/>
                      </a:rPr>
                      <m:t>𝑛</m:t>
                    </m:r>
                    <m:r>
                      <a:rPr lang="en-US" altLang="en-US" i="1" dirty="0">
                        <a:latin typeface="Cambria Math" panose="02040503050406030204" pitchFamily="18" charset="0"/>
                      </a:rPr>
                      <m:t>)=</m:t>
                    </m:r>
                    <m:r>
                      <a:rPr lang="en-US" altLang="en-US" i="1" dirty="0" smtClean="0">
                        <a:latin typeface="Cambria Math" panose="02040503050406030204" pitchFamily="18" charset="0"/>
                      </a:rPr>
                      <m:t>1</m:t>
                    </m:r>
                  </m:oMath>
                </a14:m>
                <a:endParaRPr lang="en-US" altLang="en-US" dirty="0"/>
              </a:p>
              <a:p>
                <a:r>
                  <a:rPr lang="zh-CN" altLang="en-US" dirty="0">
                    <a:cs typeface="Times New Roman" pitchFamily="18" charset="0"/>
                  </a:rPr>
                  <a:t>费马小</a:t>
                </a:r>
                <a:r>
                  <a:rPr lang="zh-CN" altLang="en-US" dirty="0" smtClean="0">
                    <a:cs typeface="Times New Roman" pitchFamily="18" charset="0"/>
                  </a:rPr>
                  <a:t>定理</a:t>
                </a:r>
                <a:r>
                  <a:rPr lang="en-US" altLang="zh-CN" dirty="0" smtClean="0">
                    <a:cs typeface="Times New Roman" pitchFamily="18" charset="0"/>
                  </a:rPr>
                  <a:t>: </a:t>
                </a:r>
                <a14:m>
                  <m:oMath xmlns:m="http://schemas.openxmlformats.org/officeDocument/2006/math">
                    <m:r>
                      <a:rPr lang="en-US" altLang="en-US" i="1" dirty="0">
                        <a:latin typeface="Cambria Math" panose="02040503050406030204" pitchFamily="18" charset="0"/>
                      </a:rPr>
                      <m:t>𝑎</m:t>
                    </m:r>
                  </m:oMath>
                </a14:m>
                <a:r>
                  <a:rPr lang="en-US" altLang="en-US" baseline="30000" dirty="0" smtClean="0">
                    <a:cs typeface="Times New Roman" pitchFamily="18" charset="0"/>
                  </a:rPr>
                  <a:t>p-1</a:t>
                </a:r>
                <a:r>
                  <a:rPr lang="en-US" altLang="zh-CN" dirty="0">
                    <a:solidFill>
                      <a:prstClr val="black"/>
                    </a:solidFill>
                    <a:ea typeface="Cambria Math" panose="02040503050406030204" pitchFamily="18" charset="0"/>
                    <a:cs typeface="Times New Roman" pitchFamily="18" charset="0"/>
                  </a:rPr>
                  <a:t> </a:t>
                </a:r>
                <a14:m>
                  <m:oMath xmlns:m="http://schemas.openxmlformats.org/officeDocument/2006/math">
                    <m:r>
                      <a:rPr lang="en-US" altLang="zh-CN" i="1">
                        <a:solidFill>
                          <a:prstClr val="black"/>
                        </a:solidFill>
                        <a:latin typeface="Cambria Math" panose="02040503050406030204" pitchFamily="18" charset="0"/>
                        <a:ea typeface="Cambria Math" panose="02040503050406030204" pitchFamily="18" charset="0"/>
                        <a:cs typeface="Times New Roman" pitchFamily="18" charset="0"/>
                      </a:rPr>
                      <m:t>≡ </m:t>
                    </m:r>
                    <m:r>
                      <a:rPr lang="en-US" altLang="en-US" i="1" dirty="0" smtClean="0">
                        <a:latin typeface="Cambria Math" panose="02040503050406030204" pitchFamily="18" charset="0"/>
                        <a:cs typeface="Times New Roman" pitchFamily="18" charset="0"/>
                      </a:rPr>
                      <m:t>1(</m:t>
                    </m:r>
                    <m:r>
                      <a:rPr lang="en-US" altLang="en-US" i="1" dirty="0" smtClean="0">
                        <a:latin typeface="Cambria Math" panose="02040503050406030204" pitchFamily="18" charset="0"/>
                        <a:cs typeface="Times New Roman" pitchFamily="18" charset="0"/>
                      </a:rPr>
                      <m:t>𝑚𝑜𝑑</m:t>
                    </m:r>
                    <m:r>
                      <a:rPr lang="en-US" altLang="en-US" i="1" dirty="0" smtClean="0">
                        <a:latin typeface="Cambria Math" panose="02040503050406030204" pitchFamily="18" charset="0"/>
                        <a:cs typeface="Times New Roman" pitchFamily="18" charset="0"/>
                      </a:rPr>
                      <m:t> </m:t>
                    </m:r>
                    <m:r>
                      <a:rPr lang="en-US" altLang="en-US" i="1" dirty="0">
                        <a:latin typeface="Cambria Math" panose="02040503050406030204" pitchFamily="18" charset="0"/>
                        <a:cs typeface="Times New Roman" pitchFamily="18" charset="0"/>
                      </a:rPr>
                      <m:t>𝑝</m:t>
                    </m:r>
                  </m:oMath>
                </a14:m>
                <a:r>
                  <a:rPr lang="en-US" altLang="en-US" dirty="0" smtClean="0">
                    <a:cs typeface="Times New Roman" pitchFamily="18" charset="0"/>
                  </a:rPr>
                  <a:t>), </a:t>
                </a:r>
                <a:r>
                  <a:rPr lang="zh-CN" altLang="en-US" dirty="0" smtClean="0"/>
                  <a:t>其中</a:t>
                </a:r>
                <a14:m>
                  <m:oMath xmlns:m="http://schemas.openxmlformats.org/officeDocument/2006/math">
                    <m:r>
                      <m:rPr>
                        <m:sty m:val="p"/>
                      </m:rPr>
                      <a:rPr lang="en-US" altLang="en-US" i="1" dirty="0" smtClean="0">
                        <a:latin typeface="Cambria Math" panose="02040503050406030204" pitchFamily="18" charset="0"/>
                      </a:rPr>
                      <m:t>gcd</m:t>
                    </m:r>
                    <m:r>
                      <a:rPr lang="en-US" altLang="en-US" i="1" dirty="0" smtClean="0">
                        <a:latin typeface="Cambria Math" panose="02040503050406030204" pitchFamily="18" charset="0"/>
                      </a:rPr>
                      <m:t>⁡(</m:t>
                    </m:r>
                    <m:r>
                      <a:rPr lang="en-US" altLang="en-US" i="1" dirty="0" err="1" smtClean="0">
                        <a:latin typeface="Cambria Math" panose="02040503050406030204" pitchFamily="18" charset="0"/>
                      </a:rPr>
                      <m:t>𝑎</m:t>
                    </m:r>
                    <m:r>
                      <a:rPr lang="en-US" altLang="en-US" i="1" dirty="0" err="1" smtClean="0">
                        <a:latin typeface="Cambria Math" panose="02040503050406030204" pitchFamily="18" charset="0"/>
                      </a:rPr>
                      <m:t>,</m:t>
                    </m:r>
                    <m:r>
                      <a:rPr lang="en-US" altLang="zh-CN" i="1" dirty="0" err="1" smtClean="0">
                        <a:latin typeface="Cambria Math" panose="02040503050406030204" pitchFamily="18" charset="0"/>
                      </a:rPr>
                      <m:t>𝑝</m:t>
                    </m:r>
                    <m:r>
                      <a:rPr lang="en-US" altLang="en-US" i="1" dirty="0">
                        <a:latin typeface="Cambria Math" panose="02040503050406030204" pitchFamily="18" charset="0"/>
                      </a:rPr>
                      <m:t>)=1</m:t>
                    </m:r>
                  </m:oMath>
                </a14:m>
                <a:endParaRPr lang="en-US" altLang="en-US" dirty="0">
                  <a:cs typeface="Times New Roman" pitchFamily="18" charset="0"/>
                </a:endParaRPr>
              </a:p>
              <a:p>
                <a:pPr marL="0" indent="0">
                  <a:buNone/>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139</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902050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668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模运算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a:t>
                </a:r>
                <a:r>
                  <a:rPr lang="zh-CN" altLang="en-US" dirty="0" smtClean="0"/>
                  <a:t>定理</a:t>
                </a:r>
                <a:r>
                  <a:rPr lang="en-US" altLang="zh-CN" dirty="0" smtClean="0"/>
                  <a:t>4】</a:t>
                </a:r>
                <a:r>
                  <a:rPr lang="en-US" dirty="0" smtClean="0"/>
                  <a:t>: </a:t>
                </a:r>
                <a:r>
                  <a:rPr lang="zh-CN" altLang="en-US" dirty="0" smtClean="0"/>
                  <a:t>令</a:t>
                </a:r>
                <a14:m>
                  <m:oMath xmlns:m="http://schemas.openxmlformats.org/officeDocument/2006/math">
                    <m:r>
                      <a:rPr lang="en-US" altLang="zh-CN" i="1" dirty="0" smtClean="0">
                        <a:latin typeface="Cambria Math" panose="02040503050406030204" pitchFamily="18" charset="0"/>
                      </a:rPr>
                      <m:t>𝑚</m:t>
                    </m:r>
                  </m:oMath>
                </a14:m>
                <a:r>
                  <a:rPr lang="zh-CN" altLang="en-US" dirty="0" smtClean="0"/>
                  <a:t>为正整数</a:t>
                </a:r>
                <a:r>
                  <a:rPr lang="en-US" altLang="zh-CN" dirty="0" smtClean="0"/>
                  <a:t>, </a:t>
                </a:r>
                <a:r>
                  <a:rPr lang="zh-CN" altLang="en-US" dirty="0" smtClean="0"/>
                  <a:t>整数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是模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同余的当且仅当存在整数</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使得</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𝑘𝑚</m:t>
                    </m:r>
                  </m:oMath>
                </a14:m>
                <a:r>
                  <a:rPr lang="en-US" altLang="zh-CN" dirty="0" smtClean="0"/>
                  <a:t>.</a:t>
                </a:r>
              </a:p>
              <a:p>
                <a:r>
                  <a:rPr lang="zh-CN" altLang="en-US" dirty="0" smtClean="0"/>
                  <a:t>所有和</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同余的整数集合称为</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a:t>
                </a:r>
                <a:r>
                  <a:rPr lang="zh-CN" altLang="en-US" b="1" dirty="0" smtClean="0"/>
                  <a:t>同余类</a:t>
                </a:r>
                <a:endParaRPr lang="en-US" b="1" dirty="0" smtClean="0"/>
              </a:p>
              <a:p>
                <a:endParaRPr lang="en-US" dirty="0"/>
              </a:p>
              <a:p>
                <a:r>
                  <a:rPr lang="zh-CN" altLang="en-US" dirty="0" smtClean="0"/>
                  <a:t>例</a:t>
                </a:r>
                <a:r>
                  <a:rPr lang="en-US" altLang="zh-CN" dirty="0" smtClean="0"/>
                  <a:t>:</a:t>
                </a:r>
                <a:r>
                  <a:rPr lang="zh-CN" altLang="en-US" dirty="0" smtClean="0"/>
                  <a:t>证明上述定理</a:t>
                </a:r>
                <a:r>
                  <a:rPr lang="en-US" dirty="0" smtClean="0"/>
                  <a:t>.</a:t>
                </a:r>
              </a:p>
              <a:p>
                <a:r>
                  <a:rPr lang="zh-CN" altLang="en-US" dirty="0" smtClean="0"/>
                  <a:t>解</a:t>
                </a:r>
                <a:r>
                  <a:rPr lang="en-US" dirty="0" smtClean="0"/>
                  <a:t>:</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m:t>
                    </m:r>
                  </m:oMath>
                </a14:m>
                <a:r>
                  <a:rPr lang="zh-CN" altLang="en-US" dirty="0" smtClean="0"/>
                  <a:t>由同余的定义可知</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m:t>
                    </m:r>
                  </m:oMath>
                </a14:m>
                <a:r>
                  <a:rPr lang="en-US" altLang="zh-CN" dirty="0"/>
                  <a:t>|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oMath>
                </a14:m>
                <a:r>
                  <a:rPr lang="en-US" altLang="zh-CN" dirty="0" smtClean="0"/>
                  <a:t>. </a:t>
                </a:r>
                <a:r>
                  <a:rPr lang="zh-CN" altLang="en-US" dirty="0" smtClean="0"/>
                  <a:t>这表示存在整数</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使得</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𝑘𝑚</m:t>
                    </m:r>
                  </m:oMath>
                </a14:m>
                <a:r>
                  <a:rPr lang="en-US" altLang="zh-CN" dirty="0" smtClean="0"/>
                  <a:t>, </a:t>
                </a:r>
                <a:r>
                  <a:rPr lang="zh-CN" altLang="en-US" dirty="0" smtClean="0"/>
                  <a:t>于是</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𝑘𝑚</m:t>
                    </m:r>
                  </m:oMath>
                </a14:m>
                <a:r>
                  <a:rPr lang="en-US" altLang="zh-CN" dirty="0" smtClean="0"/>
                  <a:t>. </a:t>
                </a:r>
                <a:r>
                  <a:rPr lang="zh-CN" altLang="en-US" dirty="0" smtClean="0"/>
                  <a:t>反之</a:t>
                </a:r>
                <a:r>
                  <a:rPr lang="en-US" altLang="zh-CN" dirty="0" smtClean="0"/>
                  <a:t>, </a:t>
                </a:r>
                <a:r>
                  <a:rPr lang="zh-CN" altLang="en-US" dirty="0" smtClean="0"/>
                  <a:t>如果存在整数</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使得</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𝑘𝑚</m:t>
                    </m:r>
                  </m:oMath>
                </a14:m>
                <a:r>
                  <a:rPr lang="en-US" altLang="zh-CN" dirty="0" smtClean="0"/>
                  <a:t>, </a:t>
                </a:r>
                <a:r>
                  <a:rPr lang="zh-CN" altLang="en-US" dirty="0" smtClean="0"/>
                  <a:t>则</a:t>
                </a:r>
                <a14:m>
                  <m:oMath xmlns:m="http://schemas.openxmlformats.org/officeDocument/2006/math">
                    <m:r>
                      <a:rPr lang="en-US" altLang="zh-CN" i="1" dirty="0" smtClean="0">
                        <a:latin typeface="Cambria Math" panose="02040503050406030204" pitchFamily="18" charset="0"/>
                      </a:rPr>
                      <m:t>𝑘𝑚</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oMath>
                </a14:m>
                <a:r>
                  <a:rPr lang="en-US" altLang="zh-CN" dirty="0" smtClean="0"/>
                  <a:t>. </a:t>
                </a:r>
                <a:r>
                  <a:rPr lang="zh-CN" altLang="en-US" dirty="0" smtClean="0"/>
                  <a:t>综上所述</a:t>
                </a:r>
                <a:r>
                  <a:rPr lang="en-US" altLang="zh-CN" dirty="0" smtClean="0"/>
                  <a:t>, </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𝑚</m:t>
                    </m:r>
                  </m:oMath>
                </a14:m>
                <a:r>
                  <a:rPr lang="zh-CN" altLang="en-US" dirty="0" smtClean="0"/>
                  <a:t>整除</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en-US" altLang="zh-CN" dirty="0" smtClean="0"/>
                  <a:t>, </a:t>
                </a:r>
                <a:r>
                  <a:rPr lang="zh-CN" altLang="en-US" dirty="0" smtClean="0"/>
                  <a:t>所以</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1BE77F6-012E-48A6-9D88-32C71DE4FEEA}"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14</a:t>
            </a:fld>
            <a:endParaRPr lang="zh-CN" altLang="en-US" dirty="0"/>
          </a:p>
        </p:txBody>
      </p:sp>
      <p:sp>
        <p:nvSpPr>
          <p:cNvPr id="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3200399"/>
            <a:ext cx="11277599" cy="3009905"/>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凯撒加密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r>
                  <a:rPr lang="zh-CN" altLang="en-US" dirty="0" smtClean="0"/>
                  <a:t>已知的最早使用密码学的人</a:t>
                </a:r>
                <a:r>
                  <a:rPr lang="en-US" altLang="zh-CN" dirty="0" smtClean="0"/>
                  <a:t>, </a:t>
                </a:r>
                <a:r>
                  <a:rPr lang="zh-CN" altLang="en-US" dirty="0" smtClean="0"/>
                  <a:t>尤利乌斯</a:t>
                </a:r>
                <a:r>
                  <a:rPr lang="en-US" altLang="zh-CN" dirty="0"/>
                  <a:t>.</a:t>
                </a:r>
                <a:r>
                  <a:rPr lang="zh-CN" altLang="en-US" dirty="0"/>
                  <a:t>凯</a:t>
                </a:r>
                <a:r>
                  <a:rPr lang="zh-CN" altLang="en-US" dirty="0" smtClean="0"/>
                  <a:t>撒</a:t>
                </a:r>
                <a:r>
                  <a:rPr lang="en-US" altLang="zh-CN" dirty="0" smtClean="0"/>
                  <a:t>. </a:t>
                </a:r>
                <a:r>
                  <a:rPr lang="zh-CN" altLang="en-US" dirty="0" smtClean="0"/>
                  <a:t>他通过把字母表中的每个字母正向移动三位以加密信息</a:t>
                </a:r>
                <a:r>
                  <a:rPr lang="en-US" altLang="zh-CN" dirty="0" smtClean="0"/>
                  <a:t>, </a:t>
                </a:r>
                <a:r>
                  <a:rPr lang="zh-CN" altLang="en-US" dirty="0" smtClean="0"/>
                  <a:t>其中字母表的最后三个字母移到最开始的三个字母</a:t>
                </a:r>
                <a:r>
                  <a:rPr lang="en-US" altLang="zh-CN" dirty="0" smtClean="0"/>
                  <a:t>. </a:t>
                </a:r>
                <a:r>
                  <a:rPr lang="zh-CN" altLang="en-US" dirty="0" smtClean="0"/>
                  <a:t>例如字母</a:t>
                </a:r>
                <a14:m>
                  <m:oMath xmlns:m="http://schemas.openxmlformats.org/officeDocument/2006/math">
                    <m:r>
                      <a:rPr lang="en-US" altLang="zh-CN" b="0" i="1" dirty="0" smtClean="0">
                        <a:latin typeface="Cambria Math" panose="02040503050406030204" pitchFamily="18" charset="0"/>
                      </a:rPr>
                      <m:t>𝐴</m:t>
                    </m:r>
                  </m:oMath>
                </a14:m>
                <a:r>
                  <a:rPr lang="zh-CN" altLang="en-US" dirty="0" smtClean="0"/>
                  <a:t>移动变为</a:t>
                </a:r>
                <a14:m>
                  <m:oMath xmlns:m="http://schemas.openxmlformats.org/officeDocument/2006/math">
                    <m:r>
                      <a:rPr lang="en-US" altLang="zh-CN" b="0" i="1" dirty="0" smtClean="0">
                        <a:latin typeface="Cambria Math" panose="02040503050406030204" pitchFamily="18" charset="0"/>
                      </a:rPr>
                      <m:t>𝐷</m:t>
                    </m:r>
                  </m:oMath>
                </a14:m>
                <a:r>
                  <a:rPr lang="en-US" altLang="zh-CN" dirty="0" smtClean="0"/>
                  <a:t>, </a:t>
                </a:r>
                <a:r>
                  <a:rPr lang="zh-CN" altLang="en-US" dirty="0" smtClean="0"/>
                  <a:t>字母</a:t>
                </a:r>
                <a14:m>
                  <m:oMath xmlns:m="http://schemas.openxmlformats.org/officeDocument/2006/math">
                    <m:r>
                      <a:rPr lang="en-US" altLang="zh-CN" i="1" dirty="0" smtClean="0">
                        <a:latin typeface="Cambria Math" panose="02040503050406030204" pitchFamily="18" charset="0"/>
                      </a:rPr>
                      <m:t>𝑋</m:t>
                    </m:r>
                  </m:oMath>
                </a14:m>
                <a:r>
                  <a:rPr lang="zh-CN" altLang="en-US" dirty="0" smtClean="0"/>
                  <a:t>移动变为</a:t>
                </a:r>
                <a14:m>
                  <m:oMath xmlns:m="http://schemas.openxmlformats.org/officeDocument/2006/math">
                    <m:r>
                      <a:rPr lang="en-US" altLang="zh-CN" i="1" dirty="0" smtClean="0">
                        <a:latin typeface="Cambria Math" panose="02040503050406030204" pitchFamily="18" charset="0"/>
                      </a:rPr>
                      <m:t>𝐴</m:t>
                    </m:r>
                  </m:oMath>
                </a14:m>
                <a:r>
                  <a:rPr lang="en-US" altLang="zh-CN" dirty="0" smtClean="0"/>
                  <a:t>. </a:t>
                </a:r>
                <a:r>
                  <a:rPr lang="zh-CN" altLang="en-US" dirty="0" smtClean="0"/>
                  <a:t>这就是加密的一个例子</a:t>
                </a:r>
                <a:r>
                  <a:rPr lang="en-US" altLang="zh-CN" dirty="0" smtClean="0"/>
                  <a:t>, </a:t>
                </a:r>
                <a:r>
                  <a:rPr lang="zh-CN" altLang="en-US" b="1" dirty="0" smtClean="0">
                    <a:solidFill>
                      <a:srgbClr val="C00000"/>
                    </a:solidFill>
                  </a:rPr>
                  <a:t>加密</a:t>
                </a:r>
                <a:r>
                  <a:rPr lang="zh-CN" altLang="en-US" dirty="0" smtClean="0"/>
                  <a:t>是对信息进行保密处理的过程</a:t>
                </a:r>
                <a:r>
                  <a:rPr lang="en-US" altLang="zh-CN" dirty="0" smtClean="0"/>
                  <a:t>.</a:t>
                </a:r>
                <a:endParaRPr lang="en-US" dirty="0" smtClean="0"/>
              </a:p>
              <a:p>
                <a:r>
                  <a:rPr lang="zh-CN" altLang="en-US" b="1" dirty="0">
                    <a:solidFill>
                      <a:srgbClr val="C00000"/>
                    </a:solidFill>
                  </a:rPr>
                  <a:t>凯</a:t>
                </a:r>
                <a:r>
                  <a:rPr lang="zh-CN" altLang="en-US" b="1" dirty="0" smtClean="0">
                    <a:solidFill>
                      <a:srgbClr val="C00000"/>
                    </a:solidFill>
                  </a:rPr>
                  <a:t>撒加密</a:t>
                </a:r>
                <a:r>
                  <a:rPr lang="zh-CN" altLang="en-US" dirty="0" smtClean="0"/>
                  <a:t>过程</a:t>
                </a:r>
                <a:r>
                  <a:rPr lang="en-US" dirty="0" smtClean="0"/>
                  <a:t>:</a:t>
                </a:r>
              </a:p>
              <a:p>
                <a:pPr lvl="1">
                  <a:lnSpc>
                    <a:spcPct val="110000"/>
                  </a:lnSpc>
                </a:pPr>
                <a:r>
                  <a:rPr lang="zh-CN" altLang="en-US" sz="2600" dirty="0" smtClean="0"/>
                  <a:t>首先</a:t>
                </a:r>
                <a:r>
                  <a:rPr lang="en-US" altLang="zh-CN" sz="2600" dirty="0" smtClean="0"/>
                  <a:t>, </a:t>
                </a:r>
                <a:r>
                  <a:rPr lang="zh-CN" altLang="en-US" sz="2600" dirty="0" smtClean="0"/>
                  <a:t>将每个字母替换为</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𝑍</m:t>
                        </m:r>
                      </m:e>
                      <m:sub>
                        <m:r>
                          <a:rPr lang="en-US" altLang="zh-CN" sz="2600" b="0" i="1" smtClean="0">
                            <a:latin typeface="Cambria Math" panose="02040503050406030204" pitchFamily="18" charset="0"/>
                          </a:rPr>
                          <m:t>26</m:t>
                        </m:r>
                      </m:sub>
                    </m:sSub>
                  </m:oMath>
                </a14:m>
                <a:r>
                  <a:rPr lang="zh-CN" altLang="en-US" sz="2600" dirty="0" smtClean="0"/>
                  <a:t>中的元素</a:t>
                </a:r>
                <a:r>
                  <a:rPr lang="en-US" altLang="zh-CN" sz="2600" dirty="0" smtClean="0"/>
                  <a:t>, </a:t>
                </a:r>
                <a:r>
                  <a:rPr lang="zh-CN" altLang="en-US" sz="2600" dirty="0" smtClean="0"/>
                  <a:t>即等于其在字母表中位置减</a:t>
                </a:r>
                <a:r>
                  <a:rPr lang="en-US" altLang="zh-CN" sz="2600" dirty="0" smtClean="0"/>
                  <a:t>1</a:t>
                </a:r>
                <a:r>
                  <a:rPr lang="zh-CN" altLang="en-US" sz="2600" dirty="0" smtClean="0"/>
                  <a:t>的</a:t>
                </a:r>
                <a:r>
                  <a:rPr lang="en-US" altLang="zh-CN" sz="2600" dirty="0" smtClean="0"/>
                  <a:t>0-25</a:t>
                </a:r>
                <a:r>
                  <a:rPr lang="zh-CN" altLang="en-US" sz="2600" dirty="0" smtClean="0"/>
                  <a:t>之间的一个整数</a:t>
                </a:r>
                <a:r>
                  <a:rPr lang="en-US" sz="2600" dirty="0" smtClean="0"/>
                  <a:t>.</a:t>
                </a:r>
              </a:p>
              <a:p>
                <a:pPr lvl="1">
                  <a:lnSpc>
                    <a:spcPct val="110000"/>
                  </a:lnSpc>
                </a:pPr>
                <a:r>
                  <a:rPr lang="zh-CN" altLang="en-US" sz="2600" dirty="0" smtClean="0"/>
                  <a:t>加密方法表示为一个函数</a:t>
                </a:r>
                <a14:m>
                  <m:oMath xmlns:m="http://schemas.openxmlformats.org/officeDocument/2006/math">
                    <m:r>
                      <a:rPr lang="en-US" altLang="zh-CN" sz="2600" i="1" dirty="0" smtClean="0">
                        <a:latin typeface="Cambria Math" panose="02040503050406030204" pitchFamily="18" charset="0"/>
                      </a:rPr>
                      <m:t>𝑓</m:t>
                    </m:r>
                  </m:oMath>
                </a14:m>
                <a:r>
                  <a:rPr lang="en-US" altLang="zh-CN" sz="2600" dirty="0" smtClean="0"/>
                  <a:t>, </a:t>
                </a:r>
                <a:r>
                  <a:rPr lang="zh-CN" altLang="en-US" sz="2600" dirty="0" smtClean="0"/>
                  <a:t>为每个非负整数</a:t>
                </a:r>
                <a14:m>
                  <m:oMath xmlns:m="http://schemas.openxmlformats.org/officeDocument/2006/math">
                    <m:r>
                      <a:rPr lang="en-US" altLang="zh-CN" sz="2600" i="1" dirty="0" smtClean="0">
                        <a:latin typeface="Cambria Math" panose="02040503050406030204" pitchFamily="18" charset="0"/>
                      </a:rPr>
                      <m:t>𝑝</m:t>
                    </m:r>
                  </m:oMath>
                </a14:m>
                <a:r>
                  <a:rPr lang="en-US" altLang="zh-CN" sz="2600" dirty="0" err="1" smtClean="0"/>
                  <a:t>,</a:t>
                </a:r>
                <a:r>
                  <a:rPr lang="en-US" altLang="zh-CN" sz="2600" dirty="0" smtClean="0"/>
                  <a:t> </a:t>
                </a:r>
                <a14:m>
                  <m:oMath xmlns:m="http://schemas.openxmlformats.org/officeDocument/2006/math">
                    <m:r>
                      <a:rPr lang="en-US" altLang="zh-CN" sz="2600" i="1" dirty="0" smtClean="0">
                        <a:latin typeface="Cambria Math" panose="02040503050406030204" pitchFamily="18" charset="0"/>
                      </a:rPr>
                      <m:t>𝑝</m:t>
                    </m:r>
                  </m:oMath>
                </a14:m>
                <a:r>
                  <a:rPr lang="en-US" altLang="zh-CN" sz="2600" dirty="0" smtClean="0"/>
                  <a:t>&lt;26, </a:t>
                </a:r>
                <a:r>
                  <a:rPr lang="zh-CN" altLang="en-US" sz="2600" dirty="0" smtClean="0"/>
                  <a:t>指派集合</a:t>
                </a:r>
                <a:r>
                  <a:rPr lang="en-US" altLang="zh-CN" sz="2600" dirty="0"/>
                  <a:t>{0,1,2,…,25</a:t>
                </a:r>
                <a:r>
                  <a:rPr lang="en-US" altLang="zh-CN" sz="2600" dirty="0" smtClean="0"/>
                  <a:t>}</a:t>
                </a:r>
                <a:r>
                  <a:rPr lang="zh-CN" altLang="en-US" sz="2600" dirty="0" smtClean="0"/>
                  <a:t>中的一个整数</a:t>
                </a:r>
                <a14:m>
                  <m:oMath xmlns:m="http://schemas.openxmlformats.org/officeDocument/2006/math">
                    <m:r>
                      <a:rPr lang="en-US" altLang="zh-CN" sz="2600" i="1" dirty="0" smtClean="0">
                        <a:latin typeface="Cambria Math" panose="02040503050406030204" pitchFamily="18" charset="0"/>
                      </a:rPr>
                      <m:t>𝑓</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𝑝</m:t>
                    </m:r>
                    <m:r>
                      <a:rPr lang="en-US" altLang="zh-CN" sz="2600" i="1" dirty="0" smtClean="0">
                        <a:latin typeface="Cambria Math" panose="02040503050406030204" pitchFamily="18" charset="0"/>
                      </a:rPr>
                      <m:t>)</m:t>
                    </m:r>
                  </m:oMath>
                </a14:m>
                <a:r>
                  <a:rPr lang="en-US" altLang="zh-CN" sz="2600" dirty="0" smtClean="0"/>
                  <a:t>, </a:t>
                </a:r>
                <a:r>
                  <a:rPr lang="zh-CN" altLang="en-US" sz="2600" dirty="0" smtClean="0"/>
                  <a:t>使得</a:t>
                </a:r>
                <a:r>
                  <a:rPr lang="en-US" altLang="zh-CN" sz="2600" dirty="0" smtClean="0"/>
                  <a:t>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𝑝</m:t>
                    </m:r>
                    <m:r>
                      <a:rPr lang="en-US" sz="2600" i="1" dirty="0" smtClean="0">
                        <a:latin typeface="Cambria Math" panose="02040503050406030204" pitchFamily="18" charset="0"/>
                      </a:rPr>
                      <m:t>) = (</m:t>
                    </m:r>
                    <m:r>
                      <a:rPr lang="en-US" sz="2600" i="1" dirty="0" smtClean="0">
                        <a:latin typeface="Cambria Math" panose="02040503050406030204" pitchFamily="18" charset="0"/>
                      </a:rPr>
                      <m:t>𝑝</m:t>
                    </m:r>
                    <m:r>
                      <a:rPr lang="en-US" sz="2600" i="1" dirty="0" smtClean="0">
                        <a:latin typeface="Cambria Math" panose="02040503050406030204" pitchFamily="18" charset="0"/>
                      </a:rPr>
                      <m:t> + 3) </m:t>
                    </m:r>
                    <m:r>
                      <a:rPr lang="en-US" sz="2600" b="1" i="1" dirty="0" smtClean="0">
                        <a:latin typeface="Cambria Math" panose="02040503050406030204" pitchFamily="18" charset="0"/>
                      </a:rPr>
                      <m:t>𝒎𝒐𝒅</m:t>
                    </m:r>
                    <m:r>
                      <a:rPr lang="en-US" sz="2600" i="1" dirty="0" smtClean="0">
                        <a:latin typeface="Cambria Math" panose="02040503050406030204" pitchFamily="18" charset="0"/>
                      </a:rPr>
                      <m:t> 26</m:t>
                    </m:r>
                  </m:oMath>
                </a14:m>
                <a:r>
                  <a:rPr lang="en-US" sz="2600" dirty="0" smtClean="0"/>
                  <a:t>.</a:t>
                </a:r>
              </a:p>
              <a:p>
                <a:pPr lvl="1">
                  <a:lnSpc>
                    <a:spcPct val="110000"/>
                  </a:lnSpc>
                </a:pPr>
                <a:r>
                  <a:rPr lang="zh-CN" altLang="en-US" sz="2600" dirty="0" smtClean="0"/>
                  <a:t>因此</a:t>
                </a:r>
                <a:r>
                  <a:rPr lang="en-US" altLang="zh-CN" sz="2600" dirty="0" smtClean="0"/>
                  <a:t>, </a:t>
                </a:r>
                <a14:m>
                  <m:oMath xmlns:m="http://schemas.openxmlformats.org/officeDocument/2006/math">
                    <m:r>
                      <a:rPr lang="en-US" altLang="zh-CN" sz="2600" i="1" dirty="0" smtClean="0">
                        <a:latin typeface="Cambria Math" panose="02040503050406030204" pitchFamily="18" charset="0"/>
                      </a:rPr>
                      <m:t>𝑝</m:t>
                    </m:r>
                  </m:oMath>
                </a14:m>
                <a:r>
                  <a:rPr lang="zh-CN" altLang="en-US" sz="2600" dirty="0" smtClean="0"/>
                  <a:t>所代表的原始字母信息用</a:t>
                </a:r>
                <a14:m>
                  <m:oMath xmlns:m="http://schemas.openxmlformats.org/officeDocument/2006/math">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𝑝</m:t>
                    </m:r>
                    <m:r>
                      <a:rPr lang="en-US" altLang="zh-CN" sz="2600" i="1" dirty="0" smtClean="0">
                        <a:latin typeface="Cambria Math" panose="02040503050406030204" pitchFamily="18" charset="0"/>
                      </a:rPr>
                      <m:t> + 3) </m:t>
                    </m:r>
                    <m:r>
                      <a:rPr lang="en-US" altLang="zh-CN" sz="2600" b="1" i="1" dirty="0">
                        <a:latin typeface="Cambria Math" panose="02040503050406030204" pitchFamily="18" charset="0"/>
                      </a:rPr>
                      <m:t>𝒎𝒐𝒅</m:t>
                    </m:r>
                    <m:r>
                      <a:rPr lang="en-US" altLang="zh-CN" sz="2600" i="1" dirty="0">
                        <a:latin typeface="Cambria Math" panose="02040503050406030204" pitchFamily="18" charset="0"/>
                      </a:rPr>
                      <m:t> 26 </m:t>
                    </m:r>
                  </m:oMath>
                </a14:m>
                <a:r>
                  <a:rPr lang="zh-CN" altLang="en-US" sz="2600" dirty="0" smtClean="0"/>
                  <a:t>所代表的字母替换</a:t>
                </a:r>
                <a:r>
                  <a:rPr lang="en-US" sz="2800" dirty="0" smtClean="0"/>
                  <a:t>.</a:t>
                </a:r>
              </a:p>
              <a:p>
                <a:pPr lvl="1">
                  <a:lnSpc>
                    <a:spcPct val="110000"/>
                  </a:lnSpc>
                </a:pPr>
                <a:endParaRPr lang="en-US" sz="2800" dirty="0"/>
              </a:p>
              <a:p>
                <a:pPr lvl="1">
                  <a:lnSpc>
                    <a:spcPct val="110000"/>
                  </a:lnSpc>
                </a:pPr>
                <a:endParaRPr lang="en-US" sz="2800" dirty="0" smtClean="0"/>
              </a:p>
              <a:p>
                <a:pPr lvl="1">
                  <a:lnSpc>
                    <a:spcPct val="110000"/>
                  </a:lnSpc>
                </a:pPr>
                <a:endParaRPr lang="en-US" sz="2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610" b="-2262"/>
                </a:stretch>
              </a:blipFill>
            </p:spPr>
            <p:txBody>
              <a:bodyPr/>
              <a:lstStyle/>
              <a:p>
                <a:r>
                  <a:rPr lang="zh-CN" altLang="en-US">
                    <a:noFill/>
                  </a:rPr>
                  <a:t> </a:t>
                </a:r>
              </a:p>
            </p:txBody>
          </p:sp>
        </mc:Fallback>
      </mc:AlternateContent>
      <p:pic>
        <p:nvPicPr>
          <p:cNvPr id="4" name="Picture 2" descr="C:\Documents and Settings\Richard Scherl\Local Settings\Temporary Internet Files\Content.IE5\00IWHKE8\MC900353617[1].wmf"/>
          <p:cNvPicPr>
            <a:picLocks noChangeAspect="1" noChangeArrowheads="1"/>
          </p:cNvPicPr>
          <p:nvPr/>
        </p:nvPicPr>
        <p:blipFill>
          <a:blip r:embed="rId3" cstate="print"/>
          <a:srcRect/>
          <a:stretch>
            <a:fillRect/>
          </a:stretch>
        </p:blipFill>
        <p:spPr bwMode="auto">
          <a:xfrm>
            <a:off x="11186482" y="-50666"/>
            <a:ext cx="791838" cy="1044243"/>
          </a:xfrm>
          <a:prstGeom prst="rect">
            <a:avLst/>
          </a:prstGeom>
          <a:noFill/>
        </p:spPr>
      </p:pic>
      <p:sp>
        <p:nvSpPr>
          <p:cNvPr id="7" name="日期占位符 6"/>
          <p:cNvSpPr>
            <a:spLocks noGrp="1"/>
          </p:cNvSpPr>
          <p:nvPr>
            <p:ph type="dt" sz="half" idx="10"/>
          </p:nvPr>
        </p:nvSpPr>
        <p:spPr/>
        <p:txBody>
          <a:bodyPr/>
          <a:lstStyle/>
          <a:p>
            <a:fld id="{385E787F-E6A7-429B-B4F5-9CB07F699FB2}"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140</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79170261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凯撒加密</a:t>
            </a:r>
          </a:p>
        </p:txBody>
      </p:sp>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141</a:t>
            </a:fld>
            <a:endParaRPr lang="zh-CN" altLang="en-US" dirty="0"/>
          </a:p>
        </p:txBody>
      </p:sp>
      <p:graphicFrame>
        <p:nvGraphicFramePr>
          <p:cNvPr id="10" name="表格 9"/>
          <p:cNvGraphicFramePr>
            <a:graphicFrameLocks noGrp="1"/>
          </p:cNvGraphicFramePr>
          <p:nvPr>
            <p:extLst>
              <p:ext uri="{D42A27DB-BD31-4B8C-83A1-F6EECF244321}">
                <p14:modId xmlns:p14="http://schemas.microsoft.com/office/powerpoint/2010/main" val="3086945402"/>
              </p:ext>
            </p:extLst>
          </p:nvPr>
        </p:nvGraphicFramePr>
        <p:xfrm>
          <a:off x="626766" y="1058178"/>
          <a:ext cx="11031834" cy="5181600"/>
        </p:xfrm>
        <a:graphic>
          <a:graphicData uri="http://schemas.openxmlformats.org/drawingml/2006/table">
            <a:tbl>
              <a:tblPr bandRow="1">
                <a:tableStyleId>{7DF18680-E054-41AD-8BC1-D1AEF772440D}</a:tableStyleId>
              </a:tblPr>
              <a:tblGrid>
                <a:gridCol w="1838639">
                  <a:extLst>
                    <a:ext uri="{9D8B030D-6E8A-4147-A177-3AD203B41FA5}">
                      <a16:colId xmlns:a16="http://schemas.microsoft.com/office/drawing/2014/main" xmlns="" val="4291766657"/>
                    </a:ext>
                  </a:extLst>
                </a:gridCol>
                <a:gridCol w="1838639">
                  <a:extLst>
                    <a:ext uri="{9D8B030D-6E8A-4147-A177-3AD203B41FA5}">
                      <a16:colId xmlns:a16="http://schemas.microsoft.com/office/drawing/2014/main" xmlns="" val="536426622"/>
                    </a:ext>
                  </a:extLst>
                </a:gridCol>
                <a:gridCol w="1838639">
                  <a:extLst>
                    <a:ext uri="{9D8B030D-6E8A-4147-A177-3AD203B41FA5}">
                      <a16:colId xmlns:a16="http://schemas.microsoft.com/office/drawing/2014/main" xmlns="" val="1329335034"/>
                    </a:ext>
                  </a:extLst>
                </a:gridCol>
                <a:gridCol w="1838639">
                  <a:extLst>
                    <a:ext uri="{9D8B030D-6E8A-4147-A177-3AD203B41FA5}">
                      <a16:colId xmlns:a16="http://schemas.microsoft.com/office/drawing/2014/main" xmlns="" val="2136581852"/>
                    </a:ext>
                  </a:extLst>
                </a:gridCol>
                <a:gridCol w="1838639">
                  <a:extLst>
                    <a:ext uri="{9D8B030D-6E8A-4147-A177-3AD203B41FA5}">
                      <a16:colId xmlns:a16="http://schemas.microsoft.com/office/drawing/2014/main" xmlns="" val="4251669061"/>
                    </a:ext>
                  </a:extLst>
                </a:gridCol>
                <a:gridCol w="1838639">
                  <a:extLst>
                    <a:ext uri="{9D8B030D-6E8A-4147-A177-3AD203B41FA5}">
                      <a16:colId xmlns:a16="http://schemas.microsoft.com/office/drawing/2014/main" xmlns="" val="2427160770"/>
                    </a:ext>
                  </a:extLst>
                </a:gridCol>
              </a:tblGrid>
              <a:tr h="370840">
                <a:tc>
                  <a:txBody>
                    <a:bodyPr/>
                    <a:lstStyle/>
                    <a:p>
                      <a:pPr algn="ctr"/>
                      <a:r>
                        <a:rPr lang="en-US" altLang="zh-CN" sz="2800" b="1" dirty="0" smtClean="0">
                          <a:solidFill>
                            <a:srgbClr val="C00000"/>
                          </a:solidFill>
                        </a:rPr>
                        <a:t>A</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B</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C</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D</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E</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F</a:t>
                      </a:r>
                      <a:endParaRPr lang="zh-CN" altLang="en-US" sz="2800" b="1" dirty="0">
                        <a:solidFill>
                          <a:srgbClr val="C00000"/>
                        </a:solidFill>
                      </a:endParaRPr>
                    </a:p>
                  </a:txBody>
                  <a:tcPr/>
                </a:tc>
                <a:extLst>
                  <a:ext uri="{0D108BD9-81ED-4DB2-BD59-A6C34878D82A}">
                    <a16:rowId xmlns:a16="http://schemas.microsoft.com/office/drawing/2014/main" xmlns="" val="2823839879"/>
                  </a:ext>
                </a:extLst>
              </a:tr>
              <a:tr h="370840">
                <a:tc>
                  <a:txBody>
                    <a:bodyPr/>
                    <a:lstStyle/>
                    <a:p>
                      <a:pPr algn="ctr"/>
                      <a:r>
                        <a:rPr lang="en-US" altLang="zh-CN" sz="2800" b="0" dirty="0" smtClean="0"/>
                        <a:t>0</a:t>
                      </a:r>
                      <a:endParaRPr lang="zh-CN" altLang="en-US" sz="2800" b="0" dirty="0"/>
                    </a:p>
                  </a:txBody>
                  <a:tcPr/>
                </a:tc>
                <a:tc>
                  <a:txBody>
                    <a:bodyPr/>
                    <a:lstStyle/>
                    <a:p>
                      <a:pPr algn="ctr"/>
                      <a:r>
                        <a:rPr lang="en-US" altLang="zh-CN" sz="2800" b="0" dirty="0" smtClean="0"/>
                        <a:t>1</a:t>
                      </a:r>
                      <a:endParaRPr lang="zh-CN" altLang="en-US" sz="2800" b="0" dirty="0"/>
                    </a:p>
                  </a:txBody>
                  <a:tcPr/>
                </a:tc>
                <a:tc>
                  <a:txBody>
                    <a:bodyPr/>
                    <a:lstStyle/>
                    <a:p>
                      <a:pPr algn="ctr"/>
                      <a:r>
                        <a:rPr lang="en-US" altLang="zh-CN" sz="2800" b="0" dirty="0" smtClean="0"/>
                        <a:t>2</a:t>
                      </a:r>
                      <a:endParaRPr lang="zh-CN" altLang="en-US" sz="2800" b="0" dirty="0"/>
                    </a:p>
                  </a:txBody>
                  <a:tcPr/>
                </a:tc>
                <a:tc>
                  <a:txBody>
                    <a:bodyPr/>
                    <a:lstStyle/>
                    <a:p>
                      <a:pPr algn="ctr"/>
                      <a:r>
                        <a:rPr lang="en-US" altLang="zh-CN" sz="2800" b="0" dirty="0" smtClean="0"/>
                        <a:t>3</a:t>
                      </a:r>
                      <a:endParaRPr lang="zh-CN" altLang="en-US" sz="2800" b="0" dirty="0"/>
                    </a:p>
                  </a:txBody>
                  <a:tcPr/>
                </a:tc>
                <a:tc>
                  <a:txBody>
                    <a:bodyPr/>
                    <a:lstStyle/>
                    <a:p>
                      <a:pPr algn="ctr"/>
                      <a:r>
                        <a:rPr lang="en-US" altLang="zh-CN" sz="2800" b="0" dirty="0" smtClean="0"/>
                        <a:t>4</a:t>
                      </a:r>
                      <a:endParaRPr lang="zh-CN" altLang="en-US" sz="2800" b="0" dirty="0"/>
                    </a:p>
                  </a:txBody>
                  <a:tcPr/>
                </a:tc>
                <a:tc>
                  <a:txBody>
                    <a:bodyPr/>
                    <a:lstStyle/>
                    <a:p>
                      <a:pPr algn="ctr"/>
                      <a:r>
                        <a:rPr lang="en-US" altLang="zh-CN" sz="2800" b="0" dirty="0" smtClean="0"/>
                        <a:t>5</a:t>
                      </a:r>
                      <a:endParaRPr lang="zh-CN" altLang="en-US" sz="2800" b="0" dirty="0"/>
                    </a:p>
                  </a:txBody>
                  <a:tcPr/>
                </a:tc>
                <a:extLst>
                  <a:ext uri="{0D108BD9-81ED-4DB2-BD59-A6C34878D82A}">
                    <a16:rowId xmlns:a16="http://schemas.microsoft.com/office/drawing/2014/main" xmlns="" val="2087972398"/>
                  </a:ext>
                </a:extLst>
              </a:tr>
              <a:tr h="370840">
                <a:tc>
                  <a:txBody>
                    <a:bodyPr/>
                    <a:lstStyle/>
                    <a:p>
                      <a:pPr algn="ctr"/>
                      <a:r>
                        <a:rPr lang="en-US" altLang="zh-CN" sz="2800" b="1" dirty="0" smtClean="0">
                          <a:solidFill>
                            <a:srgbClr val="C00000"/>
                          </a:solidFill>
                        </a:rPr>
                        <a:t>G</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H</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I</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J</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K</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L</a:t>
                      </a:r>
                      <a:endParaRPr lang="zh-CN" altLang="en-US" sz="2800" b="1" dirty="0">
                        <a:solidFill>
                          <a:srgbClr val="C00000"/>
                        </a:solidFill>
                      </a:endParaRPr>
                    </a:p>
                  </a:txBody>
                  <a:tcPr/>
                </a:tc>
                <a:extLst>
                  <a:ext uri="{0D108BD9-81ED-4DB2-BD59-A6C34878D82A}">
                    <a16:rowId xmlns:a16="http://schemas.microsoft.com/office/drawing/2014/main" xmlns="" val="998851829"/>
                  </a:ext>
                </a:extLst>
              </a:tr>
              <a:tr h="370840">
                <a:tc>
                  <a:txBody>
                    <a:bodyPr/>
                    <a:lstStyle/>
                    <a:p>
                      <a:pPr algn="ctr"/>
                      <a:r>
                        <a:rPr lang="en-US" altLang="zh-CN" sz="2800" b="0" dirty="0" smtClean="0"/>
                        <a:t>6</a:t>
                      </a:r>
                      <a:endParaRPr lang="zh-CN" altLang="en-US" sz="2800" b="0" dirty="0"/>
                    </a:p>
                  </a:txBody>
                  <a:tcPr/>
                </a:tc>
                <a:tc>
                  <a:txBody>
                    <a:bodyPr/>
                    <a:lstStyle/>
                    <a:p>
                      <a:pPr algn="ctr"/>
                      <a:r>
                        <a:rPr lang="en-US" altLang="zh-CN" sz="2800" b="0" dirty="0" smtClean="0"/>
                        <a:t>7</a:t>
                      </a:r>
                      <a:endParaRPr lang="zh-CN" altLang="en-US" sz="2800" b="0" dirty="0"/>
                    </a:p>
                  </a:txBody>
                  <a:tcPr/>
                </a:tc>
                <a:tc>
                  <a:txBody>
                    <a:bodyPr/>
                    <a:lstStyle/>
                    <a:p>
                      <a:pPr algn="ctr"/>
                      <a:r>
                        <a:rPr lang="en-US" altLang="zh-CN" sz="2800" b="0" dirty="0" smtClean="0"/>
                        <a:t>8</a:t>
                      </a:r>
                      <a:endParaRPr lang="zh-CN" altLang="en-US" sz="2800" b="0" dirty="0"/>
                    </a:p>
                  </a:txBody>
                  <a:tcPr/>
                </a:tc>
                <a:tc>
                  <a:txBody>
                    <a:bodyPr/>
                    <a:lstStyle/>
                    <a:p>
                      <a:pPr algn="ctr"/>
                      <a:r>
                        <a:rPr lang="en-US" altLang="zh-CN" sz="2800" b="0" dirty="0" smtClean="0"/>
                        <a:t>9</a:t>
                      </a:r>
                      <a:endParaRPr lang="zh-CN" altLang="en-US" sz="2800" b="0" dirty="0"/>
                    </a:p>
                  </a:txBody>
                  <a:tcPr/>
                </a:tc>
                <a:tc>
                  <a:txBody>
                    <a:bodyPr/>
                    <a:lstStyle/>
                    <a:p>
                      <a:pPr algn="ctr"/>
                      <a:r>
                        <a:rPr lang="en-US" altLang="zh-CN" sz="2800" b="0" dirty="0" smtClean="0"/>
                        <a:t>10</a:t>
                      </a:r>
                      <a:endParaRPr lang="zh-CN" altLang="en-US" sz="2800" b="0" dirty="0"/>
                    </a:p>
                  </a:txBody>
                  <a:tcPr/>
                </a:tc>
                <a:tc>
                  <a:txBody>
                    <a:bodyPr/>
                    <a:lstStyle/>
                    <a:p>
                      <a:pPr algn="ctr"/>
                      <a:r>
                        <a:rPr lang="en-US" altLang="zh-CN" sz="2800" b="0" dirty="0" smtClean="0"/>
                        <a:t>11</a:t>
                      </a:r>
                      <a:endParaRPr lang="zh-CN" altLang="en-US" sz="2800" b="0" dirty="0"/>
                    </a:p>
                  </a:txBody>
                  <a:tcPr/>
                </a:tc>
                <a:extLst>
                  <a:ext uri="{0D108BD9-81ED-4DB2-BD59-A6C34878D82A}">
                    <a16:rowId xmlns:a16="http://schemas.microsoft.com/office/drawing/2014/main" xmlns="" val="3206648568"/>
                  </a:ext>
                </a:extLst>
              </a:tr>
              <a:tr h="370840">
                <a:tc>
                  <a:txBody>
                    <a:bodyPr/>
                    <a:lstStyle/>
                    <a:p>
                      <a:pPr algn="ctr"/>
                      <a:r>
                        <a:rPr lang="en-US" altLang="zh-CN" sz="2800" b="1" dirty="0" smtClean="0">
                          <a:solidFill>
                            <a:srgbClr val="C00000"/>
                          </a:solidFill>
                        </a:rPr>
                        <a:t>M</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N</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O</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P</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Q</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R</a:t>
                      </a:r>
                      <a:endParaRPr lang="zh-CN" altLang="en-US" sz="2800" b="1" dirty="0">
                        <a:solidFill>
                          <a:srgbClr val="C00000"/>
                        </a:solidFill>
                      </a:endParaRPr>
                    </a:p>
                  </a:txBody>
                  <a:tcPr/>
                </a:tc>
                <a:extLst>
                  <a:ext uri="{0D108BD9-81ED-4DB2-BD59-A6C34878D82A}">
                    <a16:rowId xmlns:a16="http://schemas.microsoft.com/office/drawing/2014/main" xmlns="" val="182136785"/>
                  </a:ext>
                </a:extLst>
              </a:tr>
              <a:tr h="370840">
                <a:tc>
                  <a:txBody>
                    <a:bodyPr/>
                    <a:lstStyle/>
                    <a:p>
                      <a:pPr algn="ctr"/>
                      <a:r>
                        <a:rPr lang="en-US" altLang="zh-CN" sz="2800" b="0" dirty="0" smtClean="0"/>
                        <a:t>12</a:t>
                      </a:r>
                      <a:endParaRPr lang="zh-CN" altLang="en-US" sz="2800" b="0" dirty="0"/>
                    </a:p>
                  </a:txBody>
                  <a:tcPr/>
                </a:tc>
                <a:tc>
                  <a:txBody>
                    <a:bodyPr/>
                    <a:lstStyle/>
                    <a:p>
                      <a:pPr algn="ctr"/>
                      <a:r>
                        <a:rPr lang="en-US" altLang="zh-CN" sz="2800" b="0" dirty="0" smtClean="0"/>
                        <a:t>13</a:t>
                      </a:r>
                      <a:endParaRPr lang="zh-CN" altLang="en-US" sz="2800" b="0" dirty="0"/>
                    </a:p>
                  </a:txBody>
                  <a:tcPr/>
                </a:tc>
                <a:tc>
                  <a:txBody>
                    <a:bodyPr/>
                    <a:lstStyle/>
                    <a:p>
                      <a:pPr algn="ctr"/>
                      <a:r>
                        <a:rPr lang="en-US" altLang="zh-CN" sz="2800" b="0" dirty="0" smtClean="0"/>
                        <a:t>14</a:t>
                      </a:r>
                      <a:endParaRPr lang="zh-CN" altLang="en-US" sz="2800" b="0" dirty="0"/>
                    </a:p>
                  </a:txBody>
                  <a:tcPr/>
                </a:tc>
                <a:tc>
                  <a:txBody>
                    <a:bodyPr/>
                    <a:lstStyle/>
                    <a:p>
                      <a:pPr algn="ctr"/>
                      <a:r>
                        <a:rPr lang="en-US" altLang="zh-CN" sz="2800" b="0" dirty="0" smtClean="0"/>
                        <a:t>15</a:t>
                      </a:r>
                      <a:endParaRPr lang="zh-CN" altLang="en-US" sz="2800" b="0" dirty="0"/>
                    </a:p>
                  </a:txBody>
                  <a:tcPr/>
                </a:tc>
                <a:tc>
                  <a:txBody>
                    <a:bodyPr/>
                    <a:lstStyle/>
                    <a:p>
                      <a:pPr algn="ctr"/>
                      <a:r>
                        <a:rPr lang="en-US" altLang="zh-CN" sz="2800" b="0" dirty="0" smtClean="0"/>
                        <a:t>16</a:t>
                      </a:r>
                      <a:endParaRPr lang="zh-CN" altLang="en-US" sz="2800" b="0" dirty="0"/>
                    </a:p>
                  </a:txBody>
                  <a:tcPr/>
                </a:tc>
                <a:tc>
                  <a:txBody>
                    <a:bodyPr/>
                    <a:lstStyle/>
                    <a:p>
                      <a:pPr algn="ctr"/>
                      <a:r>
                        <a:rPr lang="en-US" altLang="zh-CN" sz="2800" b="0" dirty="0" smtClean="0"/>
                        <a:t>17</a:t>
                      </a:r>
                      <a:endParaRPr lang="zh-CN" altLang="en-US" sz="2800" b="0" dirty="0"/>
                    </a:p>
                  </a:txBody>
                  <a:tcPr/>
                </a:tc>
                <a:extLst>
                  <a:ext uri="{0D108BD9-81ED-4DB2-BD59-A6C34878D82A}">
                    <a16:rowId xmlns:a16="http://schemas.microsoft.com/office/drawing/2014/main" xmlns="" val="1103709137"/>
                  </a:ext>
                </a:extLst>
              </a:tr>
              <a:tr h="370840">
                <a:tc>
                  <a:txBody>
                    <a:bodyPr/>
                    <a:lstStyle/>
                    <a:p>
                      <a:pPr algn="ctr"/>
                      <a:r>
                        <a:rPr lang="en-US" altLang="zh-CN" sz="2800" b="1" dirty="0" smtClean="0">
                          <a:solidFill>
                            <a:srgbClr val="C00000"/>
                          </a:solidFill>
                        </a:rPr>
                        <a:t>S</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T</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U</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V</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W</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X</a:t>
                      </a:r>
                      <a:endParaRPr lang="zh-CN" altLang="en-US" sz="2800" b="1" dirty="0">
                        <a:solidFill>
                          <a:srgbClr val="C00000"/>
                        </a:solidFill>
                      </a:endParaRPr>
                    </a:p>
                  </a:txBody>
                  <a:tcPr/>
                </a:tc>
                <a:extLst>
                  <a:ext uri="{0D108BD9-81ED-4DB2-BD59-A6C34878D82A}">
                    <a16:rowId xmlns:a16="http://schemas.microsoft.com/office/drawing/2014/main" xmlns="" val="2523634611"/>
                  </a:ext>
                </a:extLst>
              </a:tr>
              <a:tr h="370840">
                <a:tc>
                  <a:txBody>
                    <a:bodyPr/>
                    <a:lstStyle/>
                    <a:p>
                      <a:pPr algn="ctr"/>
                      <a:r>
                        <a:rPr lang="en-US" altLang="zh-CN" sz="2800" b="0" dirty="0" smtClean="0"/>
                        <a:t>18</a:t>
                      </a:r>
                      <a:endParaRPr lang="zh-CN" altLang="en-US" sz="2800" b="0" dirty="0"/>
                    </a:p>
                  </a:txBody>
                  <a:tcPr/>
                </a:tc>
                <a:tc>
                  <a:txBody>
                    <a:bodyPr/>
                    <a:lstStyle/>
                    <a:p>
                      <a:pPr algn="ctr"/>
                      <a:r>
                        <a:rPr lang="en-US" altLang="zh-CN" sz="2800" b="0" dirty="0" smtClean="0"/>
                        <a:t>19</a:t>
                      </a:r>
                      <a:endParaRPr lang="zh-CN" altLang="en-US" sz="2800" b="0" dirty="0"/>
                    </a:p>
                  </a:txBody>
                  <a:tcPr/>
                </a:tc>
                <a:tc>
                  <a:txBody>
                    <a:bodyPr/>
                    <a:lstStyle/>
                    <a:p>
                      <a:pPr algn="ctr"/>
                      <a:r>
                        <a:rPr lang="en-US" altLang="zh-CN" sz="2800" b="0" dirty="0" smtClean="0"/>
                        <a:t>20</a:t>
                      </a:r>
                      <a:endParaRPr lang="zh-CN" altLang="en-US" sz="2800" b="0" dirty="0"/>
                    </a:p>
                  </a:txBody>
                  <a:tcPr/>
                </a:tc>
                <a:tc>
                  <a:txBody>
                    <a:bodyPr/>
                    <a:lstStyle/>
                    <a:p>
                      <a:pPr algn="ctr"/>
                      <a:r>
                        <a:rPr lang="en-US" altLang="zh-CN" sz="2800" b="0" dirty="0" smtClean="0"/>
                        <a:t>21</a:t>
                      </a:r>
                      <a:endParaRPr lang="zh-CN" altLang="en-US" sz="2800" b="0" dirty="0"/>
                    </a:p>
                  </a:txBody>
                  <a:tcPr/>
                </a:tc>
                <a:tc>
                  <a:txBody>
                    <a:bodyPr/>
                    <a:lstStyle/>
                    <a:p>
                      <a:pPr algn="ctr"/>
                      <a:r>
                        <a:rPr lang="en-US" altLang="zh-CN" sz="2800" b="0" dirty="0" smtClean="0"/>
                        <a:t>22</a:t>
                      </a:r>
                      <a:endParaRPr lang="zh-CN" altLang="en-US" sz="2800" b="0" dirty="0"/>
                    </a:p>
                  </a:txBody>
                  <a:tcPr/>
                </a:tc>
                <a:tc>
                  <a:txBody>
                    <a:bodyPr/>
                    <a:lstStyle/>
                    <a:p>
                      <a:pPr algn="ctr"/>
                      <a:r>
                        <a:rPr lang="en-US" altLang="zh-CN" sz="2800" b="0" dirty="0" smtClean="0"/>
                        <a:t>23</a:t>
                      </a:r>
                      <a:endParaRPr lang="zh-CN" altLang="en-US" sz="2800" b="0" dirty="0"/>
                    </a:p>
                  </a:txBody>
                  <a:tcPr/>
                </a:tc>
                <a:extLst>
                  <a:ext uri="{0D108BD9-81ED-4DB2-BD59-A6C34878D82A}">
                    <a16:rowId xmlns:a16="http://schemas.microsoft.com/office/drawing/2014/main" xmlns="" val="3254218081"/>
                  </a:ext>
                </a:extLst>
              </a:tr>
              <a:tr h="370840">
                <a:tc>
                  <a:txBody>
                    <a:bodyPr/>
                    <a:lstStyle/>
                    <a:p>
                      <a:pPr algn="ctr"/>
                      <a:r>
                        <a:rPr lang="en-US" altLang="zh-CN" sz="2800" b="1" dirty="0" smtClean="0">
                          <a:solidFill>
                            <a:srgbClr val="C00000"/>
                          </a:solidFill>
                        </a:rPr>
                        <a:t>Y</a:t>
                      </a:r>
                      <a:endParaRPr lang="zh-CN" altLang="en-US" sz="2800" b="1" dirty="0">
                        <a:solidFill>
                          <a:srgbClr val="C00000"/>
                        </a:solidFill>
                      </a:endParaRPr>
                    </a:p>
                  </a:txBody>
                  <a:tcPr/>
                </a:tc>
                <a:tc>
                  <a:txBody>
                    <a:bodyPr/>
                    <a:lstStyle/>
                    <a:p>
                      <a:pPr algn="ctr"/>
                      <a:r>
                        <a:rPr lang="en-US" altLang="zh-CN" sz="2800" b="1" dirty="0" smtClean="0">
                          <a:solidFill>
                            <a:srgbClr val="C00000"/>
                          </a:solidFill>
                        </a:rPr>
                        <a:t>Z</a:t>
                      </a:r>
                      <a:endParaRPr lang="zh-CN" altLang="en-US" sz="2800" b="1" dirty="0">
                        <a:solidFill>
                          <a:srgbClr val="C00000"/>
                        </a:solidFill>
                      </a:endParaRPr>
                    </a:p>
                  </a:txBody>
                  <a:tcPr/>
                </a:tc>
                <a:tc>
                  <a:txBody>
                    <a:bodyPr/>
                    <a:lstStyle/>
                    <a:p>
                      <a:pPr algn="ctr"/>
                      <a:endParaRPr lang="zh-CN" altLang="en-US" sz="2800" b="1"/>
                    </a:p>
                  </a:txBody>
                  <a:tcPr/>
                </a:tc>
                <a:tc>
                  <a:txBody>
                    <a:bodyPr/>
                    <a:lstStyle/>
                    <a:p>
                      <a:pPr algn="ctr"/>
                      <a:endParaRPr lang="zh-CN" altLang="en-US" sz="2800" b="1"/>
                    </a:p>
                  </a:txBody>
                  <a:tcPr/>
                </a:tc>
                <a:tc>
                  <a:txBody>
                    <a:bodyPr/>
                    <a:lstStyle/>
                    <a:p>
                      <a:pPr algn="ctr"/>
                      <a:endParaRPr lang="zh-CN" altLang="en-US" sz="2800" b="1" dirty="0"/>
                    </a:p>
                  </a:txBody>
                  <a:tcPr/>
                </a:tc>
                <a:tc>
                  <a:txBody>
                    <a:bodyPr/>
                    <a:lstStyle/>
                    <a:p>
                      <a:pPr algn="ctr"/>
                      <a:endParaRPr lang="zh-CN" altLang="en-US" sz="2800" b="1" dirty="0"/>
                    </a:p>
                  </a:txBody>
                  <a:tcPr/>
                </a:tc>
                <a:extLst>
                  <a:ext uri="{0D108BD9-81ED-4DB2-BD59-A6C34878D82A}">
                    <a16:rowId xmlns:a16="http://schemas.microsoft.com/office/drawing/2014/main" xmlns="" val="1607231768"/>
                  </a:ext>
                </a:extLst>
              </a:tr>
              <a:tr h="370840">
                <a:tc>
                  <a:txBody>
                    <a:bodyPr/>
                    <a:lstStyle/>
                    <a:p>
                      <a:pPr algn="ctr"/>
                      <a:r>
                        <a:rPr lang="en-US" altLang="zh-CN" sz="2800" b="0" dirty="0" smtClean="0"/>
                        <a:t>24</a:t>
                      </a:r>
                      <a:endParaRPr lang="zh-CN" altLang="en-US" sz="2800" b="0" dirty="0"/>
                    </a:p>
                  </a:txBody>
                  <a:tcPr/>
                </a:tc>
                <a:tc>
                  <a:txBody>
                    <a:bodyPr/>
                    <a:lstStyle/>
                    <a:p>
                      <a:pPr algn="ctr"/>
                      <a:r>
                        <a:rPr lang="en-US" altLang="zh-CN" sz="2800" b="0" dirty="0" smtClean="0"/>
                        <a:t>25</a:t>
                      </a:r>
                      <a:endParaRPr lang="zh-CN" altLang="en-US" sz="2800" b="0" dirty="0"/>
                    </a:p>
                  </a:txBody>
                  <a:tcPr/>
                </a:tc>
                <a:tc>
                  <a:txBody>
                    <a:bodyPr/>
                    <a:lstStyle/>
                    <a:p>
                      <a:pPr algn="ctr"/>
                      <a:endParaRPr lang="zh-CN" altLang="en-US" sz="2800" b="1"/>
                    </a:p>
                  </a:txBody>
                  <a:tcPr/>
                </a:tc>
                <a:tc>
                  <a:txBody>
                    <a:bodyPr/>
                    <a:lstStyle/>
                    <a:p>
                      <a:pPr algn="ctr"/>
                      <a:endParaRPr lang="zh-CN" altLang="en-US" sz="2800" b="1"/>
                    </a:p>
                  </a:txBody>
                  <a:tcPr/>
                </a:tc>
                <a:tc>
                  <a:txBody>
                    <a:bodyPr/>
                    <a:lstStyle/>
                    <a:p>
                      <a:pPr algn="ctr"/>
                      <a:endParaRPr lang="zh-CN" altLang="en-US" sz="2800" b="1"/>
                    </a:p>
                  </a:txBody>
                  <a:tcPr/>
                </a:tc>
                <a:tc>
                  <a:txBody>
                    <a:bodyPr/>
                    <a:lstStyle/>
                    <a:p>
                      <a:pPr algn="ctr"/>
                      <a:endParaRPr lang="zh-CN" altLang="en-US" sz="2800" b="1" dirty="0"/>
                    </a:p>
                  </a:txBody>
                  <a:tcPr/>
                </a:tc>
                <a:extLst>
                  <a:ext uri="{0D108BD9-81ED-4DB2-BD59-A6C34878D82A}">
                    <a16:rowId xmlns:a16="http://schemas.microsoft.com/office/drawing/2014/main" xmlns="" val="3029527304"/>
                  </a:ext>
                </a:extLst>
              </a:tr>
            </a:tbl>
          </a:graphicData>
        </a:graphic>
      </p:graphicFrame>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35503323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凯撒加密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用凯撒加密消息</a:t>
                </a:r>
                <a:r>
                  <a:rPr lang="en-US" dirty="0" smtClean="0"/>
                  <a:t>“MEET YOU IN THE PARK”.</a:t>
                </a:r>
              </a:p>
              <a:p>
                <a:r>
                  <a:rPr lang="zh-CN" altLang="en-US" dirty="0" smtClean="0"/>
                  <a:t>解</a:t>
                </a:r>
                <a:r>
                  <a:rPr lang="en-US" altLang="zh-CN" dirty="0" smtClean="0"/>
                  <a:t>:</a:t>
                </a:r>
                <a:r>
                  <a:rPr lang="en-US" dirty="0" smtClean="0"/>
                  <a:t> </a:t>
                </a:r>
              </a:p>
              <a:p>
                <a:pPr lvl="1"/>
                <a:r>
                  <a:rPr lang="zh-CN" altLang="en-US" dirty="0" smtClean="0"/>
                  <a:t>首先用整数替换消息中的字母</a:t>
                </a:r>
                <a:r>
                  <a:rPr lang="en-US" altLang="zh-CN" dirty="0" smtClean="0"/>
                  <a:t>:</a:t>
                </a:r>
                <a:r>
                  <a:rPr lang="en-US" dirty="0" smtClean="0"/>
                  <a:t>12 </a:t>
                </a:r>
                <a:r>
                  <a:rPr lang="en-US" dirty="0"/>
                  <a:t>4 4 19    24 14 20    8 13    19 7 4    15 0 17 10.</a:t>
                </a:r>
              </a:p>
              <a:p>
                <a:pPr lvl="1"/>
                <a:r>
                  <a:rPr lang="zh-CN" altLang="en-US" dirty="0" smtClean="0"/>
                  <a:t>每个整数</a:t>
                </a:r>
                <a:r>
                  <a:rPr lang="en-US" altLang="zh-CN" dirty="0" smtClean="0"/>
                  <a:t>p</a:t>
                </a:r>
                <a:r>
                  <a:rPr lang="zh-CN" altLang="en-US" dirty="0" smtClean="0"/>
                  <a:t>替换成</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𝑝</m:t>
                    </m:r>
                  </m:oMath>
                </a14:m>
                <a:r>
                  <a:rPr lang="en-US" dirty="0"/>
                  <a:t> + 3) </a:t>
                </a:r>
                <a14:m>
                  <m:oMath xmlns:m="http://schemas.openxmlformats.org/officeDocument/2006/math">
                    <m:r>
                      <a:rPr lang="en-US" b="1" i="1" dirty="0" smtClean="0">
                        <a:latin typeface="Cambria Math" panose="02040503050406030204" pitchFamily="18" charset="0"/>
                      </a:rPr>
                      <m:t>𝒎𝒐𝒅</m:t>
                    </m:r>
                  </m:oMath>
                </a14:m>
                <a:r>
                  <a:rPr lang="en-US" dirty="0"/>
                  <a:t> </a:t>
                </a:r>
                <a:r>
                  <a:rPr lang="en-US" dirty="0" smtClean="0"/>
                  <a:t>26</a:t>
                </a:r>
                <a:r>
                  <a:rPr lang="en-US" altLang="zh-CN" dirty="0" smtClean="0"/>
                  <a:t>, </a:t>
                </a:r>
                <a:r>
                  <a:rPr lang="zh-CN" altLang="en-US" dirty="0" smtClean="0"/>
                  <a:t>可得</a:t>
                </a:r>
                <a:r>
                  <a:rPr lang="en-US" dirty="0" smtClean="0"/>
                  <a:t>15 </a:t>
                </a:r>
                <a:r>
                  <a:rPr lang="en-US" dirty="0"/>
                  <a:t>7 7 22    1 17 23    11 16    22 10 7    18 3 20 13.</a:t>
                </a:r>
              </a:p>
              <a:p>
                <a:pPr lvl="1"/>
                <a:r>
                  <a:rPr lang="zh-CN" altLang="en-US" dirty="0" smtClean="0"/>
                  <a:t>翻译回字母</a:t>
                </a:r>
                <a:r>
                  <a:rPr lang="en-US" altLang="zh-CN" dirty="0" smtClean="0"/>
                  <a:t>, </a:t>
                </a:r>
                <a:r>
                  <a:rPr lang="zh-CN" altLang="en-US" dirty="0" smtClean="0"/>
                  <a:t>则加密后的消息</a:t>
                </a:r>
                <a:r>
                  <a:rPr lang="en-US" dirty="0" smtClean="0"/>
                  <a:t>“</a:t>
                </a:r>
                <a:r>
                  <a:rPr lang="en-US" dirty="0"/>
                  <a:t>PHHW  BRX LQ  WKH  SDUN.”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385E787F-E6A7-429B-B4F5-9CB07F699FB2}"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142</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76083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1"/>
            <a:ext cx="11277599" cy="2438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凯</a:t>
            </a:r>
            <a:r>
              <a:rPr lang="zh-CN" altLang="en-US" dirty="0" smtClean="0"/>
              <a:t>撒解密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从加密消息中确定原始消息的过程称为</a:t>
                </a:r>
                <a:r>
                  <a:rPr lang="zh-CN" altLang="en-US" b="1" dirty="0" smtClean="0">
                    <a:solidFill>
                      <a:srgbClr val="C00000"/>
                    </a:solidFill>
                  </a:rPr>
                  <a:t>解密</a:t>
                </a:r>
                <a:r>
                  <a:rPr lang="en-US" altLang="zh-CN" dirty="0" smtClean="0"/>
                  <a:t>.</a:t>
                </a:r>
              </a:p>
              <a:p>
                <a:r>
                  <a:rPr lang="zh-CN" altLang="en-US" dirty="0"/>
                  <a:t>要</a:t>
                </a:r>
                <a:r>
                  <a:rPr lang="zh-CN" altLang="en-US" dirty="0" smtClean="0"/>
                  <a:t>从凯撒密码加密的消息恢复原消息</a:t>
                </a:r>
                <a:r>
                  <a:rPr lang="en-US" altLang="zh-CN" dirty="0" smtClean="0"/>
                  <a:t>, </a:t>
                </a:r>
                <a:r>
                  <a:rPr lang="zh-CN" altLang="en-US" dirty="0" smtClean="0"/>
                  <a:t>需要用到函数</a:t>
                </a:r>
                <a14:m>
                  <m:oMath xmlns:m="http://schemas.openxmlformats.org/officeDocument/2006/math">
                    <m:r>
                      <a:rPr lang="en-US" altLang="zh-CN" i="1">
                        <a:latin typeface="Cambria Math" panose="02040503050406030204" pitchFamily="18" charset="0"/>
                      </a:rPr>
                      <m:t>𝑓</m:t>
                    </m:r>
                  </m:oMath>
                </a14:m>
                <a:r>
                  <a:rPr lang="zh-CN" altLang="en-US" dirty="0" smtClean="0"/>
                  <a:t>的逆函数</a:t>
                </a:r>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𝑓</m:t>
                        </m:r>
                      </m:e>
                      <m:sup>
                        <m:r>
                          <a:rPr lang="en-US" altLang="zh-CN" b="0" i="1" smtClean="0">
                            <a:latin typeface="Cambria Math" panose="02040503050406030204" pitchFamily="18" charset="0"/>
                          </a:rPr>
                          <m:t>−1</m:t>
                        </m:r>
                      </m:sup>
                    </m:sSup>
                  </m:oMath>
                </a14:m>
                <a:r>
                  <a:rPr lang="en-US" dirty="0" smtClean="0"/>
                  <a:t>, </a:t>
                </a:r>
                <a:r>
                  <a:rPr lang="zh-CN" altLang="en-US" dirty="0" smtClean="0"/>
                  <a:t>逆函数把</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26</m:t>
                        </m:r>
                      </m:sub>
                    </m:sSub>
                  </m:oMath>
                </a14:m>
                <a:r>
                  <a:rPr lang="zh-CN" altLang="en-US" dirty="0" smtClean="0"/>
                  <a:t>中的整数</a:t>
                </a:r>
                <a14:m>
                  <m:oMath xmlns:m="http://schemas.openxmlformats.org/officeDocument/2006/math">
                    <m:r>
                      <a:rPr lang="en-US" altLang="zh-CN" i="1" dirty="0" smtClean="0">
                        <a:latin typeface="Cambria Math" panose="02040503050406030204" pitchFamily="18" charset="0"/>
                      </a:rPr>
                      <m:t>𝑝</m:t>
                    </m:r>
                  </m:oMath>
                </a14:m>
                <a:r>
                  <a:rPr lang="zh-CN" altLang="en-US" dirty="0" smtClean="0"/>
                  <a:t>变换为</a:t>
                </a:r>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−1</m:t>
                        </m:r>
                      </m:sup>
                    </m:sSup>
                    <m:r>
                      <a:rPr lang="en-US" altLang="zh-CN" i="1" smtClean="0">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−3</m:t>
                        </m:r>
                      </m:e>
                    </m:d>
                    <m:r>
                      <a:rPr lang="en-US" altLang="zh-CN"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ea typeface="Cambria Math" panose="02040503050406030204" pitchFamily="18" charset="0"/>
                      </a:rPr>
                      <m:t>𝒎𝒐𝒅</m:t>
                    </m:r>
                    <m:r>
                      <a:rPr lang="en-US" altLang="zh-CN" i="1">
                        <a:latin typeface="Cambria Math" panose="02040503050406030204" pitchFamily="18" charset="0"/>
                        <a:ea typeface="Cambria Math" panose="02040503050406030204" pitchFamily="18" charset="0"/>
                      </a:rPr>
                      <m:t> 26</m:t>
                    </m:r>
                  </m:oMath>
                </a14:m>
                <a:r>
                  <a:rPr lang="en-US" dirty="0" smtClean="0"/>
                  <a:t>. </a:t>
                </a:r>
                <a:r>
                  <a:rPr lang="zh-CN" altLang="en-US" dirty="0" smtClean="0"/>
                  <a:t>即要找到原始消息</a:t>
                </a:r>
                <a:r>
                  <a:rPr lang="en-US" altLang="zh-CN" dirty="0" smtClean="0"/>
                  <a:t>, </a:t>
                </a:r>
                <a:r>
                  <a:rPr lang="zh-CN" altLang="en-US" dirty="0" smtClean="0"/>
                  <a:t>每个字母在字母表中反向移到三位</a:t>
                </a:r>
                <a:r>
                  <a:rPr lang="en-US" altLang="zh-CN" dirty="0" smtClean="0"/>
                  <a:t>, </a:t>
                </a:r>
                <a:r>
                  <a:rPr lang="zh-CN" altLang="en-US" dirty="0" smtClean="0"/>
                  <a:t>而字母表的前三位移动到最后三位</a:t>
                </a:r>
                <a:r>
                  <a:rPr lang="en-US" altLang="zh-CN" dirty="0" smtClean="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388"/>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26948A69-3E6B-46BF-82E6-043F14F7314D}"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143</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89034132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371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b="1" dirty="0"/>
              <a:t>移位密码</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a:lnSpc>
                    <a:spcPct val="120000"/>
                  </a:lnSpc>
                </a:pPr>
                <a:r>
                  <a:rPr lang="zh-CN" altLang="en-US" sz="3300" dirty="0"/>
                  <a:t>凯撒密码是</a:t>
                </a:r>
                <a:r>
                  <a:rPr lang="zh-CN" altLang="en-US" sz="3300" b="1" dirty="0">
                    <a:solidFill>
                      <a:srgbClr val="C00000"/>
                    </a:solidFill>
                  </a:rPr>
                  <a:t>移位密码</a:t>
                </a:r>
                <a:r>
                  <a:rPr lang="zh-CN" altLang="en-US" sz="3300" dirty="0"/>
                  <a:t>中的一种特例</a:t>
                </a:r>
                <a:r>
                  <a:rPr lang="en-US" altLang="zh-CN" sz="3300" dirty="0"/>
                  <a:t>. </a:t>
                </a:r>
                <a:r>
                  <a:rPr lang="zh-CN" altLang="en-US" sz="3300" dirty="0"/>
                  <a:t>移位密码通过把每个字母对应的数移动</a:t>
                </a:r>
                <a14:m>
                  <m:oMath xmlns:m="http://schemas.openxmlformats.org/officeDocument/2006/math">
                    <m:r>
                      <a:rPr lang="en-US" altLang="zh-CN" sz="3300" i="1" dirty="0" smtClean="0">
                        <a:latin typeface="Cambria Math" panose="02040503050406030204" pitchFamily="18" charset="0"/>
                      </a:rPr>
                      <m:t>𝑘</m:t>
                    </m:r>
                  </m:oMath>
                </a14:m>
                <a:r>
                  <a:rPr lang="zh-CN" altLang="en-US" sz="3300" dirty="0" smtClean="0"/>
                  <a:t>位</a:t>
                </a:r>
                <a:r>
                  <a:rPr lang="en-US" altLang="zh-CN" sz="3300" dirty="0" smtClean="0"/>
                  <a:t>, </a:t>
                </a:r>
                <a:r>
                  <a:rPr lang="zh-CN" altLang="en-US" sz="3300" dirty="0" smtClean="0"/>
                  <a:t>于是</a:t>
                </a:r>
                <a:r>
                  <a:rPr lang="zh-CN" altLang="en-US" sz="3300" dirty="0"/>
                  <a:t>加密函数为 </a:t>
                </a:r>
                <a14:m>
                  <m:oMath xmlns:m="http://schemas.openxmlformats.org/officeDocument/2006/math">
                    <m:r>
                      <a:rPr lang="en-US" altLang="zh-CN" sz="3300" i="1" smtClean="0">
                        <a:latin typeface="Cambria Math" panose="02040503050406030204" pitchFamily="18" charset="0"/>
                      </a:rPr>
                      <m:t>𝑓</m:t>
                    </m:r>
                    <m:r>
                      <a:rPr lang="en-US" altLang="zh-CN" sz="3300" i="0">
                        <a:latin typeface="Cambria Math" panose="02040503050406030204" pitchFamily="18" charset="0"/>
                        <a:ea typeface="Cambria Math" panose="02040503050406030204" pitchFamily="18" charset="0"/>
                      </a:rPr>
                      <m:t>=</m:t>
                    </m:r>
                    <m:d>
                      <m:dPr>
                        <m:ctrlPr>
                          <a:rPr lang="en-US" altLang="zh-CN" sz="3300" i="1">
                            <a:latin typeface="Cambria Math" panose="02040503050406030204" pitchFamily="18" charset="0"/>
                            <a:ea typeface="Cambria Math" panose="02040503050406030204" pitchFamily="18" charset="0"/>
                          </a:rPr>
                        </m:ctrlPr>
                      </m:dPr>
                      <m:e>
                        <m:r>
                          <a:rPr lang="en-US" altLang="zh-CN" sz="3300" i="1">
                            <a:latin typeface="Cambria Math" panose="02040503050406030204" pitchFamily="18" charset="0"/>
                            <a:ea typeface="Cambria Math" panose="02040503050406030204" pitchFamily="18" charset="0"/>
                          </a:rPr>
                          <m:t>𝑝</m:t>
                        </m:r>
                        <m:r>
                          <a:rPr lang="en-US" altLang="zh-CN" sz="3300" i="0">
                            <a:latin typeface="Cambria Math" panose="02040503050406030204" pitchFamily="18" charset="0"/>
                            <a:ea typeface="Cambria Math" panose="02040503050406030204" pitchFamily="18" charset="0"/>
                          </a:rPr>
                          <m:t>+</m:t>
                        </m:r>
                        <m:r>
                          <a:rPr lang="en-US" altLang="zh-CN" sz="3300" i="1">
                            <a:latin typeface="Cambria Math" panose="02040503050406030204" pitchFamily="18" charset="0"/>
                            <a:ea typeface="Cambria Math" panose="02040503050406030204" pitchFamily="18" charset="0"/>
                          </a:rPr>
                          <m:t>𝑘</m:t>
                        </m:r>
                      </m:e>
                    </m:d>
                    <m:r>
                      <a:rPr lang="en-US" altLang="zh-CN" sz="3300" i="0">
                        <a:latin typeface="Cambria Math" panose="02040503050406030204" pitchFamily="18" charset="0"/>
                        <a:ea typeface="Cambria Math" panose="02040503050406030204" pitchFamily="18" charset="0"/>
                      </a:rPr>
                      <m:t> </m:t>
                    </m:r>
                    <m:r>
                      <a:rPr lang="en-US" altLang="zh-CN" sz="3300" b="1" i="0">
                        <a:latin typeface="Cambria Math" panose="02040503050406030204" pitchFamily="18" charset="0"/>
                        <a:ea typeface="Cambria Math" panose="02040503050406030204" pitchFamily="18" charset="0"/>
                      </a:rPr>
                      <m:t>𝐦𝐨𝐝</m:t>
                    </m:r>
                    <m:r>
                      <a:rPr lang="en-US" altLang="zh-CN" sz="3300" i="0">
                        <a:latin typeface="Cambria Math" panose="02040503050406030204" pitchFamily="18" charset="0"/>
                        <a:ea typeface="Cambria Math" panose="02040503050406030204" pitchFamily="18" charset="0"/>
                      </a:rPr>
                      <m:t> 26</m:t>
                    </m:r>
                  </m:oMath>
                </a14:m>
                <a:r>
                  <a:rPr lang="en-US" altLang="zh-CN" sz="3300" dirty="0" smtClean="0"/>
                  <a:t>, </a:t>
                </a:r>
                <a:r>
                  <a:rPr lang="zh-CN" altLang="en-US" sz="3300" dirty="0" smtClean="0"/>
                  <a:t>对应</a:t>
                </a:r>
                <a:r>
                  <a:rPr lang="zh-CN" altLang="en-US" sz="3300" dirty="0"/>
                  <a:t>的解密函数</a:t>
                </a:r>
                <a:r>
                  <a:rPr lang="zh-CN" altLang="en-US" sz="3300" dirty="0" smtClean="0"/>
                  <a:t>为</a:t>
                </a:r>
                <a:r>
                  <a:rPr lang="en-US" altLang="zh-CN" sz="3300" dirty="0" smtClean="0"/>
                  <a:t> </a:t>
                </a:r>
                <a14:m>
                  <m:oMath xmlns:m="http://schemas.openxmlformats.org/officeDocument/2006/math">
                    <m:sSup>
                      <m:sSupPr>
                        <m:ctrlPr>
                          <a:rPr lang="en-US" altLang="zh-CN" sz="3300" i="1">
                            <a:latin typeface="Cambria Math" panose="02040503050406030204" pitchFamily="18" charset="0"/>
                          </a:rPr>
                        </m:ctrlPr>
                      </m:sSupPr>
                      <m:e>
                        <m:r>
                          <a:rPr lang="en-US" altLang="zh-CN" sz="3300" i="1">
                            <a:latin typeface="Cambria Math" panose="02040503050406030204" pitchFamily="18" charset="0"/>
                          </a:rPr>
                          <m:t>𝑓</m:t>
                        </m:r>
                      </m:e>
                      <m:sup>
                        <m:r>
                          <a:rPr lang="en-US" altLang="zh-CN" sz="3300" i="0">
                            <a:latin typeface="Cambria Math" panose="02040503050406030204" pitchFamily="18" charset="0"/>
                          </a:rPr>
                          <m:t>−1</m:t>
                        </m:r>
                      </m:sup>
                    </m:sSup>
                    <m:r>
                      <a:rPr lang="en-US" altLang="zh-CN" sz="3300" i="0">
                        <a:latin typeface="Cambria Math" panose="02040503050406030204" pitchFamily="18" charset="0"/>
                        <a:ea typeface="Cambria Math" panose="02040503050406030204" pitchFamily="18" charset="0"/>
                      </a:rPr>
                      <m:t>=</m:t>
                    </m:r>
                    <m:d>
                      <m:dPr>
                        <m:ctrlPr>
                          <a:rPr lang="en-US" altLang="zh-CN" sz="3300" i="1">
                            <a:latin typeface="Cambria Math" panose="02040503050406030204" pitchFamily="18" charset="0"/>
                            <a:ea typeface="Cambria Math" panose="02040503050406030204" pitchFamily="18" charset="0"/>
                          </a:rPr>
                        </m:ctrlPr>
                      </m:dPr>
                      <m:e>
                        <m:r>
                          <a:rPr lang="en-US" altLang="zh-CN" sz="3300" i="1">
                            <a:latin typeface="Cambria Math" panose="02040503050406030204" pitchFamily="18" charset="0"/>
                            <a:ea typeface="Cambria Math" panose="02040503050406030204" pitchFamily="18" charset="0"/>
                          </a:rPr>
                          <m:t>𝑝</m:t>
                        </m:r>
                        <m:r>
                          <a:rPr lang="en-US" altLang="zh-CN" sz="3300" i="0">
                            <a:latin typeface="Cambria Math" panose="02040503050406030204" pitchFamily="18" charset="0"/>
                            <a:ea typeface="Cambria Math" panose="02040503050406030204" pitchFamily="18" charset="0"/>
                          </a:rPr>
                          <m:t>−</m:t>
                        </m:r>
                        <m:r>
                          <a:rPr lang="en-US" altLang="zh-CN" sz="3300" i="1">
                            <a:latin typeface="Cambria Math" panose="02040503050406030204" pitchFamily="18" charset="0"/>
                            <a:ea typeface="Cambria Math" panose="02040503050406030204" pitchFamily="18" charset="0"/>
                          </a:rPr>
                          <m:t>𝑘</m:t>
                        </m:r>
                      </m:e>
                    </m:d>
                    <m:r>
                      <a:rPr lang="en-US" altLang="zh-CN" sz="3300" i="0">
                        <a:latin typeface="Cambria Math" panose="02040503050406030204" pitchFamily="18" charset="0"/>
                        <a:ea typeface="Cambria Math" panose="02040503050406030204" pitchFamily="18" charset="0"/>
                      </a:rPr>
                      <m:t> </m:t>
                    </m:r>
                    <m:r>
                      <a:rPr lang="en-US" altLang="zh-CN" sz="3300" b="1" i="0">
                        <a:latin typeface="Cambria Math" panose="02040503050406030204" pitchFamily="18" charset="0"/>
                        <a:ea typeface="Cambria Math" panose="02040503050406030204" pitchFamily="18" charset="0"/>
                      </a:rPr>
                      <m:t>𝐦𝐨𝐝</m:t>
                    </m:r>
                    <m:r>
                      <a:rPr lang="en-US" altLang="zh-CN" sz="3300" i="0">
                        <a:latin typeface="Cambria Math" panose="02040503050406030204" pitchFamily="18" charset="0"/>
                        <a:ea typeface="Cambria Math" panose="02040503050406030204" pitchFamily="18" charset="0"/>
                      </a:rPr>
                      <m:t> 26</m:t>
                    </m:r>
                  </m:oMath>
                </a14:m>
                <a:r>
                  <a:rPr lang="en-US" altLang="zh-CN" sz="3300" dirty="0" smtClean="0"/>
                  <a:t>. </a:t>
                </a:r>
                <a:r>
                  <a:rPr lang="zh-CN" altLang="en-US" sz="3300" dirty="0"/>
                  <a:t>这里整数</a:t>
                </a:r>
                <a14:m>
                  <m:oMath xmlns:m="http://schemas.openxmlformats.org/officeDocument/2006/math">
                    <m:r>
                      <a:rPr lang="en-US" altLang="zh-CN" sz="3300" i="1" dirty="0" smtClean="0">
                        <a:latin typeface="Cambria Math" panose="02040503050406030204" pitchFamily="18" charset="0"/>
                      </a:rPr>
                      <m:t>𝑘</m:t>
                    </m:r>
                  </m:oMath>
                </a14:m>
                <a:r>
                  <a:rPr lang="zh-CN" altLang="en-US" sz="3300" dirty="0" smtClean="0"/>
                  <a:t>称为</a:t>
                </a:r>
                <a:r>
                  <a:rPr lang="zh-CN" altLang="en-US" sz="3300" b="1" dirty="0" smtClean="0">
                    <a:solidFill>
                      <a:srgbClr val="C00000"/>
                    </a:solidFill>
                  </a:rPr>
                  <a:t>密钥</a:t>
                </a:r>
                <a:r>
                  <a:rPr lang="en-US" altLang="zh-CN" sz="3300" dirty="0"/>
                  <a:t>.</a:t>
                </a:r>
              </a:p>
              <a:p>
                <a:endParaRPr lang="en-US" dirty="0" smtClean="0"/>
              </a:p>
              <a:p>
                <a:r>
                  <a:rPr lang="zh-CN" altLang="en-US" sz="3300" dirty="0" smtClean="0"/>
                  <a:t>例</a:t>
                </a:r>
                <a:r>
                  <a:rPr lang="en-US" sz="3300" dirty="0" smtClean="0"/>
                  <a:t>: </a:t>
                </a:r>
                <a:r>
                  <a:rPr lang="zh-CN" altLang="en-US" sz="3300" dirty="0" smtClean="0"/>
                  <a:t>用密钥</a:t>
                </a:r>
                <a14:m>
                  <m:oMath xmlns:m="http://schemas.openxmlformats.org/officeDocument/2006/math">
                    <m:r>
                      <a:rPr lang="en-US" altLang="zh-CN" sz="3300" i="1" dirty="0" smtClean="0">
                        <a:latin typeface="Cambria Math" panose="02040503050406030204" pitchFamily="18" charset="0"/>
                      </a:rPr>
                      <m:t>𝑘</m:t>
                    </m:r>
                    <m:r>
                      <a:rPr lang="en-US" altLang="zh-CN" sz="3300" i="1" dirty="0" smtClean="0">
                        <a:latin typeface="Cambria Math" panose="02040503050406030204" pitchFamily="18" charset="0"/>
                      </a:rPr>
                      <m:t> </m:t>
                    </m:r>
                  </m:oMath>
                </a14:m>
                <a:r>
                  <a:rPr lang="en-US" altLang="zh-CN" sz="3300" dirty="0"/>
                  <a:t>= </a:t>
                </a:r>
                <a:r>
                  <a:rPr lang="en-US" altLang="zh-CN" sz="3300" dirty="0" smtClean="0"/>
                  <a:t>11</a:t>
                </a:r>
                <a:r>
                  <a:rPr lang="zh-CN" altLang="en-US" sz="3300" dirty="0" smtClean="0"/>
                  <a:t>的移位密码加密明文消息</a:t>
                </a:r>
                <a:r>
                  <a:rPr lang="en-US" altLang="zh-CN" sz="3300" dirty="0"/>
                  <a:t>“ </a:t>
                </a:r>
                <a:r>
                  <a:rPr lang="en-US" sz="3300" dirty="0" smtClean="0"/>
                  <a:t>STOP GLOBAL WARMING”.</a:t>
                </a:r>
              </a:p>
              <a:p>
                <a:r>
                  <a:rPr lang="zh-CN" altLang="en-US" sz="3300" dirty="0" smtClean="0"/>
                  <a:t>解</a:t>
                </a:r>
                <a:r>
                  <a:rPr lang="en-US" sz="3300" dirty="0" smtClean="0"/>
                  <a:t>: </a:t>
                </a:r>
              </a:p>
              <a:p>
                <a:pPr lvl="1">
                  <a:lnSpc>
                    <a:spcPct val="110000"/>
                  </a:lnSpc>
                </a:pPr>
                <a:r>
                  <a:rPr lang="zh-CN" altLang="en-US" sz="2800" dirty="0" smtClean="0"/>
                  <a:t>首先</a:t>
                </a:r>
                <a:r>
                  <a:rPr lang="en-US" altLang="zh-CN" sz="2800" dirty="0" smtClean="0"/>
                  <a:t>,</a:t>
                </a:r>
                <a:r>
                  <a:rPr lang="zh-CN" altLang="en-US" sz="2800" dirty="0" smtClean="0"/>
                  <a:t>将字母翻译成</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𝑍</m:t>
                        </m:r>
                      </m:e>
                      <m:sub>
                        <m:r>
                          <a:rPr lang="en-US" altLang="zh-CN" sz="2800" i="1">
                            <a:latin typeface="Cambria Math" panose="02040503050406030204" pitchFamily="18" charset="0"/>
                          </a:rPr>
                          <m:t>26</m:t>
                        </m:r>
                      </m:sub>
                    </m:sSub>
                  </m:oMath>
                </a14:m>
                <a:r>
                  <a:rPr lang="zh-CN" altLang="en-US" sz="2800" dirty="0" smtClean="0"/>
                  <a:t>中对应的元素</a:t>
                </a:r>
                <a:r>
                  <a:rPr lang="en-US" altLang="zh-CN" sz="2800" dirty="0" smtClean="0"/>
                  <a:t>: </a:t>
                </a:r>
                <a:r>
                  <a:rPr lang="en-US" sz="2800" dirty="0" smtClean="0"/>
                  <a:t>18 </a:t>
                </a:r>
                <a:r>
                  <a:rPr lang="en-US" sz="2800" dirty="0"/>
                  <a:t>19 14 15    6 11 14 1 0 11     22 0 17 12  8  13  6.</a:t>
                </a:r>
              </a:p>
              <a:p>
                <a:pPr lvl="1">
                  <a:lnSpc>
                    <a:spcPct val="110000"/>
                  </a:lnSpc>
                </a:pPr>
                <a:r>
                  <a:rPr lang="zh-CN" altLang="en-US" sz="2800" dirty="0" smtClean="0"/>
                  <a:t>用加密函数</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𝑝</m:t>
                    </m:r>
                    <m:r>
                      <a:rPr lang="en-US" sz="2800" i="1" dirty="0">
                        <a:latin typeface="Cambria Math" panose="02040503050406030204" pitchFamily="18" charset="0"/>
                      </a:rPr>
                      <m:t>) = (</m:t>
                    </m:r>
                    <m:r>
                      <a:rPr lang="en-US" sz="2800" i="1" dirty="0">
                        <a:latin typeface="Cambria Math" panose="02040503050406030204" pitchFamily="18" charset="0"/>
                      </a:rPr>
                      <m:t>𝑝</m:t>
                    </m:r>
                    <m:r>
                      <a:rPr lang="en-US" sz="2800" i="1" dirty="0">
                        <a:latin typeface="Cambria Math" panose="02040503050406030204" pitchFamily="18" charset="0"/>
                      </a:rPr>
                      <m:t> + 11) </m:t>
                    </m:r>
                  </m:oMath>
                </a14:m>
                <a:r>
                  <a:rPr lang="en-US" sz="2800" b="1" dirty="0"/>
                  <a:t>mod</a:t>
                </a:r>
                <a:r>
                  <a:rPr lang="en-US" sz="2800" dirty="0"/>
                  <a:t> </a:t>
                </a:r>
                <a:r>
                  <a:rPr lang="en-US" sz="2800" dirty="0" smtClean="0"/>
                  <a:t>26</a:t>
                </a:r>
                <a:r>
                  <a:rPr lang="zh-CN" altLang="en-US" sz="2800" dirty="0" smtClean="0"/>
                  <a:t>替换以上每个元素</a:t>
                </a:r>
                <a:r>
                  <a:rPr lang="en-US" altLang="zh-CN" sz="2800" dirty="0" smtClean="0"/>
                  <a:t>, </a:t>
                </a:r>
                <a:r>
                  <a:rPr lang="zh-CN" altLang="en-US" sz="2800" dirty="0" smtClean="0"/>
                  <a:t>得到</a:t>
                </a:r>
                <a:r>
                  <a:rPr lang="en-US" sz="2800" dirty="0" smtClean="0"/>
                  <a:t>3 </a:t>
                </a:r>
                <a:r>
                  <a:rPr lang="en-US" sz="2800" dirty="0"/>
                  <a:t>4 25 0    17 22 25 12 11 22     7 11 2 23  19  24  17.            </a:t>
                </a:r>
              </a:p>
              <a:p>
                <a:pPr lvl="1">
                  <a:lnSpc>
                    <a:spcPct val="110000"/>
                  </a:lnSpc>
                </a:pPr>
                <a:r>
                  <a:rPr lang="zh-CN" altLang="en-US" sz="2800" dirty="0" smtClean="0"/>
                  <a:t>将以上结果翻译回字母</a:t>
                </a:r>
                <a:r>
                  <a:rPr lang="en-US" altLang="zh-CN" sz="2800" dirty="0" smtClean="0"/>
                  <a:t>, </a:t>
                </a:r>
                <a:r>
                  <a:rPr lang="zh-CN" altLang="en-US" sz="2800" dirty="0" smtClean="0"/>
                  <a:t>得到密文</a:t>
                </a:r>
                <a:r>
                  <a:rPr lang="en-US" sz="2800" dirty="0" smtClean="0"/>
                  <a:t>“DEZA </a:t>
                </a:r>
                <a:r>
                  <a:rPr lang="en-US" sz="2800" dirty="0"/>
                  <a:t>RWZMLW HLCXTYR.”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r="-1609"/>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63C9AC4-5116-4B2F-B609-A2E95EE0F87D}"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144</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76099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down)">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移位密码</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a:t>
                </a:r>
                <a:r>
                  <a:rPr lang="zh-CN" altLang="en-US" dirty="0" smtClean="0"/>
                  <a:t>解密用密钥</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 </m:t>
                    </m:r>
                  </m:oMath>
                </a14:m>
                <a:r>
                  <a:rPr lang="en-US" altLang="zh-CN" dirty="0"/>
                  <a:t>= 7</a:t>
                </a:r>
                <a:r>
                  <a:rPr lang="zh-CN" altLang="en-US" dirty="0" smtClean="0"/>
                  <a:t>的</a:t>
                </a:r>
                <a:r>
                  <a:rPr lang="zh-CN" altLang="en-US" dirty="0"/>
                  <a:t>移位密码</a:t>
                </a:r>
                <a:r>
                  <a:rPr lang="zh-CN" altLang="en-US" dirty="0" smtClean="0"/>
                  <a:t>加密后的消息</a:t>
                </a:r>
                <a:r>
                  <a:rPr lang="en-US" dirty="0" smtClean="0"/>
                  <a:t>“LEWLYPLUJL PZ H NYLHA  ALHJOLY”.</a:t>
                </a:r>
              </a:p>
              <a:p>
                <a:r>
                  <a:rPr lang="zh-CN" altLang="en-US" dirty="0" smtClean="0"/>
                  <a:t>解</a:t>
                </a:r>
                <a:r>
                  <a:rPr lang="en-US" dirty="0" smtClean="0"/>
                  <a:t>:</a:t>
                </a:r>
              </a:p>
              <a:p>
                <a:pPr lvl="1">
                  <a:lnSpc>
                    <a:spcPct val="110000"/>
                  </a:lnSpc>
                </a:pPr>
                <a:r>
                  <a:rPr lang="zh-CN" altLang="en-US" sz="2600" dirty="0" smtClean="0"/>
                  <a:t>首先</a:t>
                </a:r>
                <a:r>
                  <a:rPr lang="en-US" altLang="zh-CN" sz="2600" dirty="0" smtClean="0"/>
                  <a:t>, </a:t>
                </a:r>
                <a:r>
                  <a:rPr lang="zh-CN" altLang="en-US" sz="2600" dirty="0" smtClean="0"/>
                  <a:t>将加密后的消息翻译成</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𝑍</m:t>
                        </m:r>
                      </m:e>
                      <m:sub>
                        <m:r>
                          <a:rPr lang="en-US" altLang="zh-CN" sz="2800" i="1">
                            <a:latin typeface="Cambria Math" panose="02040503050406030204" pitchFamily="18" charset="0"/>
                          </a:rPr>
                          <m:t>26</m:t>
                        </m:r>
                      </m:sub>
                    </m:sSub>
                  </m:oMath>
                </a14:m>
                <a:r>
                  <a:rPr lang="zh-CN" altLang="en-US" sz="2600" dirty="0" smtClean="0"/>
                  <a:t>中的元素</a:t>
                </a:r>
                <a:r>
                  <a:rPr lang="en-US" altLang="zh-CN" sz="2600" dirty="0" smtClean="0"/>
                  <a:t>, </a:t>
                </a:r>
                <a:r>
                  <a:rPr lang="zh-CN" altLang="en-US" sz="2600" dirty="0" smtClean="0"/>
                  <a:t>得到</a:t>
                </a:r>
                <a:r>
                  <a:rPr lang="en-US" sz="2600" dirty="0" smtClean="0"/>
                  <a:t> 11 </a:t>
                </a:r>
                <a:r>
                  <a:rPr lang="en-US" sz="2600" dirty="0"/>
                  <a:t>4 22 11 24 15 11 20 9 11   15 25   7   13 24 11 7  0    0 11 7  9  14  11  24.</a:t>
                </a:r>
              </a:p>
              <a:p>
                <a:pPr lvl="1">
                  <a:lnSpc>
                    <a:spcPct val="110000"/>
                  </a:lnSpc>
                </a:pPr>
                <a:r>
                  <a:rPr lang="zh-CN" altLang="en-US" sz="2600" dirty="0" smtClean="0"/>
                  <a:t>对以上数字移动</a:t>
                </a:r>
                <a14:m>
                  <m:oMath xmlns:m="http://schemas.openxmlformats.org/officeDocument/2006/math">
                    <m:r>
                      <a:rPr lang="en-US" sz="2600" i="1" dirty="0" smtClean="0">
                        <a:latin typeface="Cambria Math" panose="02040503050406030204" pitchFamily="18" charset="0"/>
                      </a:rPr>
                      <m:t>−</m:t>
                    </m:r>
                    <m:r>
                      <a:rPr lang="en-US" sz="2600" i="1" dirty="0">
                        <a:latin typeface="Cambria Math" panose="02040503050406030204" pitchFamily="18" charset="0"/>
                      </a:rPr>
                      <m:t>𝑘</m:t>
                    </m:r>
                  </m:oMath>
                </a14:m>
                <a:r>
                  <a:rPr lang="en-US" sz="2600" dirty="0"/>
                  <a:t> = −7 </a:t>
                </a:r>
                <a:r>
                  <a:rPr lang="zh-CN" altLang="en-US" sz="2600" dirty="0" smtClean="0"/>
                  <a:t>模</a:t>
                </a:r>
                <a:r>
                  <a:rPr lang="en-US" sz="2600" dirty="0" smtClean="0"/>
                  <a:t>26 </a:t>
                </a:r>
                <a:r>
                  <a:rPr lang="zh-CN" altLang="en-US" sz="2600" dirty="0" smtClean="0"/>
                  <a:t>位</a:t>
                </a:r>
                <a:r>
                  <a:rPr lang="en-US" altLang="zh-CN" sz="2600" dirty="0" smtClean="0"/>
                  <a:t>, </a:t>
                </a:r>
                <a:r>
                  <a:rPr lang="zh-CN" altLang="en-US" sz="2600" dirty="0" smtClean="0"/>
                  <a:t>得到</a:t>
                </a:r>
                <a:r>
                  <a:rPr lang="en-US" sz="2600" dirty="0" smtClean="0"/>
                  <a:t>4 </a:t>
                </a:r>
                <a:r>
                  <a:rPr lang="en-US" sz="2600" dirty="0"/>
                  <a:t>23 15 4 17 8 4 13 2 4   8 18    0    6 17 4  0  19     19  4  0  2  7  4  17.</a:t>
                </a:r>
              </a:p>
              <a:p>
                <a:pPr lvl="1">
                  <a:lnSpc>
                    <a:spcPct val="110000"/>
                  </a:lnSpc>
                </a:pPr>
                <a:r>
                  <a:rPr lang="zh-CN" altLang="en-US" sz="2600" dirty="0" smtClean="0"/>
                  <a:t>将以上数字翻译回字母得到原始明文</a:t>
                </a:r>
                <a:r>
                  <a:rPr lang="en-US" sz="2600" dirty="0" smtClean="0"/>
                  <a:t>“</a:t>
                </a:r>
                <a:r>
                  <a:rPr lang="en-US" sz="2600" dirty="0"/>
                  <a:t>EXPERIENCE IS A GREAT TEACHER.”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054"/>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5ADDCD0C-A719-497A-8DD0-FCC0A560D87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145</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33563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371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仿射密码</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移位密码是</a:t>
                </a:r>
                <a:r>
                  <a:rPr lang="zh-CN" altLang="en-US" b="1" dirty="0" smtClean="0">
                    <a:solidFill>
                      <a:srgbClr val="C00000"/>
                    </a:solidFill>
                  </a:rPr>
                  <a:t>仿射密码</a:t>
                </a:r>
                <a:r>
                  <a:rPr lang="zh-CN" altLang="en-US" dirty="0" smtClean="0"/>
                  <a:t>中的一种特例</a:t>
                </a:r>
                <a:r>
                  <a:rPr lang="en-US" altLang="zh-CN" dirty="0" smtClean="0"/>
                  <a:t>. </a:t>
                </a:r>
                <a:r>
                  <a:rPr lang="zh-CN" altLang="en-US" dirty="0" smtClean="0"/>
                  <a:t>仿射密码的加密函数表示</a:t>
                </a:r>
                <a14:m>
                  <m:oMath xmlns:m="http://schemas.openxmlformats.org/officeDocument/2006/math">
                    <m:r>
                      <a:rPr lang="zh-CN" altLang="en-US" i="1" dirty="0" smtClean="0">
                        <a:latin typeface="Cambria Math" panose="02040503050406030204" pitchFamily="18" charset="0"/>
                      </a:rPr>
                      <m:t>为</m:t>
                    </m:r>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err="1" smtClean="0">
                        <a:latin typeface="Cambria Math" panose="02040503050406030204" pitchFamily="18" charset="0"/>
                      </a:rPr>
                      <m:t>𝑎𝑝</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b="1" i="1" dirty="0" smtClean="0">
                        <a:latin typeface="Cambria Math" panose="02040503050406030204" pitchFamily="18" charset="0"/>
                      </a:rPr>
                      <m:t>𝒎𝒐𝒅</m:t>
                    </m:r>
                    <m:r>
                      <a:rPr lang="en-US" i="1" dirty="0" smtClean="0">
                        <a:latin typeface="Cambria Math" panose="02040503050406030204" pitchFamily="18" charset="0"/>
                      </a:rPr>
                      <m:t> 26</m:t>
                    </m:r>
                  </m:oMath>
                </a14:m>
                <a:r>
                  <a:rPr lang="en-US" dirty="0" smtClean="0"/>
                  <a:t>, </a:t>
                </a:r>
                <a:r>
                  <a:rPr lang="zh-CN" altLang="en-US" dirty="0" smtClean="0"/>
                  <a:t>其中</a:t>
                </a:r>
                <a14:m>
                  <m:oMath xmlns:m="http://schemas.openxmlformats.org/officeDocument/2006/math">
                    <m:r>
                      <a:rPr lang="en-US" i="1" dirty="0" smtClean="0">
                        <a:latin typeface="Cambria Math" panose="02040503050406030204" pitchFamily="18" charset="0"/>
                      </a:rPr>
                      <m:t>𝑎</m:t>
                    </m:r>
                  </m:oMath>
                </a14:m>
                <a:r>
                  <a:rPr lang="zh-CN" altLang="en-US" dirty="0" smtClean="0"/>
                  <a:t>和</a:t>
                </a:r>
                <a14:m>
                  <m:oMath xmlns:m="http://schemas.openxmlformats.org/officeDocument/2006/math">
                    <m:r>
                      <a:rPr lang="en-US" i="1" dirty="0" smtClean="0">
                        <a:latin typeface="Cambria Math" panose="02040503050406030204" pitchFamily="18" charset="0"/>
                      </a:rPr>
                      <m:t>𝑏</m:t>
                    </m:r>
                  </m:oMath>
                </a14:m>
                <a:r>
                  <a:rPr lang="zh-CN" altLang="en-US" dirty="0" smtClean="0"/>
                  <a:t>是整数</a:t>
                </a:r>
                <a:r>
                  <a:rPr lang="en-US" altLang="zh-CN" dirty="0" smtClean="0"/>
                  <a:t>, </a:t>
                </a:r>
                <a:r>
                  <a:rPr lang="zh-CN" altLang="en-US" dirty="0" smtClean="0"/>
                  <a:t>其选择需保证</a:t>
                </a:r>
                <a14:m>
                  <m:oMath xmlns:m="http://schemas.openxmlformats.org/officeDocument/2006/math">
                    <m:r>
                      <a:rPr lang="en-US" altLang="zh-CN" i="1" dirty="0" smtClean="0">
                        <a:latin typeface="Cambria Math" panose="02040503050406030204" pitchFamily="18" charset="0"/>
                      </a:rPr>
                      <m:t>𝑓</m:t>
                    </m:r>
                  </m:oMath>
                </a14:m>
                <a:r>
                  <a:rPr lang="zh-CN" altLang="en-US" dirty="0" smtClean="0"/>
                  <a:t>是一个双射函数</a:t>
                </a:r>
                <a:r>
                  <a:rPr lang="en-US" altLang="zh-CN" dirty="0" smtClean="0"/>
                  <a:t>.</a:t>
                </a:r>
                <a:r>
                  <a:rPr lang="en-US" altLang="zh-CN" dirty="0"/>
                  <a:t> </a:t>
                </a:r>
                <a14:m>
                  <m:oMath xmlns:m="http://schemas.openxmlformats.org/officeDocument/2006/math">
                    <m:r>
                      <a:rPr lang="en-US"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oMath>
                </a14:m>
                <a:r>
                  <a:rPr lang="zh-CN" altLang="en-US" dirty="0" smtClean="0"/>
                  <a:t>是一个双射函数</a:t>
                </a:r>
                <a:r>
                  <a:rPr lang="en-US" altLang="zh-CN" dirty="0" smtClean="0"/>
                  <a:t>, </a:t>
                </a:r>
                <a:r>
                  <a:rPr lang="zh-CN" altLang="en-US" dirty="0" smtClean="0"/>
                  <a:t>当且仅当</a:t>
                </a:r>
                <a:r>
                  <a:rPr lang="en-US" dirty="0" smtClean="0"/>
                  <a:t> </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,26) = 1</m:t>
                    </m:r>
                  </m:oMath>
                </a14:m>
                <a:r>
                  <a:rPr lang="en-US" dirty="0" smtClean="0"/>
                  <a:t>. </a:t>
                </a:r>
              </a:p>
              <a:p>
                <a:r>
                  <a:rPr lang="zh-CN" altLang="en-US" dirty="0"/>
                  <a:t>双</a:t>
                </a:r>
                <a:r>
                  <a:rPr lang="zh-CN" altLang="en-US" dirty="0" smtClean="0"/>
                  <a:t>射函数</a:t>
                </a:r>
                <a:r>
                  <a:rPr lang="en-US" altLang="zh-CN" dirty="0" smtClean="0"/>
                  <a:t>, </a:t>
                </a:r>
                <a:r>
                  <a:rPr lang="zh-CN" altLang="en-US" dirty="0" smtClean="0"/>
                  <a:t>如果一个函数既是一对一的</a:t>
                </a:r>
                <a:r>
                  <a:rPr lang="en-US" altLang="zh-CN" dirty="0" smtClean="0"/>
                  <a:t>, </a:t>
                </a:r>
                <a:r>
                  <a:rPr lang="zh-CN" altLang="en-US" dirty="0" smtClean="0"/>
                  <a:t>又是映上的</a:t>
                </a:r>
                <a:r>
                  <a:rPr lang="en-US" altLang="zh-CN" dirty="0" smtClean="0"/>
                  <a:t>. </a:t>
                </a:r>
                <a:endParaRPr lang="en-US" dirty="0" smtClean="0"/>
              </a:p>
              <a:p>
                <a:endParaRPr lang="en-US" dirty="0" smtClean="0"/>
              </a:p>
              <a:p>
                <a:r>
                  <a:rPr lang="zh-CN" altLang="en-US" dirty="0" smtClean="0"/>
                  <a:t>例</a:t>
                </a:r>
                <a:r>
                  <a:rPr lang="en-US" dirty="0" smtClean="0"/>
                  <a:t>: </a:t>
                </a:r>
                <a:r>
                  <a:rPr lang="zh-CN" altLang="en-US" dirty="0" smtClean="0"/>
                  <a:t>当用</a:t>
                </a:r>
                <a14:m>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a:latin typeface="Cambria Math" panose="02040503050406030204" pitchFamily="18" charset="0"/>
                      </a:rPr>
                      <m:t>) = (7</m:t>
                    </m:r>
                    <m:r>
                      <a:rPr lang="en-US" altLang="zh-CN" i="1" dirty="0">
                        <a:latin typeface="Cambria Math" panose="02040503050406030204" pitchFamily="18" charset="0"/>
                      </a:rPr>
                      <m:t>𝑝</m:t>
                    </m:r>
                    <m:r>
                      <a:rPr lang="en-US" altLang="zh-CN" i="1" dirty="0">
                        <a:latin typeface="Cambria Math" panose="02040503050406030204" pitchFamily="18" charset="0"/>
                      </a:rPr>
                      <m:t> + 3) </m:t>
                    </m:r>
                    <m:r>
                      <a:rPr lang="en-US" altLang="zh-CN" b="1" i="1" dirty="0">
                        <a:latin typeface="Cambria Math" panose="02040503050406030204" pitchFamily="18" charset="0"/>
                      </a:rPr>
                      <m:t>𝒎𝒐𝒅</m:t>
                    </m:r>
                    <m:r>
                      <a:rPr lang="en-US" altLang="zh-CN" i="1" dirty="0">
                        <a:latin typeface="Cambria Math" panose="02040503050406030204" pitchFamily="18" charset="0"/>
                      </a:rPr>
                      <m:t> 26 </m:t>
                    </m:r>
                  </m:oMath>
                </a14:m>
                <a:r>
                  <a:rPr lang="zh-CN" altLang="en-US" dirty="0" smtClean="0"/>
                  <a:t>的</a:t>
                </a:r>
                <a:r>
                  <a:rPr lang="zh-CN" altLang="en-US" dirty="0"/>
                  <a:t>仿射</a:t>
                </a:r>
                <a:r>
                  <a:rPr lang="zh-CN" altLang="en-US" dirty="0" smtClean="0"/>
                  <a:t>密码进行加密时</a:t>
                </a:r>
                <a:r>
                  <a:rPr lang="en-US" altLang="zh-CN" dirty="0" smtClean="0"/>
                  <a:t>, </a:t>
                </a:r>
                <a:r>
                  <a:rPr lang="zh-CN" altLang="en-US" dirty="0" smtClean="0"/>
                  <a:t>字母</a:t>
                </a:r>
                <a14:m>
                  <m:oMath xmlns:m="http://schemas.openxmlformats.org/officeDocument/2006/math">
                    <m:r>
                      <a:rPr lang="en-US" altLang="zh-CN" i="1" dirty="0" smtClean="0">
                        <a:latin typeface="Cambria Math" panose="02040503050406030204" pitchFamily="18" charset="0"/>
                      </a:rPr>
                      <m:t>𝐾</m:t>
                    </m:r>
                  </m:oMath>
                </a14:m>
                <a:r>
                  <a:rPr lang="zh-CN" altLang="en-US" dirty="0" smtClean="0"/>
                  <a:t>用什么字母替换</a:t>
                </a:r>
                <a:r>
                  <a:rPr lang="en-US" altLang="zh-CN" dirty="0" smtClean="0"/>
                  <a:t>?</a:t>
                </a:r>
              </a:p>
              <a:p>
                <a:r>
                  <a:rPr lang="zh-CN" altLang="en-US" dirty="0" smtClean="0"/>
                  <a:t>解</a:t>
                </a:r>
                <a:r>
                  <a:rPr lang="en-US" altLang="zh-CN" dirty="0" smtClean="0"/>
                  <a:t>:</a:t>
                </a:r>
                <a14:m>
                  <m:oMath xmlns:m="http://schemas.openxmlformats.org/officeDocument/2006/math">
                    <m:r>
                      <a:rPr lang="en-US" altLang="zh-CN" i="1" dirty="0" smtClean="0">
                        <a:latin typeface="Cambria Math" panose="02040503050406030204" pitchFamily="18" charset="0"/>
                      </a:rPr>
                      <m:t>𝐾</m:t>
                    </m:r>
                  </m:oMath>
                </a14:m>
                <a:r>
                  <a:rPr lang="zh-CN" altLang="en-US" dirty="0" smtClean="0"/>
                  <a:t>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26</m:t>
                        </m:r>
                      </m:sub>
                    </m:sSub>
                  </m:oMath>
                </a14:m>
                <a:r>
                  <a:rPr lang="zh-CN" altLang="en-US" dirty="0" smtClean="0"/>
                  <a:t>中对应整数</a:t>
                </a:r>
                <a:r>
                  <a:rPr lang="en-US" dirty="0" smtClean="0"/>
                  <a:t>10</a:t>
                </a:r>
                <a:r>
                  <a:rPr lang="en-US" altLang="zh-CN" dirty="0" smtClean="0"/>
                  <a:t>, </a:t>
                </a:r>
                <a14:m>
                  <m:oMath xmlns:m="http://schemas.openxmlformats.org/officeDocument/2006/math">
                    <m:r>
                      <a:rPr lang="en-US" i="1" dirty="0" smtClean="0">
                        <a:latin typeface="Cambria Math" panose="02040503050406030204" pitchFamily="18" charset="0"/>
                      </a:rPr>
                      <m:t>𝑓</m:t>
                    </m:r>
                  </m:oMath>
                </a14:m>
                <a:r>
                  <a:rPr lang="en-US" dirty="0" smtClean="0"/>
                  <a:t>(10) = (7∙10 + 3) </a:t>
                </a:r>
                <a:r>
                  <a:rPr lang="en-US" b="1" dirty="0" smtClean="0"/>
                  <a:t>mod</a:t>
                </a:r>
                <a:r>
                  <a:rPr lang="en-US" dirty="0" smtClean="0"/>
                  <a:t> 26 =21, </a:t>
                </a:r>
                <a:r>
                  <a:rPr lang="zh-CN" altLang="en-US" dirty="0" smtClean="0"/>
                  <a:t>那么</a:t>
                </a:r>
                <a:r>
                  <a:rPr lang="en-US" altLang="zh-CN" dirty="0" smtClean="0"/>
                  <a:t>21</a:t>
                </a:r>
                <a:r>
                  <a:rPr lang="zh-CN" altLang="en-US" dirty="0" smtClean="0"/>
                  <a:t>对应的字母为</a:t>
                </a:r>
                <a14:m>
                  <m:oMath xmlns:m="http://schemas.openxmlformats.org/officeDocument/2006/math">
                    <m:r>
                      <a:rPr lang="en-US" i="1" dirty="0" smtClean="0">
                        <a:latin typeface="Cambria Math" panose="02040503050406030204" pitchFamily="18" charset="0"/>
                      </a:rPr>
                      <m:t>𝑉</m:t>
                    </m:r>
                  </m:oMath>
                </a14:m>
                <a:r>
                  <a:rPr lang="en-US" altLang="zh-CN" dirty="0" smtClean="0"/>
                  <a:t>, </a:t>
                </a:r>
                <a:r>
                  <a:rPr lang="zh-CN" altLang="en-US" dirty="0" smtClean="0"/>
                  <a:t>所以在加密消息时用字母</a:t>
                </a:r>
                <a14:m>
                  <m:oMath xmlns:m="http://schemas.openxmlformats.org/officeDocument/2006/math">
                    <m:r>
                      <a:rPr lang="en-US" altLang="zh-CN" i="1" dirty="0" smtClean="0">
                        <a:latin typeface="Cambria Math" panose="02040503050406030204" pitchFamily="18" charset="0"/>
                      </a:rPr>
                      <m:t>𝑉</m:t>
                    </m:r>
                  </m:oMath>
                </a14:m>
                <a:r>
                  <a:rPr lang="zh-CN" altLang="en-US" dirty="0" smtClean="0"/>
                  <a:t>替换字母</a:t>
                </a:r>
                <a14:m>
                  <m:oMath xmlns:m="http://schemas.openxmlformats.org/officeDocument/2006/math">
                    <m:r>
                      <a:rPr lang="en-US" altLang="zh-CN" i="1" dirty="0" smtClean="0">
                        <a:latin typeface="Cambria Math" panose="02040503050406030204" pitchFamily="18" charset="0"/>
                      </a:rPr>
                      <m:t>𝐾</m:t>
                    </m:r>
                  </m:oMath>
                </a14:m>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888"/>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2957E27E-6306-4EFB-B01B-EFF7045DA2EB}"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146</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14407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676400"/>
            <a:ext cx="11277599" cy="3352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仿射密码</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smtClean="0"/>
                  <a:t>仿</a:t>
                </a:r>
                <a:r>
                  <a:rPr lang="zh-CN" altLang="en-US" b="1" dirty="0"/>
                  <a:t>射</a:t>
                </a:r>
                <a:r>
                  <a:rPr lang="zh-CN" altLang="en-US" b="1" dirty="0" smtClean="0"/>
                  <a:t>密码的解密</a:t>
                </a:r>
                <a:r>
                  <a:rPr lang="en-US" altLang="zh-CN" dirty="0" smtClean="0"/>
                  <a:t>:</a:t>
                </a:r>
              </a:p>
              <a:p>
                <a:r>
                  <a:rPr lang="zh-CN" altLang="en-US" dirty="0" smtClean="0"/>
                  <a:t>假设</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𝑎𝑝</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 </m:t>
                    </m:r>
                    <m:r>
                      <a:rPr lang="en-US" altLang="zh-CN" b="1" i="1" dirty="0" smtClean="0">
                        <a:latin typeface="Cambria Math" panose="02040503050406030204" pitchFamily="18" charset="0"/>
                      </a:rPr>
                      <m:t>𝒎𝒐𝒅</m:t>
                    </m:r>
                    <m:r>
                      <a:rPr lang="en-US" altLang="zh-CN" i="1" dirty="0" smtClean="0">
                        <a:latin typeface="Cambria Math" panose="02040503050406030204" pitchFamily="18" charset="0"/>
                      </a:rPr>
                      <m:t> 26</m:t>
                    </m:r>
                  </m:oMath>
                </a14:m>
                <a:r>
                  <a:rPr lang="en-US" altLang="zh-CN" dirty="0" smtClean="0"/>
                  <a:t>, </a:t>
                </a:r>
                <a:r>
                  <a:rPr lang="zh-CN" altLang="en-US" dirty="0" smtClean="0"/>
                  <a:t>且满足</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,26)=1</m:t>
                    </m:r>
                  </m:oMath>
                </a14:m>
                <a:r>
                  <a:rPr lang="en-US" altLang="zh-CN" dirty="0" smtClean="0"/>
                  <a:t>. </a:t>
                </a:r>
                <a:r>
                  <a:rPr lang="zh-CN" altLang="en-US" dirty="0" smtClean="0"/>
                  <a:t>为了</a:t>
                </a:r>
                <a:r>
                  <a:rPr lang="zh-CN" altLang="en-US" dirty="0"/>
                  <a:t>解密仿射</a:t>
                </a:r>
                <a:r>
                  <a:rPr lang="zh-CN" altLang="en-US" dirty="0" smtClean="0"/>
                  <a:t>密码</a:t>
                </a:r>
                <a:r>
                  <a:rPr lang="en-US" altLang="zh-CN" dirty="0" smtClean="0"/>
                  <a:t>, </a:t>
                </a:r>
                <a:r>
                  <a:rPr lang="zh-CN" altLang="en-US" dirty="0" smtClean="0"/>
                  <a:t>我们需要知道如何用</a:t>
                </a:r>
                <a14:m>
                  <m:oMath xmlns:m="http://schemas.openxmlformats.org/officeDocument/2006/math">
                    <m:r>
                      <a:rPr lang="en-US" altLang="zh-CN" i="1" dirty="0" smtClean="0">
                        <a:latin typeface="Cambria Math" panose="02040503050406030204" pitchFamily="18" charset="0"/>
                      </a:rPr>
                      <m:t>𝑐</m:t>
                    </m:r>
                  </m:oMath>
                </a14:m>
                <a:r>
                  <a:rPr lang="zh-CN" altLang="en-US" dirty="0" smtClean="0"/>
                  <a:t>来表示</a:t>
                </a:r>
                <a14:m>
                  <m:oMath xmlns:m="http://schemas.openxmlformats.org/officeDocument/2006/math">
                    <m:r>
                      <a:rPr lang="en-US" altLang="zh-CN" i="1" dirty="0" smtClean="0">
                        <a:latin typeface="Cambria Math" panose="02040503050406030204" pitchFamily="18" charset="0"/>
                      </a:rPr>
                      <m:t>𝑝</m:t>
                    </m:r>
                  </m:oMath>
                </a14:m>
                <a:r>
                  <a:rPr lang="en-US" altLang="zh-CN" dirty="0" smtClean="0"/>
                  <a:t>, </a:t>
                </a:r>
                <a:r>
                  <a:rPr lang="zh-CN" altLang="en-US" dirty="0" smtClean="0"/>
                  <a:t>因此采用加密同余方程</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err="1" smtClean="0">
                        <a:latin typeface="Cambria Math" panose="02040503050406030204" pitchFamily="18" charset="0"/>
                      </a:rPr>
                      <m:t>𝑎𝑝</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26) </m:t>
                    </m:r>
                  </m:oMath>
                </a14:m>
                <a:r>
                  <a:rPr lang="en-US" altLang="zh-CN" dirty="0" smtClean="0"/>
                  <a:t>, </a:t>
                </a:r>
                <a:r>
                  <a:rPr lang="zh-CN" altLang="en-US" dirty="0" smtClean="0"/>
                  <a:t>然后求解获得</a:t>
                </a:r>
                <a14:m>
                  <m:oMath xmlns:m="http://schemas.openxmlformats.org/officeDocument/2006/math">
                    <m:r>
                      <a:rPr lang="en-US" altLang="zh-CN" i="1" dirty="0" smtClean="0">
                        <a:latin typeface="Cambria Math" panose="02040503050406030204" pitchFamily="18" charset="0"/>
                      </a:rPr>
                      <m:t>𝑝</m:t>
                    </m:r>
                  </m:oMath>
                </a14:m>
                <a:r>
                  <a:rPr lang="en-US" dirty="0" smtClean="0"/>
                  <a:t>.</a:t>
                </a:r>
              </a:p>
              <a:p>
                <a:pPr lvl="1"/>
                <a:r>
                  <a:rPr lang="zh-CN" altLang="en-US" dirty="0" smtClean="0"/>
                  <a:t>为此</a:t>
                </a:r>
                <a:r>
                  <a:rPr lang="en-US" altLang="zh-CN" dirty="0" smtClean="0"/>
                  <a:t>,</a:t>
                </a:r>
                <a:r>
                  <a:rPr lang="zh-CN" altLang="en-US" dirty="0" smtClean="0"/>
                  <a:t>首先两边减去</a:t>
                </a:r>
                <a14:m>
                  <m:oMath xmlns:m="http://schemas.openxmlformats.org/officeDocument/2006/math">
                    <m:r>
                      <a:rPr lang="en-US" altLang="zh-CN" i="1" dirty="0" smtClean="0">
                        <a:latin typeface="Cambria Math" panose="02040503050406030204" pitchFamily="18" charset="0"/>
                      </a:rPr>
                      <m:t>𝑏</m:t>
                    </m:r>
                  </m:oMath>
                </a14:m>
                <a:r>
                  <a:rPr lang="en-US" altLang="zh-CN" dirty="0" smtClean="0"/>
                  <a:t>, </a:t>
                </a:r>
                <a:r>
                  <a:rPr lang="zh-CN" altLang="en-US" dirty="0" smtClean="0"/>
                  <a:t>得到</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err="1" smtClean="0">
                        <a:latin typeface="Cambria Math" panose="02040503050406030204" pitchFamily="18" charset="0"/>
                      </a:rPr>
                      <m:t>𝑎𝑝</m:t>
                    </m:r>
                    <m:r>
                      <a:rPr lang="en-US" i="1" dirty="0" smtClean="0">
                        <a:latin typeface="Cambria Math" panose="02040503050406030204" pitchFamily="18" charset="0"/>
                      </a:rPr>
                      <m:t>(</m:t>
                    </m:r>
                    <m:r>
                      <a:rPr lang="en-US" i="1" dirty="0" smtClean="0">
                        <a:latin typeface="Cambria Math" panose="02040503050406030204" pitchFamily="18" charset="0"/>
                      </a:rPr>
                      <m:t>𝑚𝑜𝑑</m:t>
                    </m:r>
                    <m:r>
                      <a:rPr lang="en-US" i="1" dirty="0" smtClean="0">
                        <a:latin typeface="Cambria Math" panose="02040503050406030204" pitchFamily="18" charset="0"/>
                      </a:rPr>
                      <m:t> 26).</m:t>
                    </m:r>
                  </m:oMath>
                </a14:m>
                <a:endParaRPr lang="en-US" dirty="0" smtClean="0"/>
              </a:p>
              <a:p>
                <a:pPr lvl="1"/>
                <a:r>
                  <a:rPr lang="zh-CN" altLang="en-US" dirty="0" smtClean="0"/>
                  <a:t>因为</a:t>
                </a:r>
                <a14:m>
                  <m:oMath xmlns:m="http://schemas.openxmlformats.org/officeDocument/2006/math">
                    <m:r>
                      <m:rPr>
                        <m:sty m:val="p"/>
                      </m:rPr>
                      <a:rPr lang="en-US" altLang="zh-CN" i="1" dirty="0" smtClean="0">
                        <a:latin typeface="Cambria Math" panose="02040503050406030204" pitchFamily="18" charset="0"/>
                      </a:rPr>
                      <m:t>gcd</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,26) = 1</m:t>
                    </m:r>
                  </m:oMath>
                </a14:m>
                <a:r>
                  <a:rPr lang="en-US" altLang="zh-CN" dirty="0" smtClean="0"/>
                  <a:t>, </a:t>
                </a:r>
                <a:r>
                  <a:rPr lang="zh-CN" altLang="en-US" dirty="0" smtClean="0"/>
                  <a:t>所以一定存在</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模</a:t>
                </a:r>
                <a:r>
                  <a:rPr lang="en-US" altLang="zh-CN" dirty="0" smtClean="0"/>
                  <a:t>26</a:t>
                </a:r>
                <a:r>
                  <a:rPr lang="zh-CN" altLang="en-US" dirty="0" smtClean="0"/>
                  <a:t>的逆</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𝑎</m:t>
                        </m:r>
                      </m:e>
                    </m:acc>
                  </m:oMath>
                </a14:m>
                <a:r>
                  <a:rPr lang="zh-CN" altLang="en-US" dirty="0" smtClean="0"/>
                  <a:t>存在</a:t>
                </a:r>
                <a:r>
                  <a:rPr lang="en-US" altLang="zh-CN" dirty="0" smtClean="0"/>
                  <a:t>. </a:t>
                </a:r>
                <a:r>
                  <a:rPr lang="zh-CN" altLang="en-US" dirty="0" smtClean="0"/>
                  <a:t>在等式两边乘以</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𝑎</m:t>
                        </m:r>
                      </m:e>
                    </m:acc>
                  </m:oMath>
                </a14:m>
                <a:r>
                  <a:rPr lang="en-US" altLang="zh-CN" dirty="0" smtClean="0"/>
                  <a:t>, </a:t>
                </a:r>
                <a:r>
                  <a:rPr lang="zh-CN" altLang="en-US" dirty="0" smtClean="0"/>
                  <a:t>可得</a:t>
                </a:r>
                <a14:m>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𝑎</m:t>
                        </m:r>
                      </m:e>
                    </m:acc>
                    <m:r>
                      <a:rPr lang="en-US" altLang="zh-CN" i="1" dirty="0">
                        <a:latin typeface="Cambria Math" panose="02040503050406030204" pitchFamily="18" charset="0"/>
                      </a:rPr>
                      <m:t> </m:t>
                    </m:r>
                    <m:r>
                      <a:rPr lang="en-US" i="1" dirty="0" smtClean="0">
                        <a:latin typeface="Cambria Math" panose="02040503050406030204" pitchFamily="18" charset="0"/>
                      </a:rPr>
                      <m:t>(</m:t>
                    </m:r>
                    <m:r>
                      <a:rPr lang="en-US" i="1" dirty="0" smtClean="0">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oMath>
                </a14:m>
                <a:r>
                  <a:rPr lang="en-US" dirty="0" smtClean="0"/>
                  <a:t>≡ </a:t>
                </a:r>
                <a14:m>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𝑎</m:t>
                        </m:r>
                      </m:e>
                    </m:acc>
                    <m:r>
                      <a:rPr lang="en-US" i="1" dirty="0" smtClean="0">
                        <a:latin typeface="Cambria Math" panose="02040503050406030204" pitchFamily="18" charset="0"/>
                      </a:rPr>
                      <m:t>𝑎𝑝</m:t>
                    </m:r>
                    <m:r>
                      <a:rPr lang="en-US" i="1" dirty="0" smtClean="0">
                        <a:latin typeface="Cambria Math" panose="02040503050406030204" pitchFamily="18" charset="0"/>
                      </a:rPr>
                      <m:t>(</m:t>
                    </m:r>
                    <m:r>
                      <a:rPr lang="en-US" i="1" dirty="0" smtClean="0">
                        <a:latin typeface="Cambria Math" panose="02040503050406030204" pitchFamily="18" charset="0"/>
                      </a:rPr>
                      <m:t>𝑚𝑜𝑑</m:t>
                    </m:r>
                    <m:r>
                      <a:rPr lang="en-US" i="1" dirty="0" smtClean="0">
                        <a:latin typeface="Cambria Math" panose="02040503050406030204" pitchFamily="18" charset="0"/>
                      </a:rPr>
                      <m:t> 26)</m:t>
                    </m:r>
                  </m:oMath>
                </a14:m>
                <a:endParaRPr lang="en-US" dirty="0" smtClean="0"/>
              </a:p>
              <a:p>
                <a:pPr lvl="1"/>
                <a:r>
                  <a:rPr lang="zh-CN" altLang="en-US" dirty="0" smtClean="0"/>
                  <a:t>因为</a:t>
                </a:r>
                <a14:m>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𝑎</m:t>
                        </m:r>
                      </m:e>
                    </m:acc>
                    <m:r>
                      <a:rPr lang="en-US" altLang="zh-CN" i="1" dirty="0" smtClean="0">
                        <a:latin typeface="Cambria Math" panose="02040503050406030204" pitchFamily="18" charset="0"/>
                      </a:rPr>
                      <m:t>𝑎</m:t>
                    </m:r>
                  </m:oMath>
                </a14:m>
                <a:r>
                  <a:rPr lang="en-US" altLang="zh-CN" dirty="0"/>
                  <a:t> ≡ </a:t>
                </a:r>
                <a:r>
                  <a:rPr lang="en-US" altLang="zh-CN" dirty="0" smtClean="0"/>
                  <a:t>1(</a:t>
                </a:r>
                <a14:m>
                  <m:oMath xmlns:m="http://schemas.openxmlformats.org/officeDocument/2006/math">
                    <m:r>
                      <a:rPr lang="en-US" altLang="zh-CN" i="1" dirty="0" smtClean="0">
                        <a:latin typeface="Cambria Math" panose="02040503050406030204" pitchFamily="18" charset="0"/>
                      </a:rPr>
                      <m:t>𝑚𝑜𝑑</m:t>
                    </m:r>
                  </m:oMath>
                </a14:m>
                <a:r>
                  <a:rPr lang="en-US" altLang="zh-CN" dirty="0" smtClean="0"/>
                  <a:t> 26), </a:t>
                </a:r>
                <a:r>
                  <a:rPr lang="zh-CN" altLang="en-US" dirty="0" smtClean="0"/>
                  <a:t>说明</a:t>
                </a:r>
                <a14:m>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𝑎</m:t>
                        </m:r>
                      </m:e>
                    </m:acc>
                    <m:r>
                      <a:rPr lang="en-US" altLang="zh-CN" i="1" dirty="0">
                        <a:latin typeface="Cambria Math" panose="02040503050406030204" pitchFamily="18" charset="0"/>
                      </a:rPr>
                      <m:t> </m:t>
                    </m:r>
                  </m:oMath>
                </a14:m>
                <a:r>
                  <a:rPr lang="en-US" dirty="0" smtClean="0"/>
                  <a:t>(</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rPr>
                      <m:t>𝑏</m:t>
                    </m:r>
                  </m:oMath>
                </a14:m>
                <a:r>
                  <a:rPr lang="en-US" dirty="0" smtClean="0"/>
                  <a:t>) ≡ </a:t>
                </a:r>
                <a14:m>
                  <m:oMath xmlns:m="http://schemas.openxmlformats.org/officeDocument/2006/math">
                    <m:r>
                      <a:rPr lang="en-US" i="1" dirty="0" smtClean="0">
                        <a:latin typeface="Cambria Math" panose="02040503050406030204" pitchFamily="18" charset="0"/>
                      </a:rPr>
                      <m:t>𝑝</m:t>
                    </m:r>
                  </m:oMath>
                </a14:m>
                <a:r>
                  <a:rPr lang="en-US" dirty="0" smtClean="0"/>
                  <a:t>(</a:t>
                </a:r>
                <a14:m>
                  <m:oMath xmlns:m="http://schemas.openxmlformats.org/officeDocument/2006/math">
                    <m:r>
                      <a:rPr lang="en-US" i="1" dirty="0" smtClean="0">
                        <a:latin typeface="Cambria Math" panose="02040503050406030204" pitchFamily="18" charset="0"/>
                      </a:rPr>
                      <m:t>𝑚𝑜𝑑</m:t>
                    </m:r>
                  </m:oMath>
                </a14:m>
                <a:r>
                  <a:rPr lang="en-US" dirty="0" smtClean="0"/>
                  <a:t> 26)</a:t>
                </a:r>
              </a:p>
              <a:p>
                <a:pPr lvl="1"/>
                <a:r>
                  <a:rPr lang="zh-CN" altLang="en-US" dirty="0" smtClean="0"/>
                  <a:t>因此</a:t>
                </a:r>
                <a14:m>
                  <m:oMath xmlns:m="http://schemas.openxmlformats.org/officeDocument/2006/math">
                    <m:r>
                      <a:rPr lang="en-US" i="1" dirty="0" smtClean="0">
                        <a:latin typeface="Cambria Math" panose="02040503050406030204" pitchFamily="18" charset="0"/>
                      </a:rPr>
                      <m:t>𝑝</m:t>
                    </m:r>
                  </m:oMath>
                </a14:m>
                <a:r>
                  <a:rPr lang="en-US" dirty="0" smtClean="0"/>
                  <a:t> ≡ </a:t>
                </a:r>
                <a14:m>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𝑎</m:t>
                        </m:r>
                      </m:e>
                    </m:acc>
                    <m:r>
                      <a:rPr lang="en-US" altLang="zh-CN" i="1" dirty="0">
                        <a:latin typeface="Cambria Math" panose="02040503050406030204" pitchFamily="18" charset="0"/>
                      </a:rPr>
                      <m:t> </m:t>
                    </m:r>
                  </m:oMath>
                </a14:m>
                <a:r>
                  <a:rPr lang="en-US" dirty="0" smtClean="0"/>
                  <a:t>(</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rPr>
                      <m:t>𝑏</m:t>
                    </m:r>
                  </m:oMath>
                </a14:m>
                <a:r>
                  <a:rPr lang="en-US" dirty="0" smtClean="0"/>
                  <a:t>) (</a:t>
                </a:r>
                <a14:m>
                  <m:oMath xmlns:m="http://schemas.openxmlformats.org/officeDocument/2006/math">
                    <m:r>
                      <a:rPr lang="en-US" i="1" dirty="0" smtClean="0">
                        <a:latin typeface="Cambria Math" panose="02040503050406030204" pitchFamily="18" charset="0"/>
                      </a:rPr>
                      <m:t>𝑚𝑜𝑑</m:t>
                    </m:r>
                    <m:r>
                      <a:rPr lang="en-US" i="1" dirty="0" smtClean="0">
                        <a:latin typeface="Cambria Math" panose="02040503050406030204" pitchFamily="18" charset="0"/>
                      </a:rPr>
                      <m:t> </m:t>
                    </m:r>
                  </m:oMath>
                </a14:m>
                <a:r>
                  <a:rPr lang="en-US" dirty="0" smtClean="0"/>
                  <a:t>26). </a:t>
                </a:r>
                <a:r>
                  <a:rPr lang="zh-CN" altLang="en-US" dirty="0" smtClean="0"/>
                  <a:t>因为</a:t>
                </a:r>
                <a14:m>
                  <m:oMath xmlns:m="http://schemas.openxmlformats.org/officeDocument/2006/math">
                    <m:r>
                      <a:rPr lang="en-US" altLang="zh-CN" i="1" dirty="0" smtClean="0">
                        <a:latin typeface="Cambria Math" panose="02040503050406030204" pitchFamily="18" charset="0"/>
                      </a:rPr>
                      <m:t>𝑝</m:t>
                    </m:r>
                  </m:oMath>
                </a14:m>
                <a:r>
                  <a:rPr lang="zh-CN" altLang="en-US" dirty="0" smtClean="0"/>
                  <a:t>属于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26</m:t>
                        </m:r>
                      </m:sub>
                    </m:sSub>
                  </m:oMath>
                </a14:m>
                <a:r>
                  <a:rPr lang="en-US" altLang="zh-CN" dirty="0" smtClean="0"/>
                  <a:t>, </a:t>
                </a:r>
                <a:r>
                  <a:rPr lang="zh-CN" altLang="en-US" dirty="0" smtClean="0"/>
                  <a:t>所以就可以确定</a:t>
                </a:r>
                <a14:m>
                  <m:oMath xmlns:m="http://schemas.openxmlformats.org/officeDocument/2006/math">
                    <m:r>
                      <a:rPr lang="en-US" altLang="zh-CN" i="1" dirty="0" smtClean="0">
                        <a:latin typeface="Cambria Math" panose="02040503050406030204" pitchFamily="18" charset="0"/>
                      </a:rPr>
                      <m:t>𝑝</m:t>
                    </m:r>
                  </m:oMath>
                </a14:m>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444"/>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2957E27E-6306-4EFB-B01B-EFF7045DA2EB}"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147</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88441525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仿射密码</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lvl="0"/>
                <a:r>
                  <a:rPr lang="zh-CN" altLang="en-US" dirty="0" smtClean="0">
                    <a:solidFill>
                      <a:prstClr val="black"/>
                    </a:solidFill>
                  </a:rPr>
                  <a:t>例</a:t>
                </a:r>
                <a:r>
                  <a:rPr lang="en-US" altLang="zh-CN" dirty="0">
                    <a:solidFill>
                      <a:prstClr val="black"/>
                    </a:solidFill>
                  </a:rPr>
                  <a:t>: </a:t>
                </a:r>
                <a:r>
                  <a:rPr lang="zh-CN" altLang="en-US" dirty="0" smtClean="0">
                    <a:solidFill>
                      <a:prstClr val="black"/>
                    </a:solidFill>
                  </a:rPr>
                  <a:t>解密用</a:t>
                </a:r>
                <a14:m>
                  <m:oMath xmlns:m="http://schemas.openxmlformats.org/officeDocument/2006/math">
                    <m:r>
                      <a:rPr lang="en-US" altLang="zh-CN" i="1" dirty="0" smtClean="0">
                        <a:solidFill>
                          <a:prstClr val="black"/>
                        </a:solidFill>
                        <a:latin typeface="Cambria Math" panose="02040503050406030204" pitchFamily="18" charset="0"/>
                      </a:rPr>
                      <m:t>𝑓</m:t>
                    </m:r>
                    <m:r>
                      <a:rPr lang="en-US" altLang="zh-CN" i="1" dirty="0" smtClean="0">
                        <a:solidFill>
                          <a:prstClr val="black"/>
                        </a:solidFill>
                        <a:latin typeface="Cambria Math" panose="02040503050406030204" pitchFamily="18" charset="0"/>
                      </a:rPr>
                      <m:t>(</m:t>
                    </m:r>
                    <m:r>
                      <a:rPr lang="en-US" altLang="zh-CN" i="1" dirty="0" smtClean="0">
                        <a:solidFill>
                          <a:prstClr val="black"/>
                        </a:solidFill>
                        <a:latin typeface="Cambria Math" panose="02040503050406030204" pitchFamily="18" charset="0"/>
                      </a:rPr>
                      <m:t>𝑝</m:t>
                    </m:r>
                    <m:r>
                      <a:rPr lang="en-US" altLang="zh-CN" i="1" dirty="0" smtClean="0">
                        <a:solidFill>
                          <a:prstClr val="black"/>
                        </a:solidFill>
                        <a:latin typeface="Cambria Math" panose="02040503050406030204" pitchFamily="18" charset="0"/>
                      </a:rPr>
                      <m:t>) = (7</m:t>
                    </m:r>
                    <m:r>
                      <a:rPr lang="en-US" altLang="zh-CN" i="1" dirty="0" smtClean="0">
                        <a:solidFill>
                          <a:prstClr val="black"/>
                        </a:solidFill>
                        <a:latin typeface="Cambria Math" panose="02040503050406030204" pitchFamily="18" charset="0"/>
                      </a:rPr>
                      <m:t>𝑝</m:t>
                    </m:r>
                    <m:r>
                      <a:rPr lang="en-US" altLang="zh-CN" i="1" dirty="0" smtClean="0">
                        <a:solidFill>
                          <a:prstClr val="black"/>
                        </a:solidFill>
                        <a:latin typeface="Cambria Math" panose="02040503050406030204" pitchFamily="18" charset="0"/>
                      </a:rPr>
                      <m:t> + 3) </m:t>
                    </m:r>
                    <m:r>
                      <a:rPr lang="en-US" altLang="zh-CN" b="1" i="1" dirty="0">
                        <a:solidFill>
                          <a:prstClr val="black"/>
                        </a:solidFill>
                        <a:latin typeface="Cambria Math" panose="02040503050406030204" pitchFamily="18" charset="0"/>
                      </a:rPr>
                      <m:t>𝒎𝒐𝒅</m:t>
                    </m:r>
                    <m:r>
                      <a:rPr lang="en-US" altLang="zh-CN" i="1" dirty="0">
                        <a:solidFill>
                          <a:prstClr val="black"/>
                        </a:solidFill>
                        <a:latin typeface="Cambria Math" panose="02040503050406030204" pitchFamily="18" charset="0"/>
                      </a:rPr>
                      <m:t> 26 </m:t>
                    </m:r>
                  </m:oMath>
                </a14:m>
                <a:r>
                  <a:rPr lang="zh-CN" altLang="en-US" dirty="0">
                    <a:solidFill>
                      <a:prstClr val="black"/>
                    </a:solidFill>
                  </a:rPr>
                  <a:t>的仿射密码进行</a:t>
                </a:r>
                <a:r>
                  <a:rPr lang="zh-CN" altLang="en-US" dirty="0" smtClean="0">
                    <a:solidFill>
                      <a:prstClr val="black"/>
                    </a:solidFill>
                  </a:rPr>
                  <a:t>加密的密文字母</a:t>
                </a:r>
                <a14:m>
                  <m:oMath xmlns:m="http://schemas.openxmlformats.org/officeDocument/2006/math">
                    <m:r>
                      <a:rPr lang="en-US" altLang="zh-CN" i="1" dirty="0" smtClean="0">
                        <a:solidFill>
                          <a:prstClr val="black"/>
                        </a:solidFill>
                        <a:latin typeface="Cambria Math" panose="02040503050406030204" pitchFamily="18" charset="0"/>
                      </a:rPr>
                      <m:t>𝑉</m:t>
                    </m:r>
                  </m:oMath>
                </a14:m>
                <a:r>
                  <a:rPr lang="en-US" altLang="zh-CN" dirty="0" smtClean="0">
                    <a:solidFill>
                      <a:prstClr val="black"/>
                    </a:solidFill>
                  </a:rPr>
                  <a:t>.</a:t>
                </a:r>
                <a:endParaRPr lang="en-US" altLang="zh-CN" dirty="0">
                  <a:solidFill>
                    <a:prstClr val="black"/>
                  </a:solidFill>
                </a:endParaRPr>
              </a:p>
              <a:p>
                <a:pPr lvl="0"/>
                <a:r>
                  <a:rPr lang="zh-CN" altLang="en-US" dirty="0">
                    <a:solidFill>
                      <a:prstClr val="black"/>
                    </a:solidFill>
                  </a:rPr>
                  <a:t>解</a:t>
                </a:r>
                <a:r>
                  <a:rPr lang="en-US" altLang="zh-CN" dirty="0" smtClean="0">
                    <a:solidFill>
                      <a:prstClr val="black"/>
                    </a:solidFill>
                  </a:rPr>
                  <a:t>:</a:t>
                </a:r>
                <a:r>
                  <a:rPr lang="zh-CN" altLang="en-US" dirty="0" smtClean="0">
                    <a:solidFill>
                      <a:prstClr val="black"/>
                    </a:solidFill>
                  </a:rPr>
                  <a:t>明文字母</a:t>
                </a:r>
                <a14:m>
                  <m:oMath xmlns:m="http://schemas.openxmlformats.org/officeDocument/2006/math">
                    <m:r>
                      <a:rPr lang="da-DK" altLang="zh-CN" i="1" dirty="0" smtClean="0">
                        <a:solidFill>
                          <a:prstClr val="black"/>
                        </a:solidFill>
                        <a:latin typeface="Cambria Math" panose="02040503050406030204" pitchFamily="18" charset="0"/>
                      </a:rPr>
                      <m:t>𝑝</m:t>
                    </m:r>
                  </m:oMath>
                </a14:m>
                <a:r>
                  <a:rPr lang="da-DK" altLang="zh-CN" dirty="0" smtClean="0">
                    <a:solidFill>
                      <a:prstClr val="black"/>
                    </a:solidFill>
                  </a:rPr>
                  <a:t> </a:t>
                </a:r>
                <a:r>
                  <a:rPr lang="da-DK" altLang="zh-CN" dirty="0">
                    <a:solidFill>
                      <a:prstClr val="black"/>
                    </a:solidFill>
                  </a:rPr>
                  <a:t>≡ </a:t>
                </a:r>
                <a14:m>
                  <m:oMath xmlns:m="http://schemas.openxmlformats.org/officeDocument/2006/math">
                    <m:acc>
                      <m:accPr>
                        <m:chr m:val="̅"/>
                        <m:ctrlPr>
                          <a:rPr lang="da-DK" altLang="zh-CN" i="1" dirty="0" smtClean="0">
                            <a:solidFill>
                              <a:prstClr val="black"/>
                            </a:solidFill>
                            <a:latin typeface="Cambria Math" panose="02040503050406030204" pitchFamily="18" charset="0"/>
                          </a:rPr>
                        </m:ctrlPr>
                      </m:accPr>
                      <m:e>
                        <m:r>
                          <a:rPr lang="en-US" altLang="zh-CN" b="0" i="1" dirty="0" smtClean="0">
                            <a:solidFill>
                              <a:prstClr val="black"/>
                            </a:solidFill>
                            <a:latin typeface="Cambria Math" panose="02040503050406030204" pitchFamily="18" charset="0"/>
                          </a:rPr>
                          <m:t>𝑎</m:t>
                        </m:r>
                      </m:e>
                    </m:acc>
                  </m:oMath>
                </a14:m>
                <a:r>
                  <a:rPr lang="da-DK" altLang="zh-CN" dirty="0" smtClean="0">
                    <a:solidFill>
                      <a:prstClr val="black"/>
                    </a:solidFill>
                  </a:rPr>
                  <a:t>(</a:t>
                </a:r>
                <a14:m>
                  <m:oMath xmlns:m="http://schemas.openxmlformats.org/officeDocument/2006/math">
                    <m:r>
                      <a:rPr lang="da-DK" altLang="zh-CN" i="1" dirty="0" smtClean="0">
                        <a:solidFill>
                          <a:prstClr val="black"/>
                        </a:solidFill>
                        <a:latin typeface="Cambria Math" panose="02040503050406030204" pitchFamily="18" charset="0"/>
                      </a:rPr>
                      <m:t>𝑐</m:t>
                    </m:r>
                    <m:r>
                      <a:rPr lang="da-DK" altLang="zh-CN" i="1" dirty="0" smtClean="0">
                        <a:solidFill>
                          <a:prstClr val="black"/>
                        </a:solidFill>
                        <a:latin typeface="Cambria Math" panose="02040503050406030204" pitchFamily="18" charset="0"/>
                      </a:rPr>
                      <m:t>− </m:t>
                    </m:r>
                    <m:r>
                      <a:rPr lang="da-DK" altLang="zh-CN" i="1" dirty="0" smtClean="0">
                        <a:solidFill>
                          <a:prstClr val="black"/>
                        </a:solidFill>
                        <a:latin typeface="Cambria Math" panose="02040503050406030204" pitchFamily="18" charset="0"/>
                      </a:rPr>
                      <m:t>𝑏</m:t>
                    </m:r>
                    <m:r>
                      <a:rPr lang="da-DK" altLang="zh-CN" i="1" dirty="0" smtClean="0">
                        <a:solidFill>
                          <a:prstClr val="black"/>
                        </a:solidFill>
                        <a:latin typeface="Cambria Math" panose="02040503050406030204" pitchFamily="18" charset="0"/>
                      </a:rPr>
                      <m:t>) (</m:t>
                    </m:r>
                    <m:r>
                      <a:rPr lang="da-DK" altLang="zh-CN" i="1" dirty="0" smtClean="0">
                        <a:solidFill>
                          <a:prstClr val="black"/>
                        </a:solidFill>
                        <a:latin typeface="Cambria Math" panose="02040503050406030204" pitchFamily="18" charset="0"/>
                      </a:rPr>
                      <m:t>𝑚𝑜𝑑</m:t>
                    </m:r>
                    <m:r>
                      <a:rPr lang="da-DK" altLang="zh-CN" i="1" dirty="0" smtClean="0">
                        <a:solidFill>
                          <a:prstClr val="black"/>
                        </a:solidFill>
                        <a:latin typeface="Cambria Math" panose="02040503050406030204" pitchFamily="18" charset="0"/>
                      </a:rPr>
                      <m:t> 26).</m:t>
                    </m:r>
                  </m:oMath>
                </a14:m>
                <a:r>
                  <a:rPr lang="zh-CN" altLang="en-US" dirty="0" smtClean="0">
                    <a:solidFill>
                      <a:prstClr val="black"/>
                    </a:solidFill>
                  </a:rPr>
                  <a:t> 其中</a:t>
                </a:r>
                <a14:m>
                  <m:oMath xmlns:m="http://schemas.openxmlformats.org/officeDocument/2006/math">
                    <m:acc>
                      <m:accPr>
                        <m:chr m:val="̅"/>
                        <m:ctrlPr>
                          <a:rPr lang="da-DK" altLang="zh-CN" i="1" dirty="0">
                            <a:solidFill>
                              <a:prstClr val="black"/>
                            </a:solidFill>
                            <a:latin typeface="Cambria Math" panose="02040503050406030204" pitchFamily="18" charset="0"/>
                          </a:rPr>
                        </m:ctrlPr>
                      </m:accPr>
                      <m:e>
                        <m:r>
                          <a:rPr lang="en-US" altLang="zh-CN" i="1" dirty="0">
                            <a:solidFill>
                              <a:prstClr val="black"/>
                            </a:solidFill>
                            <a:latin typeface="Cambria Math" panose="02040503050406030204" pitchFamily="18" charset="0"/>
                          </a:rPr>
                          <m:t>𝑎</m:t>
                        </m:r>
                      </m:e>
                    </m:acc>
                  </m:oMath>
                </a14:m>
                <a:r>
                  <a:rPr lang="zh-CN" altLang="en-US" dirty="0" smtClean="0">
                    <a:solidFill>
                      <a:prstClr val="black"/>
                    </a:solidFill>
                  </a:rPr>
                  <a:t>表示</a:t>
                </a:r>
                <a:r>
                  <a:rPr lang="en-US" altLang="zh-CN" dirty="0" smtClean="0">
                    <a:solidFill>
                      <a:prstClr val="black"/>
                    </a:solidFill>
                  </a:rPr>
                  <a:t>7</a:t>
                </a:r>
                <a:r>
                  <a:rPr lang="zh-CN" altLang="en-US" dirty="0" smtClean="0">
                    <a:solidFill>
                      <a:prstClr val="black"/>
                    </a:solidFill>
                  </a:rPr>
                  <a:t>模</a:t>
                </a:r>
                <a:r>
                  <a:rPr lang="en-US" altLang="zh-CN" dirty="0" smtClean="0">
                    <a:solidFill>
                      <a:prstClr val="black"/>
                    </a:solidFill>
                  </a:rPr>
                  <a:t>26</a:t>
                </a:r>
                <a:r>
                  <a:rPr lang="zh-CN" altLang="en-US" dirty="0" smtClean="0">
                    <a:solidFill>
                      <a:prstClr val="black"/>
                    </a:solidFill>
                  </a:rPr>
                  <a:t>的逆</a:t>
                </a:r>
                <a:r>
                  <a:rPr lang="en-US" altLang="zh-CN" dirty="0" smtClean="0">
                    <a:solidFill>
                      <a:prstClr val="black"/>
                    </a:solidFill>
                  </a:rPr>
                  <a:t>, </a:t>
                </a:r>
                <a:r>
                  <a:rPr lang="zh-CN" altLang="en-US" dirty="0" smtClean="0">
                    <a:solidFill>
                      <a:prstClr val="black"/>
                    </a:solidFill>
                  </a:rPr>
                  <a:t>所以</a:t>
                </a:r>
                <a14:m>
                  <m:oMath xmlns:m="http://schemas.openxmlformats.org/officeDocument/2006/math">
                    <m:acc>
                      <m:accPr>
                        <m:chr m:val="̅"/>
                        <m:ctrlPr>
                          <a:rPr lang="da-DK" altLang="zh-CN" i="1" dirty="0">
                            <a:solidFill>
                              <a:prstClr val="black"/>
                            </a:solidFill>
                            <a:latin typeface="Cambria Math" panose="02040503050406030204" pitchFamily="18" charset="0"/>
                          </a:rPr>
                        </m:ctrlPr>
                      </m:accPr>
                      <m:e>
                        <m:r>
                          <a:rPr lang="en-US" altLang="zh-CN" i="1" dirty="0">
                            <a:solidFill>
                              <a:prstClr val="black"/>
                            </a:solidFill>
                            <a:latin typeface="Cambria Math" panose="02040503050406030204" pitchFamily="18" charset="0"/>
                          </a:rPr>
                          <m:t>𝑎</m:t>
                        </m:r>
                      </m:e>
                    </m:acc>
                  </m:oMath>
                </a14:m>
                <a:r>
                  <a:rPr lang="da-DK" altLang="zh-CN" dirty="0" smtClean="0">
                    <a:solidFill>
                      <a:prstClr val="black"/>
                    </a:solidFill>
                  </a:rPr>
                  <a:t>≡15(</a:t>
                </a:r>
                <a14:m>
                  <m:oMath xmlns:m="http://schemas.openxmlformats.org/officeDocument/2006/math">
                    <m:r>
                      <a:rPr lang="en-US" altLang="zh-CN" i="1" dirty="0" smtClean="0">
                        <a:solidFill>
                          <a:prstClr val="black"/>
                        </a:solidFill>
                        <a:latin typeface="Cambria Math" panose="02040503050406030204" pitchFamily="18" charset="0"/>
                      </a:rPr>
                      <m:t>𝑚𝑜𝑑</m:t>
                    </m:r>
                  </m:oMath>
                </a14:m>
                <a:r>
                  <a:rPr lang="en-US" altLang="zh-CN" dirty="0" smtClean="0">
                    <a:solidFill>
                      <a:prstClr val="black"/>
                    </a:solidFill>
                  </a:rPr>
                  <a:t> 26). </a:t>
                </a:r>
                <a:r>
                  <a:rPr lang="zh-CN" altLang="en-US" dirty="0" smtClean="0">
                    <a:solidFill>
                      <a:prstClr val="black"/>
                    </a:solidFill>
                  </a:rPr>
                  <a:t>字母</a:t>
                </a:r>
                <a14:m>
                  <m:oMath xmlns:m="http://schemas.openxmlformats.org/officeDocument/2006/math">
                    <m:r>
                      <a:rPr lang="en-US" altLang="zh-CN" i="1" dirty="0" smtClean="0">
                        <a:solidFill>
                          <a:prstClr val="black"/>
                        </a:solidFill>
                        <a:latin typeface="Cambria Math" panose="02040503050406030204" pitchFamily="18" charset="0"/>
                      </a:rPr>
                      <m:t>𝑉</m:t>
                    </m:r>
                  </m:oMath>
                </a14:m>
                <a:r>
                  <a:rPr lang="zh-CN" altLang="en-US" dirty="0" smtClean="0">
                    <a:solidFill>
                      <a:prstClr val="black"/>
                    </a:solidFill>
                  </a:rPr>
                  <a:t>对应数字</a:t>
                </a:r>
                <a:r>
                  <a:rPr lang="en-US" altLang="zh-CN" dirty="0" smtClean="0">
                    <a:solidFill>
                      <a:prstClr val="black"/>
                    </a:solidFill>
                  </a:rPr>
                  <a:t>21. </a:t>
                </a:r>
                <a:r>
                  <a:rPr lang="zh-CN" altLang="en-US" dirty="0" smtClean="0">
                    <a:solidFill>
                      <a:prstClr val="black"/>
                    </a:solidFill>
                  </a:rPr>
                  <a:t>则</a:t>
                </a:r>
                <a14:m>
                  <m:oMath xmlns:m="http://schemas.openxmlformats.org/officeDocument/2006/math">
                    <m:r>
                      <a:rPr lang="en-US" altLang="zh-CN" i="1" dirty="0" smtClean="0">
                        <a:solidFill>
                          <a:prstClr val="black"/>
                        </a:solidFill>
                        <a:latin typeface="Cambria Math" panose="02040503050406030204" pitchFamily="18" charset="0"/>
                      </a:rPr>
                      <m:t>𝑐</m:t>
                    </m:r>
                  </m:oMath>
                </a14:m>
                <a:r>
                  <a:rPr lang="en-US" altLang="zh-CN" dirty="0" smtClean="0">
                    <a:solidFill>
                      <a:prstClr val="black"/>
                    </a:solidFill>
                  </a:rPr>
                  <a:t>=21. </a:t>
                </a:r>
                <a14:m>
                  <m:oMath xmlns:m="http://schemas.openxmlformats.org/officeDocument/2006/math">
                    <m:r>
                      <a:rPr lang="en-US" altLang="zh-CN" i="1" dirty="0" smtClean="0">
                        <a:solidFill>
                          <a:prstClr val="black"/>
                        </a:solidFill>
                        <a:latin typeface="Cambria Math" panose="02040503050406030204" pitchFamily="18" charset="0"/>
                      </a:rPr>
                      <m:t>𝑏</m:t>
                    </m:r>
                  </m:oMath>
                </a14:m>
                <a:r>
                  <a:rPr lang="zh-CN" altLang="en-US" dirty="0" smtClean="0">
                    <a:solidFill>
                      <a:prstClr val="black"/>
                    </a:solidFill>
                  </a:rPr>
                  <a:t>为</a:t>
                </a:r>
                <a:r>
                  <a:rPr lang="en-US" altLang="zh-CN" dirty="0" smtClean="0">
                    <a:solidFill>
                      <a:prstClr val="black"/>
                    </a:solidFill>
                  </a:rPr>
                  <a:t>3. </a:t>
                </a:r>
                <a:r>
                  <a:rPr lang="zh-CN" altLang="en-US" dirty="0" smtClean="0">
                    <a:solidFill>
                      <a:prstClr val="black"/>
                    </a:solidFill>
                  </a:rPr>
                  <a:t>所以</a:t>
                </a:r>
                <a14:m>
                  <m:oMath xmlns:m="http://schemas.openxmlformats.org/officeDocument/2006/math">
                    <m:r>
                      <a:rPr lang="en-US" altLang="zh-CN" i="1" dirty="0" smtClean="0">
                        <a:solidFill>
                          <a:prstClr val="black"/>
                        </a:solidFill>
                        <a:latin typeface="Cambria Math" panose="02040503050406030204" pitchFamily="18" charset="0"/>
                      </a:rPr>
                      <m:t>𝑝</m:t>
                    </m:r>
                  </m:oMath>
                </a14:m>
                <a:r>
                  <a:rPr lang="da-DK" altLang="zh-CN" dirty="0">
                    <a:solidFill>
                      <a:prstClr val="black"/>
                    </a:solidFill>
                  </a:rPr>
                  <a:t> </a:t>
                </a:r>
                <a:r>
                  <a:rPr lang="da-DK" altLang="zh-CN" dirty="0" smtClean="0">
                    <a:solidFill>
                      <a:prstClr val="black"/>
                    </a:solidFill>
                  </a:rPr>
                  <a:t>≡15(21-3) </a:t>
                </a:r>
                <a:r>
                  <a:rPr lang="da-DK" altLang="zh-CN" dirty="0" smtClean="0">
                    <a:solidFill>
                      <a:prstClr val="black"/>
                    </a:solidFill>
                  </a:rPr>
                  <a:t>≡10</a:t>
                </a:r>
                <a:r>
                  <a:rPr lang="da-DK" altLang="zh-CN" dirty="0" smtClean="0">
                    <a:solidFill>
                      <a:prstClr val="black"/>
                    </a:solidFill>
                  </a:rPr>
                  <a:t>(</a:t>
                </a:r>
                <a14:m>
                  <m:oMath xmlns:m="http://schemas.openxmlformats.org/officeDocument/2006/math">
                    <m:r>
                      <a:rPr lang="da-DK" altLang="zh-CN" i="1" dirty="0" smtClean="0">
                        <a:solidFill>
                          <a:prstClr val="black"/>
                        </a:solidFill>
                        <a:latin typeface="Cambria Math" panose="02040503050406030204" pitchFamily="18" charset="0"/>
                      </a:rPr>
                      <m:t>𝑚𝑜𝑑</m:t>
                    </m:r>
                  </m:oMath>
                </a14:m>
                <a:r>
                  <a:rPr lang="da-DK" altLang="zh-CN" dirty="0" smtClean="0">
                    <a:solidFill>
                      <a:prstClr val="black"/>
                    </a:solidFill>
                  </a:rPr>
                  <a:t> 26)</a:t>
                </a:r>
                <a:r>
                  <a:rPr lang="en-US" altLang="zh-CN" dirty="0" smtClean="0">
                    <a:solidFill>
                      <a:prstClr val="black"/>
                    </a:solidFill>
                  </a:rPr>
                  <a:t>. </a:t>
                </a:r>
                <a:r>
                  <a:rPr lang="zh-CN" altLang="en-US" dirty="0" smtClean="0">
                    <a:solidFill>
                      <a:prstClr val="black"/>
                    </a:solidFill>
                  </a:rPr>
                  <a:t>翻译回字母以得到明文</a:t>
                </a:r>
                <a:r>
                  <a:rPr lang="en-US" altLang="zh-CN" dirty="0" smtClean="0">
                    <a:solidFill>
                      <a:prstClr val="black"/>
                    </a:solidFill>
                  </a:rPr>
                  <a:t>, </a:t>
                </a:r>
                <a:r>
                  <a:rPr lang="zh-CN" altLang="en-US" dirty="0" smtClean="0">
                    <a:solidFill>
                      <a:prstClr val="black"/>
                    </a:solidFill>
                  </a:rPr>
                  <a:t>所以我们得到对应的字母为</a:t>
                </a:r>
                <a14:m>
                  <m:oMath xmlns:m="http://schemas.openxmlformats.org/officeDocument/2006/math">
                    <m:r>
                      <a:rPr lang="en-US" altLang="zh-CN" i="1" dirty="0" smtClean="0">
                        <a:solidFill>
                          <a:prstClr val="black"/>
                        </a:solidFill>
                        <a:latin typeface="Cambria Math" panose="02040503050406030204" pitchFamily="18" charset="0"/>
                      </a:rPr>
                      <m:t>𝐾</m:t>
                    </m:r>
                  </m:oMath>
                </a14:m>
                <a:r>
                  <a:rPr lang="en-US" altLang="zh-CN" dirty="0" smtClean="0">
                    <a:solidFill>
                      <a:prstClr val="black"/>
                    </a:solidFill>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2957E27E-6306-4EFB-B01B-EFF7045DA2EB}"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148</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51761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密码分析</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在不具有加密方法和密钥的情况下从密文中恢复出明文的过程称为</a:t>
                </a:r>
                <a:r>
                  <a:rPr lang="zh-CN" altLang="en-US" b="1" dirty="0" smtClean="0">
                    <a:solidFill>
                      <a:srgbClr val="C00000"/>
                    </a:solidFill>
                  </a:rPr>
                  <a:t>密码分析</a:t>
                </a:r>
                <a:r>
                  <a:rPr lang="zh-CN" altLang="en-US" dirty="0" smtClean="0"/>
                  <a:t>或破译密码</a:t>
                </a:r>
                <a:r>
                  <a:rPr lang="en-US" altLang="zh-CN" dirty="0" smtClean="0"/>
                  <a:t>. </a:t>
                </a:r>
                <a:r>
                  <a:rPr lang="zh-CN" altLang="en-US" dirty="0" smtClean="0"/>
                  <a:t>密码分析通常是一个很困难的过程</a:t>
                </a:r>
                <a:r>
                  <a:rPr lang="en-US" altLang="zh-CN" dirty="0" smtClean="0"/>
                  <a:t>, </a:t>
                </a:r>
                <a:r>
                  <a:rPr lang="zh-CN" altLang="en-US" dirty="0" smtClean="0"/>
                  <a:t>特别是不知道加密方法的时候</a:t>
                </a:r>
                <a:r>
                  <a:rPr lang="en-US" altLang="zh-CN" dirty="0" smtClean="0"/>
                  <a:t>. </a:t>
                </a:r>
                <a:r>
                  <a:rPr lang="zh-CN" altLang="en-US" dirty="0" smtClean="0"/>
                  <a:t>这儿</a:t>
                </a:r>
                <a:r>
                  <a:rPr lang="en-US" altLang="zh-CN" dirty="0" smtClean="0"/>
                  <a:t>, </a:t>
                </a:r>
                <a:r>
                  <a:rPr lang="zh-CN" altLang="en-US" dirty="0" smtClean="0"/>
                  <a:t>我们不做一般性的密码分析</a:t>
                </a:r>
                <a:r>
                  <a:rPr lang="en-US" altLang="zh-CN" dirty="0" smtClean="0"/>
                  <a:t>, </a:t>
                </a:r>
                <a:r>
                  <a:rPr lang="zh-CN" altLang="en-US" dirty="0" smtClean="0"/>
                  <a:t>而限定在如何破译用移位密码加密的消息</a:t>
                </a:r>
                <a:r>
                  <a:rPr lang="en-US" altLang="zh-CN" dirty="0" smtClean="0"/>
                  <a:t>.</a:t>
                </a:r>
              </a:p>
              <a:p>
                <a:r>
                  <a:rPr lang="zh-CN" altLang="en-US" dirty="0" smtClean="0"/>
                  <a:t>对移位密码加密的密文分析的主要工具是利用密文中字母频率的统计</a:t>
                </a:r>
                <a:r>
                  <a:rPr lang="en-US" altLang="zh-CN" dirty="0" smtClean="0"/>
                  <a:t>. </a:t>
                </a:r>
                <a:r>
                  <a:rPr lang="zh-CN" altLang="en-US" dirty="0" smtClean="0"/>
                  <a:t>英语中最常用的</a:t>
                </a:r>
                <a:r>
                  <a:rPr lang="en-US" altLang="zh-CN" dirty="0" smtClean="0"/>
                  <a:t>9</a:t>
                </a:r>
                <a:r>
                  <a:rPr lang="zh-CN" altLang="en-US" dirty="0" smtClean="0"/>
                  <a:t>个字母以及其大概的相对概率为</a:t>
                </a:r>
                <a14:m>
                  <m:oMath xmlns:m="http://schemas.openxmlformats.org/officeDocument/2006/math">
                    <m:r>
                      <a:rPr lang="en-US" i="1" dirty="0" smtClean="0">
                        <a:latin typeface="Cambria Math" panose="02040503050406030204" pitchFamily="18" charset="0"/>
                      </a:rPr>
                      <m:t>𝐸</m:t>
                    </m:r>
                  </m:oMath>
                </a14:m>
                <a:r>
                  <a:rPr lang="en-US" dirty="0" smtClean="0"/>
                  <a:t> 13%, </a:t>
                </a:r>
                <a14:m>
                  <m:oMath xmlns:m="http://schemas.openxmlformats.org/officeDocument/2006/math">
                    <m:r>
                      <a:rPr lang="en-US" i="1" dirty="0" smtClean="0">
                        <a:latin typeface="Cambria Math" panose="02040503050406030204" pitchFamily="18" charset="0"/>
                      </a:rPr>
                      <m:t>𝑇</m:t>
                    </m:r>
                  </m:oMath>
                </a14:m>
                <a:r>
                  <a:rPr lang="en-US" dirty="0" smtClean="0"/>
                  <a:t> 9%, </a:t>
                </a:r>
                <a14:m>
                  <m:oMath xmlns:m="http://schemas.openxmlformats.org/officeDocument/2006/math">
                    <m:r>
                      <a:rPr lang="en-US" i="1" dirty="0" smtClean="0">
                        <a:latin typeface="Cambria Math" panose="02040503050406030204" pitchFamily="18" charset="0"/>
                      </a:rPr>
                      <m:t>𝐴</m:t>
                    </m:r>
                  </m:oMath>
                </a14:m>
                <a:r>
                  <a:rPr lang="en-US" dirty="0" smtClean="0"/>
                  <a:t> 8%, </a:t>
                </a:r>
                <a14:m>
                  <m:oMath xmlns:m="http://schemas.openxmlformats.org/officeDocument/2006/math">
                    <m:r>
                      <a:rPr lang="en-US" i="1" dirty="0" smtClean="0">
                        <a:latin typeface="Cambria Math" panose="02040503050406030204" pitchFamily="18" charset="0"/>
                      </a:rPr>
                      <m:t>𝑂</m:t>
                    </m:r>
                  </m:oMath>
                </a14:m>
                <a:r>
                  <a:rPr lang="en-US" dirty="0" smtClean="0"/>
                  <a:t> 8%, </a:t>
                </a:r>
                <a14:m>
                  <m:oMath xmlns:m="http://schemas.openxmlformats.org/officeDocument/2006/math">
                    <m:r>
                      <a:rPr lang="en-US" i="1" dirty="0" smtClean="0">
                        <a:latin typeface="Cambria Math" panose="02040503050406030204" pitchFamily="18" charset="0"/>
                      </a:rPr>
                      <m:t>𝐼</m:t>
                    </m:r>
                  </m:oMath>
                </a14:m>
                <a:r>
                  <a:rPr lang="en-US" dirty="0" smtClean="0"/>
                  <a:t> 7%, </a:t>
                </a:r>
                <a14:m>
                  <m:oMath xmlns:m="http://schemas.openxmlformats.org/officeDocument/2006/math">
                    <m:r>
                      <a:rPr lang="en-US" i="1" dirty="0" smtClean="0">
                        <a:latin typeface="Cambria Math" panose="02040503050406030204" pitchFamily="18" charset="0"/>
                      </a:rPr>
                      <m:t>𝑁</m:t>
                    </m:r>
                  </m:oMath>
                </a14:m>
                <a:r>
                  <a:rPr lang="en-US" dirty="0" smtClean="0"/>
                  <a:t> 7%, </a:t>
                </a:r>
                <a14:m>
                  <m:oMath xmlns:m="http://schemas.openxmlformats.org/officeDocument/2006/math">
                    <m:r>
                      <a:rPr lang="en-US" i="1" dirty="0" smtClean="0">
                        <a:latin typeface="Cambria Math" panose="02040503050406030204" pitchFamily="18" charset="0"/>
                      </a:rPr>
                      <m:t>𝑆</m:t>
                    </m:r>
                  </m:oMath>
                </a14:m>
                <a:r>
                  <a:rPr lang="en-US" dirty="0" smtClean="0"/>
                  <a:t> 7%, </a:t>
                </a:r>
                <a14:m>
                  <m:oMath xmlns:m="http://schemas.openxmlformats.org/officeDocument/2006/math">
                    <m:r>
                      <a:rPr lang="en-US" i="1" dirty="0" smtClean="0">
                        <a:latin typeface="Cambria Math" panose="02040503050406030204" pitchFamily="18" charset="0"/>
                      </a:rPr>
                      <m:t>𝐻</m:t>
                    </m:r>
                  </m:oMath>
                </a14:m>
                <a:r>
                  <a:rPr lang="en-US" dirty="0" smtClean="0"/>
                  <a:t> 6%, </a:t>
                </a:r>
                <a14:m>
                  <m:oMath xmlns:m="http://schemas.openxmlformats.org/officeDocument/2006/math">
                    <m:r>
                      <a:rPr lang="en-US" i="1" dirty="0" smtClean="0">
                        <a:latin typeface="Cambria Math" panose="02040503050406030204" pitchFamily="18" charset="0"/>
                      </a:rPr>
                      <m:t>𝑅</m:t>
                    </m:r>
                  </m:oMath>
                </a14:m>
                <a:r>
                  <a:rPr lang="en-US" dirty="0" smtClean="0"/>
                  <a:t> 6%. </a:t>
                </a:r>
                <a:r>
                  <a:rPr lang="zh-CN" altLang="en-US" dirty="0" smtClean="0"/>
                  <a:t>因此破译过程如下</a:t>
                </a:r>
                <a:r>
                  <a:rPr lang="en-US" dirty="0" smtClean="0"/>
                  <a:t>:</a:t>
                </a:r>
              </a:p>
              <a:p>
                <a:pPr lvl="1"/>
                <a:r>
                  <a:rPr lang="zh-CN" altLang="en-US" dirty="0" smtClean="0"/>
                  <a:t>首先</a:t>
                </a:r>
                <a:r>
                  <a:rPr lang="en-US" altLang="zh-CN" dirty="0" smtClean="0"/>
                  <a:t>, </a:t>
                </a:r>
                <a:r>
                  <a:rPr lang="zh-CN" altLang="en-US" dirty="0" smtClean="0"/>
                  <a:t>找出密文中字母的相对频率</a:t>
                </a:r>
                <a:r>
                  <a:rPr lang="en-US" altLang="zh-CN" dirty="0" smtClean="0"/>
                  <a:t>, </a:t>
                </a:r>
                <a:r>
                  <a:rPr lang="zh-CN" altLang="en-US" dirty="0" smtClean="0"/>
                  <a:t>并按照频率对密文中最常出现的字母排序</a:t>
                </a:r>
                <a:endParaRPr lang="en-US" altLang="zh-CN" dirty="0" smtClean="0"/>
              </a:p>
              <a:p>
                <a:pPr lvl="1"/>
                <a:r>
                  <a:rPr lang="zh-CN" altLang="en-US" dirty="0" smtClean="0"/>
                  <a:t>假设最常出现的字母由</a:t>
                </a:r>
                <a14:m>
                  <m:oMath xmlns:m="http://schemas.openxmlformats.org/officeDocument/2006/math">
                    <m:r>
                      <a:rPr lang="en-US" altLang="zh-CN" i="1" dirty="0" smtClean="0">
                        <a:latin typeface="Cambria Math" panose="02040503050406030204" pitchFamily="18" charset="0"/>
                      </a:rPr>
                      <m:t>𝐸</m:t>
                    </m:r>
                  </m:oMath>
                </a14:m>
                <a:r>
                  <a:rPr lang="zh-CN" altLang="en-US" dirty="0" smtClean="0"/>
                  <a:t>加密生成</a:t>
                </a:r>
                <a:r>
                  <a:rPr lang="en-US" altLang="zh-CN" dirty="0" smtClean="0"/>
                  <a:t>. </a:t>
                </a:r>
                <a:r>
                  <a:rPr lang="zh-CN" altLang="en-US" dirty="0" smtClean="0"/>
                  <a:t>然后</a:t>
                </a:r>
                <a:r>
                  <a:rPr lang="en-US" altLang="zh-CN" dirty="0" smtClean="0"/>
                  <a:t>, </a:t>
                </a:r>
                <a:r>
                  <a:rPr lang="zh-CN" altLang="en-US" dirty="0" smtClean="0"/>
                  <a:t>根据假设确定移位的值</a:t>
                </a:r>
                <a:r>
                  <a:rPr lang="en-US" dirty="0" smtClean="0"/>
                  <a:t>.</a:t>
                </a:r>
              </a:p>
              <a:p>
                <a:pPr lvl="1"/>
                <a:r>
                  <a:rPr lang="zh-CN" altLang="en-US" dirty="0" smtClean="0"/>
                  <a:t>确定</a:t>
                </a:r>
                <a14:m>
                  <m:oMath xmlns:m="http://schemas.openxmlformats.org/officeDocument/2006/math">
                    <m:r>
                      <a:rPr lang="en-US" altLang="zh-CN" i="1" dirty="0" smtClean="0">
                        <a:latin typeface="Cambria Math" panose="02040503050406030204" pitchFamily="18" charset="0"/>
                      </a:rPr>
                      <m:t>𝑘</m:t>
                    </m:r>
                  </m:oMath>
                </a14:m>
                <a:r>
                  <a:rPr lang="zh-CN" altLang="en-US" dirty="0" smtClean="0"/>
                  <a:t>值后</a:t>
                </a:r>
                <a:r>
                  <a:rPr lang="en-US" altLang="zh-CN" dirty="0" smtClean="0"/>
                  <a:t>, </a:t>
                </a:r>
                <a:r>
                  <a:rPr lang="zh-CN" altLang="en-US" dirty="0" smtClean="0"/>
                  <a:t>将密文移</a:t>
                </a:r>
                <a:r>
                  <a:rPr lang="en-US" altLang="zh-CN" dirty="0" smtClean="0"/>
                  <a:t>-</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位后查看密文是否有含义</a:t>
                </a:r>
                <a:r>
                  <a:rPr lang="en-US" altLang="zh-CN" dirty="0" smtClean="0"/>
                  <a:t>.</a:t>
                </a:r>
              </a:p>
              <a:p>
                <a:pPr lvl="1"/>
                <a:r>
                  <a:rPr lang="zh-CN" altLang="en-US" dirty="0" smtClean="0"/>
                  <a:t>如果没有含义</a:t>
                </a:r>
                <a:r>
                  <a:rPr lang="en-US" altLang="zh-CN" dirty="0" smtClean="0"/>
                  <a:t>, </a:t>
                </a:r>
                <a:r>
                  <a:rPr lang="zh-CN" altLang="en-US" dirty="0" smtClean="0"/>
                  <a:t>接下来考虑密文中最常出现的字母由</a:t>
                </a:r>
                <a14:m>
                  <m:oMath xmlns:m="http://schemas.openxmlformats.org/officeDocument/2006/math">
                    <m:r>
                      <a:rPr lang="en-US" altLang="zh-CN" i="1" dirty="0" smtClean="0">
                        <a:latin typeface="Cambria Math" panose="02040503050406030204" pitchFamily="18" charset="0"/>
                      </a:rPr>
                      <m:t>𝑇</m:t>
                    </m:r>
                  </m:oMath>
                </a14:m>
                <a:r>
                  <a:rPr lang="zh-CN" altLang="en-US" dirty="0" smtClean="0"/>
                  <a:t>加密生成</a:t>
                </a:r>
                <a:r>
                  <a:rPr lang="en-US" altLang="zh-CN" dirty="0" smtClean="0"/>
                  <a:t>, </a:t>
                </a:r>
                <a:r>
                  <a:rPr lang="zh-CN" altLang="en-US" dirty="0" smtClean="0"/>
                  <a:t>循环以上过程</a:t>
                </a: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110" b="-250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E834783-C90E-4A7B-827E-B71A47A1077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149</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1478902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a:t>
                </a:r>
                <a:r>
                  <a:rPr lang="zh-CN" altLang="en-US" dirty="0" smtClean="0"/>
                  <a:t>总结</a:t>
                </a:r>
                <a:r>
                  <a:rPr lang="en-US" altLang="zh-CN" dirty="0" smtClean="0"/>
                  <a:t>】</a:t>
                </a:r>
                <a:r>
                  <a:rPr lang="zh-CN" altLang="en-US" dirty="0" smtClean="0"/>
                  <a:t>要说明整数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是模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同余，可以通过以下三种方式：</a:t>
                </a:r>
                <a:endParaRPr lang="en-US" altLang="zh-CN" dirty="0" smtClean="0"/>
              </a:p>
              <a:p>
                <a:pPr lvl="1">
                  <a:lnSpc>
                    <a:spcPct val="100000"/>
                  </a:lnSpc>
                </a:pPr>
                <a:r>
                  <a:rPr lang="en-US" altLang="zh-CN" dirty="0"/>
                  <a:t>1</a:t>
                </a:r>
                <a:r>
                  <a:rPr lang="zh-CN" altLang="en-US" dirty="0"/>
                  <a:t>、</a:t>
                </a:r>
                <a14:m>
                  <m:oMath xmlns:m="http://schemas.openxmlformats.org/officeDocument/2006/math">
                    <m:r>
                      <a:rPr lang="en-US" altLang="zh-CN" i="1" dirty="0" smtClean="0">
                        <a:latin typeface="Cambria Math" panose="02040503050406030204" pitchFamily="18" charset="0"/>
                      </a:rPr>
                      <m:t>𝑚</m:t>
                    </m:r>
                  </m:oMath>
                </a14:m>
                <a:r>
                  <a:rPr lang="en-US" altLang="zh-CN" dirty="0"/>
                  <a:t>|(</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en-US" altLang="zh-CN" dirty="0"/>
                  <a:t>)</a:t>
                </a:r>
                <a:r>
                  <a:rPr lang="zh-CN" altLang="en-US" dirty="0"/>
                  <a:t>，</a:t>
                </a:r>
                <a14:m>
                  <m:oMath xmlns:m="http://schemas.openxmlformats.org/officeDocument/2006/math">
                    <m:r>
                      <a:rPr lang="en-US" altLang="zh-CN" i="1" dirty="0" smtClean="0">
                        <a:latin typeface="Cambria Math" panose="02040503050406030204" pitchFamily="18" charset="0"/>
                      </a:rPr>
                      <m:t>𝑚</m:t>
                    </m:r>
                  </m:oMath>
                </a14:m>
                <a:r>
                  <a:rPr lang="zh-CN" altLang="en-US" dirty="0"/>
                  <a:t>整除</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endParaRPr lang="en-US" altLang="zh-CN" dirty="0"/>
              </a:p>
              <a:p>
                <a:pPr lvl="1">
                  <a:lnSpc>
                    <a:spcPct val="100000"/>
                  </a:lnSpc>
                </a:pPr>
                <a:r>
                  <a:rPr lang="en-US" altLang="zh-CN" dirty="0"/>
                  <a:t>2</a:t>
                </a:r>
                <a:r>
                  <a:rPr lang="zh-CN" altLang="en-US" dirty="0"/>
                  <a:t>、</a:t>
                </a:r>
                <a:r>
                  <a:rPr lang="en-US" altLang="zh-CN" dirty="0"/>
                  <a:t>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oMath>
                </a14:m>
                <a:r>
                  <a:rPr lang="en-US" altLang="zh-CN" b="1" dirty="0"/>
                  <a:t>mod</a:t>
                </a:r>
                <a:r>
                  <a:rPr lang="en-US" altLang="zh-CN" dirty="0"/>
                  <a:t>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oMath>
                </a14:m>
                <a:r>
                  <a:rPr lang="en-US" altLang="zh-CN" b="1" dirty="0"/>
                  <a:t>mod</a:t>
                </a:r>
                <a:r>
                  <a:rPr lang="en-US" altLang="zh-CN" dirty="0"/>
                  <a:t> </a:t>
                </a:r>
                <a14:m>
                  <m:oMath xmlns:m="http://schemas.openxmlformats.org/officeDocument/2006/math">
                    <m:r>
                      <a:rPr lang="en-US" altLang="zh-CN" i="1" dirty="0" smtClean="0">
                        <a:latin typeface="Cambria Math" panose="02040503050406030204" pitchFamily="18" charset="0"/>
                      </a:rPr>
                      <m:t>𝑚</m:t>
                    </m:r>
                  </m:oMath>
                </a14:m>
                <a:r>
                  <a:rPr lang="zh-CN" altLang="en-US" dirty="0"/>
                  <a:t>，两个整数进行求</a:t>
                </a:r>
                <a:r>
                  <a:rPr lang="en-US" altLang="zh-CN" b="1" dirty="0"/>
                  <a:t>mod</a:t>
                </a:r>
                <a:r>
                  <a:rPr lang="zh-CN" altLang="en-US" dirty="0"/>
                  <a:t>函数</a:t>
                </a:r>
                <a:r>
                  <a:rPr lang="zh-CN" altLang="en-US" dirty="0" smtClean="0"/>
                  <a:t>的余数结果</a:t>
                </a:r>
                <a:r>
                  <a:rPr lang="zh-CN" altLang="en-US" dirty="0"/>
                  <a:t>是相等的</a:t>
                </a:r>
                <a:endParaRPr lang="en-US" altLang="zh-CN" dirty="0"/>
              </a:p>
              <a:p>
                <a:pPr lvl="1">
                  <a:lnSpc>
                    <a:spcPct val="100000"/>
                  </a:lnSpc>
                </a:pPr>
                <a:r>
                  <a:rPr lang="en-US" altLang="zh-CN" dirty="0"/>
                  <a:t>3</a:t>
                </a:r>
                <a:r>
                  <a:rPr lang="zh-CN" altLang="en-US" dirty="0"/>
                  <a:t>、存在整数</a:t>
                </a:r>
                <a14:m>
                  <m:oMath xmlns:m="http://schemas.openxmlformats.org/officeDocument/2006/math">
                    <m:r>
                      <a:rPr lang="en-US" altLang="zh-CN" i="1" dirty="0" smtClean="0">
                        <a:latin typeface="Cambria Math" panose="02040503050406030204" pitchFamily="18" charset="0"/>
                      </a:rPr>
                      <m:t>𝑘</m:t>
                    </m:r>
                  </m:oMath>
                </a14:m>
                <a:r>
                  <a:rPr lang="zh-CN" altLang="en-US" dirty="0"/>
                  <a:t>使得，</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𝑘𝑚</m:t>
                    </m:r>
                  </m:oMath>
                </a14:m>
                <a:r>
                  <a:rPr lang="en-US" altLang="zh-CN" dirty="0" smtClean="0"/>
                  <a:t>.</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1BE77F6-012E-48A6-9D88-32C71DE4FEEA}"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15</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2910283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密码分析</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获取到密文</a:t>
                </a:r>
                <a:r>
                  <a:rPr lang="en-US" dirty="0" smtClean="0"/>
                  <a:t>“ZNK KGXRE HOXJ MKZY ZNK CUXS”</a:t>
                </a:r>
                <a:r>
                  <a:rPr lang="en-US" altLang="zh-CN" dirty="0" smtClean="0"/>
                  <a:t>, </a:t>
                </a:r>
                <a:r>
                  <a:rPr lang="zh-CN" altLang="en-US" dirty="0" smtClean="0"/>
                  <a:t>已知它是用移位密码加密的</a:t>
                </a:r>
                <a:r>
                  <a:rPr lang="en-US" altLang="zh-CN" dirty="0" smtClean="0"/>
                  <a:t>. </a:t>
                </a:r>
                <a:r>
                  <a:rPr lang="zh-CN" altLang="en-US" dirty="0" smtClean="0"/>
                  <a:t>原始的明文消息是什么？</a:t>
                </a:r>
                <a:endParaRPr lang="en-US" altLang="zh-CN" dirty="0" smtClean="0"/>
              </a:p>
              <a:p>
                <a:r>
                  <a:rPr lang="zh-CN" altLang="en-US" dirty="0" smtClean="0"/>
                  <a:t>解</a:t>
                </a:r>
                <a:r>
                  <a:rPr lang="en-US" altLang="zh-CN" dirty="0" smtClean="0"/>
                  <a:t>:</a:t>
                </a:r>
                <a:r>
                  <a:rPr lang="zh-CN" altLang="en-US" dirty="0" smtClean="0"/>
                  <a:t>密文中最常出现的字母是</a:t>
                </a:r>
                <a14:m>
                  <m:oMath xmlns:m="http://schemas.openxmlformats.org/officeDocument/2006/math">
                    <m:r>
                      <a:rPr lang="en-US" altLang="zh-CN" i="1" dirty="0" smtClean="0">
                        <a:latin typeface="Cambria Math" panose="02040503050406030204" pitchFamily="18" charset="0"/>
                      </a:rPr>
                      <m:t>𝐾</m:t>
                    </m:r>
                  </m:oMath>
                </a14:m>
                <a:r>
                  <a:rPr lang="en-US" altLang="zh-CN" dirty="0" smtClean="0"/>
                  <a:t>. </a:t>
                </a:r>
                <a:r>
                  <a:rPr lang="zh-CN" altLang="en-US" dirty="0" smtClean="0"/>
                  <a:t>所以假设移位密码将明文字母</a:t>
                </a:r>
                <a14:m>
                  <m:oMath xmlns:m="http://schemas.openxmlformats.org/officeDocument/2006/math">
                    <m:r>
                      <a:rPr lang="en-US" altLang="zh-CN" i="1" dirty="0" smtClean="0">
                        <a:latin typeface="Cambria Math" panose="02040503050406030204" pitchFamily="18" charset="0"/>
                      </a:rPr>
                      <m:t>𝐸</m:t>
                    </m:r>
                  </m:oMath>
                </a14:m>
                <a:r>
                  <a:rPr lang="zh-CN" altLang="en-US" dirty="0" smtClean="0"/>
                  <a:t>移位到了密文字母</a:t>
                </a:r>
                <a14:m>
                  <m:oMath xmlns:m="http://schemas.openxmlformats.org/officeDocument/2006/math">
                    <m:r>
                      <a:rPr lang="en-US" altLang="zh-CN" i="1" dirty="0" smtClean="0">
                        <a:latin typeface="Cambria Math" panose="02040503050406030204" pitchFamily="18" charset="0"/>
                      </a:rPr>
                      <m:t>𝐾</m:t>
                    </m:r>
                  </m:oMath>
                </a14:m>
                <a:r>
                  <a:rPr lang="en-US" altLang="zh-CN" dirty="0" smtClean="0"/>
                  <a:t>. </a:t>
                </a:r>
                <a:r>
                  <a:rPr lang="zh-CN" altLang="en-US" dirty="0" smtClean="0"/>
                  <a:t>那么</a:t>
                </a:r>
                <a:r>
                  <a:rPr lang="en-US" altLang="zh-CN" dirty="0" smtClean="0"/>
                  <a:t>10=4+</a:t>
                </a:r>
                <a14:m>
                  <m:oMath xmlns:m="http://schemas.openxmlformats.org/officeDocument/2006/math">
                    <m:r>
                      <a:rPr lang="en-US" altLang="zh-CN" i="1" dirty="0" smtClean="0">
                        <a:latin typeface="Cambria Math" panose="02040503050406030204" pitchFamily="18" charset="0"/>
                      </a:rPr>
                      <m:t>𝑘</m:t>
                    </m:r>
                  </m:oMath>
                </a14:m>
                <a:r>
                  <a:rPr lang="en-US" altLang="zh-CN" dirty="0" smtClean="0"/>
                  <a:t> </a:t>
                </a:r>
                <a14:m>
                  <m:oMath xmlns:m="http://schemas.openxmlformats.org/officeDocument/2006/math">
                    <m:r>
                      <a:rPr lang="en-US" altLang="zh-CN" b="1" i="1" dirty="0" smtClean="0">
                        <a:latin typeface="Cambria Math" panose="02040503050406030204" pitchFamily="18" charset="0"/>
                      </a:rPr>
                      <m:t>𝒎𝒐𝒅</m:t>
                    </m:r>
                  </m:oMath>
                </a14:m>
                <a:r>
                  <a:rPr lang="en-US" altLang="zh-CN" dirty="0" smtClean="0"/>
                  <a:t> 26, </a:t>
                </a:r>
                <a:r>
                  <a:rPr lang="zh-CN" altLang="en-US" dirty="0" smtClean="0"/>
                  <a:t>可知</a:t>
                </a:r>
                <a14:m>
                  <m:oMath xmlns:m="http://schemas.openxmlformats.org/officeDocument/2006/math">
                    <m:r>
                      <a:rPr lang="en-US" altLang="zh-CN" i="1" dirty="0" smtClean="0">
                        <a:latin typeface="Cambria Math" panose="02040503050406030204" pitchFamily="18" charset="0"/>
                      </a:rPr>
                      <m:t>𝑘</m:t>
                    </m:r>
                  </m:oMath>
                </a14:m>
                <a:r>
                  <a:rPr lang="en-US" altLang="zh-CN" dirty="0" smtClean="0"/>
                  <a:t>=6. </a:t>
                </a:r>
                <a:r>
                  <a:rPr lang="zh-CN" altLang="en-US" dirty="0" smtClean="0"/>
                  <a:t>根据</a:t>
                </a:r>
                <a14:m>
                  <m:oMath xmlns:m="http://schemas.openxmlformats.org/officeDocument/2006/math">
                    <m:r>
                      <a:rPr lang="en-US" altLang="zh-CN" i="1" dirty="0" smtClean="0">
                        <a:latin typeface="Cambria Math" panose="02040503050406030204" pitchFamily="18" charset="0"/>
                      </a:rPr>
                      <m:t>𝐾</m:t>
                    </m:r>
                  </m:oMath>
                </a14:m>
                <a:r>
                  <a:rPr lang="zh-CN" altLang="en-US" dirty="0" smtClean="0"/>
                  <a:t>的值</a:t>
                </a:r>
                <a:r>
                  <a:rPr lang="en-US" altLang="zh-CN" dirty="0" smtClean="0"/>
                  <a:t>, </a:t>
                </a:r>
                <a:r>
                  <a:rPr lang="zh-CN" altLang="en-US" dirty="0" smtClean="0"/>
                  <a:t>我们将密文解密可得消息</a:t>
                </a:r>
                <a:r>
                  <a:rPr lang="en-US" dirty="0" smtClean="0"/>
                  <a:t> “THE EARLY BIRD GETS THE WORM.”</a:t>
                </a:r>
                <a:r>
                  <a:rPr lang="zh-CN" altLang="en-US" dirty="0" smtClean="0"/>
                  <a:t>因为这个消息是有意义的</a:t>
                </a:r>
                <a:r>
                  <a:rPr lang="en-US" altLang="zh-CN" dirty="0" smtClean="0"/>
                  <a:t>, </a:t>
                </a:r>
                <a:r>
                  <a:rPr lang="zh-CN" altLang="en-US" dirty="0" smtClean="0"/>
                  <a:t>所以我们认为</a:t>
                </a:r>
                <a14:m>
                  <m:oMath xmlns:m="http://schemas.openxmlformats.org/officeDocument/2006/math">
                    <m:r>
                      <a:rPr lang="en-US" altLang="zh-CN" i="1" dirty="0" smtClean="0">
                        <a:latin typeface="Cambria Math" panose="02040503050406030204" pitchFamily="18" charset="0"/>
                      </a:rPr>
                      <m:t>𝑘</m:t>
                    </m:r>
                  </m:oMath>
                </a14:m>
                <a:r>
                  <a:rPr lang="en-US" altLang="zh-CN" dirty="0" smtClean="0"/>
                  <a:t>=6</a:t>
                </a:r>
                <a:r>
                  <a:rPr lang="zh-CN" altLang="en-US" dirty="0" smtClean="0"/>
                  <a:t>的假设是正确的</a:t>
                </a:r>
                <a:r>
                  <a:rPr lang="en-US" altLang="zh-CN"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E834783-C90E-4A7B-827E-B71A47A1077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150</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48326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分组密码</a:t>
            </a:r>
            <a:endParaRPr lang="en-US" dirty="0"/>
          </a:p>
        </p:txBody>
      </p:sp>
      <p:sp>
        <p:nvSpPr>
          <p:cNvPr id="3" name="Content Placeholder 2"/>
          <p:cNvSpPr>
            <a:spLocks noGrp="1"/>
          </p:cNvSpPr>
          <p:nvPr>
            <p:ph idx="1"/>
          </p:nvPr>
        </p:nvSpPr>
        <p:spPr/>
        <p:txBody>
          <a:bodyPr>
            <a:normAutofit/>
          </a:bodyPr>
          <a:lstStyle/>
          <a:p>
            <a:r>
              <a:rPr lang="zh-CN" altLang="en-US" dirty="0" smtClean="0"/>
              <a:t>移位密码和仿射密码中都是用字母表中的一个字母来替换另一个字母</a:t>
            </a:r>
            <a:r>
              <a:rPr lang="en-US" altLang="zh-CN" dirty="0" smtClean="0"/>
              <a:t>,</a:t>
            </a:r>
            <a:r>
              <a:rPr lang="zh-CN" altLang="en-US" dirty="0" smtClean="0"/>
              <a:t>因此这些密码称为字符或</a:t>
            </a:r>
            <a:r>
              <a:rPr lang="zh-CN" altLang="en-US" b="1" dirty="0" smtClean="0">
                <a:solidFill>
                  <a:srgbClr val="C00000"/>
                </a:solidFill>
              </a:rPr>
              <a:t>单码密码</a:t>
            </a:r>
            <a:r>
              <a:rPr lang="en-US" altLang="zh-CN" dirty="0" smtClean="0"/>
              <a:t>.</a:t>
            </a:r>
          </a:p>
          <a:p>
            <a:r>
              <a:rPr lang="zh-CN" altLang="en-US" dirty="0"/>
              <a:t>单</a:t>
            </a:r>
            <a:r>
              <a:rPr lang="zh-CN" altLang="en-US" dirty="0" smtClean="0"/>
              <a:t>码密码通过字母频率分析很容易被破译</a:t>
            </a:r>
            <a:r>
              <a:rPr lang="en-US" altLang="zh-CN" dirty="0" smtClean="0"/>
              <a:t>. </a:t>
            </a:r>
            <a:r>
              <a:rPr lang="zh-CN" altLang="en-US" dirty="0" smtClean="0"/>
              <a:t>因此</a:t>
            </a:r>
            <a:r>
              <a:rPr lang="en-US" altLang="zh-CN" dirty="0" smtClean="0"/>
              <a:t>, </a:t>
            </a:r>
            <a:r>
              <a:rPr lang="zh-CN" altLang="en-US" dirty="0" smtClean="0"/>
              <a:t>通过用一组字母替换另一组字母的方式</a:t>
            </a:r>
            <a:r>
              <a:rPr lang="en-US" altLang="zh-CN" dirty="0" smtClean="0"/>
              <a:t>(</a:t>
            </a:r>
            <a:r>
              <a:rPr lang="zh-CN" altLang="en-US" dirty="0" smtClean="0"/>
              <a:t>而不是单个字母替换另一个字母</a:t>
            </a:r>
            <a:r>
              <a:rPr lang="en-US" altLang="zh-CN" dirty="0" smtClean="0"/>
              <a:t>)</a:t>
            </a:r>
            <a:r>
              <a:rPr lang="zh-CN" altLang="en-US" dirty="0" smtClean="0"/>
              <a:t>可以强化成功破译密文的难度</a:t>
            </a:r>
            <a:r>
              <a:rPr lang="en-US" altLang="zh-CN" dirty="0" smtClean="0"/>
              <a:t>, </a:t>
            </a:r>
            <a:r>
              <a:rPr lang="zh-CN" altLang="en-US" dirty="0" smtClean="0"/>
              <a:t>这类密码称为</a:t>
            </a:r>
            <a:r>
              <a:rPr lang="zh-CN" altLang="en-US" b="1" dirty="0" smtClean="0">
                <a:solidFill>
                  <a:srgbClr val="C00000"/>
                </a:solidFill>
              </a:rPr>
              <a:t>分组密码</a:t>
            </a:r>
            <a:r>
              <a:rPr lang="en-US" altLang="zh-CN" dirty="0" smtClean="0"/>
              <a:t>.</a:t>
            </a:r>
            <a:endParaRPr lang="en-US" dirty="0" smtClean="0"/>
          </a:p>
          <a:p>
            <a:endParaRPr lang="en-US" dirty="0"/>
          </a:p>
        </p:txBody>
      </p:sp>
      <p:sp>
        <p:nvSpPr>
          <p:cNvPr id="6" name="日期占位符 5"/>
          <p:cNvSpPr>
            <a:spLocks noGrp="1"/>
          </p:cNvSpPr>
          <p:nvPr>
            <p:ph type="dt" sz="half" idx="10"/>
          </p:nvPr>
        </p:nvSpPr>
        <p:spPr/>
        <p:txBody>
          <a:bodyPr/>
          <a:lstStyle/>
          <a:p>
            <a:fld id="{7760DC34-4838-4A0D-BEDC-3946A5AE57B5}"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151</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8029707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371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分组密码</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在分组密码中</a:t>
                </a:r>
                <a:r>
                  <a:rPr lang="en-US" altLang="zh-CN" dirty="0"/>
                  <a:t>, </a:t>
                </a:r>
                <a:r>
                  <a:rPr lang="zh-CN" altLang="en-US" dirty="0"/>
                  <a:t>一种简单的密码叫做</a:t>
                </a:r>
                <a:r>
                  <a:rPr lang="zh-CN" altLang="en-US" b="1" dirty="0">
                    <a:solidFill>
                      <a:srgbClr val="C00000"/>
                    </a:solidFill>
                  </a:rPr>
                  <a:t>换位密码</a:t>
                </a:r>
                <a:r>
                  <a:rPr lang="en-US" altLang="zh-CN" dirty="0"/>
                  <a:t>. </a:t>
                </a:r>
                <a:r>
                  <a:rPr lang="zh-CN" altLang="en-US" dirty="0"/>
                  <a:t>用密钥的集合是</a:t>
                </a:r>
                <a:r>
                  <a:rPr lang="en-US" altLang="zh-CN" dirty="0"/>
                  <a:t>{1,2,…,</a:t>
                </a:r>
                <a14:m>
                  <m:oMath xmlns:m="http://schemas.openxmlformats.org/officeDocument/2006/math">
                    <m:r>
                      <a:rPr lang="en-US" altLang="zh-CN" i="1" dirty="0">
                        <a:latin typeface="Cambria Math" panose="02040503050406030204" pitchFamily="18" charset="0"/>
                      </a:rPr>
                      <m:t>𝑚</m:t>
                    </m:r>
                  </m:oMath>
                </a14:m>
                <a:r>
                  <a:rPr lang="en-US" altLang="zh-CN" dirty="0"/>
                  <a:t>}</a:t>
                </a:r>
                <a:r>
                  <a:rPr lang="zh-CN" altLang="en-US" dirty="0"/>
                  <a:t>上的一个置换</a:t>
                </a:r>
                <a14:m>
                  <m:oMath xmlns:m="http://schemas.openxmlformats.org/officeDocument/2006/math">
                    <m:r>
                      <a:rPr lang="el-GR" altLang="zh-CN" i="1" dirty="0">
                        <a:latin typeface="Cambria Math" panose="02040503050406030204" pitchFamily="18" charset="0"/>
                      </a:rPr>
                      <m:t>𝜎</m:t>
                    </m:r>
                  </m:oMath>
                </a14:m>
                <a:r>
                  <a:rPr lang="en-US" altLang="zh-CN" dirty="0"/>
                  <a:t>, </a:t>
                </a:r>
                <a:r>
                  <a:rPr lang="zh-CN" altLang="en-US" dirty="0"/>
                  <a:t>即从</a:t>
                </a:r>
                <a:r>
                  <a:rPr lang="en-US" altLang="zh-CN" dirty="0"/>
                  <a:t>{1,2,…,</a:t>
                </a:r>
                <a14:m>
                  <m:oMath xmlns:m="http://schemas.openxmlformats.org/officeDocument/2006/math">
                    <m:r>
                      <a:rPr lang="en-US" altLang="zh-CN" i="1" dirty="0">
                        <a:latin typeface="Cambria Math" panose="02040503050406030204" pitchFamily="18" charset="0"/>
                      </a:rPr>
                      <m:t>𝑚</m:t>
                    </m:r>
                  </m:oMath>
                </a14:m>
                <a:r>
                  <a:rPr lang="en-US" altLang="zh-CN" dirty="0"/>
                  <a:t>}</a:t>
                </a:r>
                <a:r>
                  <a:rPr lang="zh-CN" altLang="en-US" dirty="0"/>
                  <a:t>到</a:t>
                </a:r>
                <a:r>
                  <a:rPr lang="en-US" altLang="zh-CN" dirty="0"/>
                  <a:t>{1,2,…,</a:t>
                </a:r>
                <a14:m>
                  <m:oMath xmlns:m="http://schemas.openxmlformats.org/officeDocument/2006/math">
                    <m:r>
                      <a:rPr lang="en-US" altLang="zh-CN" i="1" dirty="0">
                        <a:latin typeface="Cambria Math" panose="02040503050406030204" pitchFamily="18" charset="0"/>
                      </a:rPr>
                      <m:t>𝑚</m:t>
                    </m:r>
                  </m:oMath>
                </a14:m>
                <a:r>
                  <a:rPr lang="en-US" altLang="zh-CN" dirty="0"/>
                  <a:t>}</a:t>
                </a:r>
                <a:r>
                  <a:rPr lang="zh-CN" altLang="en-US" dirty="0"/>
                  <a:t>的一个一对一函数</a:t>
                </a:r>
                <a:r>
                  <a:rPr lang="en-US" altLang="zh-CN" dirty="0"/>
                  <a:t>, </a:t>
                </a:r>
                <a:r>
                  <a:rPr lang="zh-CN" altLang="en-US" dirty="0"/>
                  <a:t>这里</a:t>
                </a:r>
                <a14:m>
                  <m:oMath xmlns:m="http://schemas.openxmlformats.org/officeDocument/2006/math">
                    <m:r>
                      <a:rPr lang="en-US" altLang="zh-CN" i="1" dirty="0">
                        <a:latin typeface="Cambria Math" panose="02040503050406030204" pitchFamily="18" charset="0"/>
                      </a:rPr>
                      <m:t>𝑚</m:t>
                    </m:r>
                  </m:oMath>
                </a14:m>
                <a:r>
                  <a:rPr lang="zh-CN" altLang="en-US" dirty="0"/>
                  <a:t>是正整数</a:t>
                </a:r>
                <a:r>
                  <a:rPr lang="en-US" altLang="zh-CN" dirty="0"/>
                  <a:t>. </a:t>
                </a:r>
              </a:p>
              <a:p>
                <a:r>
                  <a:rPr lang="zh-CN" altLang="en-US" dirty="0"/>
                  <a:t>备注</a:t>
                </a:r>
                <a:r>
                  <a:rPr lang="en-US" altLang="zh-CN" dirty="0"/>
                  <a:t>: </a:t>
                </a:r>
                <a:r>
                  <a:rPr lang="el-GR" altLang="zh-CN" dirty="0"/>
                  <a:t>σ</a:t>
                </a:r>
                <a:r>
                  <a:rPr lang="zh-CN" altLang="en-US" dirty="0"/>
                  <a:t>国际音标</a:t>
                </a:r>
                <a:r>
                  <a:rPr lang="en-US" altLang="zh-CN" dirty="0"/>
                  <a:t>/'</a:t>
                </a:r>
                <a:r>
                  <a:rPr lang="en-US" altLang="zh-CN" dirty="0" err="1"/>
                  <a:t>sɪɡmə</a:t>
                </a:r>
                <a:r>
                  <a:rPr lang="en-US" altLang="zh-CN" dirty="0"/>
                  <a:t>/</a:t>
                </a:r>
              </a:p>
              <a:p>
                <a:pPr algn="just"/>
                <a:r>
                  <a:rPr lang="zh-CN" altLang="en-US" dirty="0" smtClean="0"/>
                  <a:t>换位密码中要加密消息时</a:t>
                </a:r>
                <a:r>
                  <a:rPr lang="en-US" altLang="zh-CN" dirty="0" smtClean="0"/>
                  <a:t>, </a:t>
                </a:r>
                <a:r>
                  <a:rPr lang="zh-CN" altLang="en-US" dirty="0" smtClean="0"/>
                  <a:t>首先将消息分为大小为</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的分组</a:t>
                </a:r>
                <a:r>
                  <a:rPr lang="en-US" altLang="zh-CN" dirty="0" smtClean="0"/>
                  <a:t>. </a:t>
                </a:r>
                <a:r>
                  <a:rPr lang="zh-CN" altLang="en-US" dirty="0" smtClean="0"/>
                  <a:t>其中</a:t>
                </a:r>
                <a:r>
                  <a:rPr lang="en-US" altLang="zh-CN" dirty="0" smtClean="0"/>
                  <a:t>, </a:t>
                </a:r>
                <a:r>
                  <a:rPr lang="zh-CN" altLang="en-US" dirty="0" smtClean="0"/>
                  <a:t>消息中的字母数不能被</a:t>
                </a:r>
                <a14:m>
                  <m:oMath xmlns:m="http://schemas.openxmlformats.org/officeDocument/2006/math">
                    <m:r>
                      <a:rPr lang="en-US" altLang="zh-CN" i="1" dirty="0" smtClean="0">
                        <a:latin typeface="Cambria Math" panose="02040503050406030204" pitchFamily="18" charset="0"/>
                      </a:rPr>
                      <m:t>𝑚</m:t>
                    </m:r>
                  </m:oMath>
                </a14:m>
                <a:r>
                  <a:rPr lang="zh-CN" altLang="en-US" dirty="0" smtClean="0"/>
                  <a:t>整除时</a:t>
                </a:r>
                <a:r>
                  <a:rPr lang="en-US" altLang="zh-CN" dirty="0" smtClean="0"/>
                  <a:t>, </a:t>
                </a:r>
                <a:r>
                  <a:rPr lang="zh-CN" altLang="en-US" dirty="0" smtClean="0"/>
                  <a:t>可以在结尾加上一些随机的字母填充来构成最后一个分组</a:t>
                </a:r>
                <a:r>
                  <a:rPr lang="en-US" altLang="zh-CN" dirty="0" smtClean="0"/>
                  <a:t>. </a:t>
                </a:r>
                <a:r>
                  <a:rPr lang="zh-CN" altLang="en-US" dirty="0" smtClean="0"/>
                  <a:t>将分组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𝑝</m:t>
                        </m:r>
                      </m:e>
                      <m:sub>
                        <m:r>
                          <a:rPr lang="en-US" altLang="zh-CN" b="0" i="1" smtClean="0">
                            <a:latin typeface="Cambria Math" panose="02040503050406030204" pitchFamily="18" charset="0"/>
                          </a:rPr>
                          <m:t>𝑚</m:t>
                        </m:r>
                      </m:sub>
                    </m:sSub>
                  </m:oMath>
                </a14:m>
                <a:r>
                  <a:rPr lang="zh-CN" altLang="en-US" dirty="0" smtClean="0"/>
                  <a:t>加密为</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b="0" i="1" smtClean="0">
                            <a:latin typeface="Cambria Math" panose="02040503050406030204" pitchFamily="18" charset="0"/>
                          </a:rPr>
                          <m:t>𝑐</m:t>
                        </m:r>
                      </m:e>
                      <m:sub>
                        <m:r>
                          <a:rPr lang="en-US" altLang="zh-CN" i="1">
                            <a:latin typeface="Cambria Math" panose="02040503050406030204" pitchFamily="18" charset="0"/>
                          </a:rPr>
                          <m:t>𝑚</m:t>
                        </m:r>
                      </m:sub>
                    </m:sSub>
                  </m:oMath>
                </a14:m>
                <a:r>
                  <a:rPr lang="en-US" altLang="zh-CN" dirty="0" smtClean="0"/>
                  <a:t>.</a:t>
                </a:r>
                <a:endParaRPr lang="en-US" dirty="0" smtClean="0"/>
              </a:p>
              <a:p>
                <a:r>
                  <a:rPr lang="zh-CN" altLang="en-US" dirty="0"/>
                  <a:t>换位密码中</a:t>
                </a:r>
                <a:r>
                  <a:rPr lang="zh-CN" altLang="en-US" dirty="0" smtClean="0"/>
                  <a:t>要解密消息时</a:t>
                </a:r>
                <a:r>
                  <a:rPr lang="en-US" altLang="zh-CN" dirty="0" smtClean="0"/>
                  <a:t>, </a:t>
                </a:r>
                <a:r>
                  <a:rPr lang="zh-CN" altLang="en-US" dirty="0" smtClean="0"/>
                  <a:t>用</a:t>
                </a:r>
                <a:r>
                  <a:rPr lang="el-GR" altLang="zh-CN" dirty="0" smtClean="0"/>
                  <a:t>σ</a:t>
                </a:r>
                <a:r>
                  <a:rPr lang="zh-CN" altLang="en-US" dirty="0" smtClean="0"/>
                  <a:t>的逆</a:t>
                </a:r>
                <a14:m>
                  <m:oMath xmlns:m="http://schemas.openxmlformats.org/officeDocument/2006/math">
                    <m:sSup>
                      <m:sSupPr>
                        <m:ctrlPr>
                          <a:rPr lang="en-US" altLang="zh-CN" i="1" smtClean="0">
                            <a:latin typeface="Cambria Math" panose="02040503050406030204" pitchFamily="18" charset="0"/>
                          </a:rPr>
                        </m:ctrlPr>
                      </m:sSupPr>
                      <m:e>
                        <m:r>
                          <m:rPr>
                            <m:nor/>
                          </m:rPr>
                          <a:rPr lang="el-GR" altLang="zh-CN" dirty="0"/>
                          <m:t>σ</m:t>
                        </m:r>
                      </m:e>
                      <m:sup>
                        <m:r>
                          <a:rPr lang="en-US" altLang="zh-CN" b="0" i="1" smtClean="0">
                            <a:latin typeface="Cambria Math" panose="02040503050406030204" pitchFamily="18" charset="0"/>
                          </a:rPr>
                          <m:t>−1</m:t>
                        </m:r>
                      </m:sup>
                    </m:sSup>
                  </m:oMath>
                </a14:m>
                <a:r>
                  <a:rPr lang="zh-CN" altLang="en-US" dirty="0" smtClean="0"/>
                  <a:t>置换对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𝑐</m:t>
                        </m:r>
                      </m:e>
                      <m:sub>
                        <m:r>
                          <a:rPr lang="en-US" altLang="zh-CN" i="1">
                            <a:latin typeface="Cambria Math" panose="02040503050406030204" pitchFamily="18" charset="0"/>
                          </a:rPr>
                          <m:t>𝑚</m:t>
                        </m:r>
                      </m:sub>
                    </m:sSub>
                  </m:oMath>
                </a14:m>
                <a:r>
                  <a:rPr lang="zh-CN" altLang="en-US" dirty="0" smtClean="0"/>
                  <a:t>进行换位</a:t>
                </a:r>
                <a:r>
                  <a:rPr lang="en-US" altLang="zh-CN" dirty="0" smtClean="0"/>
                  <a:t>.</a:t>
                </a:r>
                <a:r>
                  <a:rPr lang="en-US" dirty="0" smtClean="0"/>
                  <a:t> </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760DC34-4838-4A0D-BEDC-3946A5AE57B5}"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152</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07162280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分组密码</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tabLst>
                    <a:tab pos="7626350" algn="l"/>
                  </a:tabLst>
                </a:pPr>
                <a:r>
                  <a:rPr lang="zh-CN" altLang="en-US" dirty="0" smtClean="0"/>
                  <a:t>例</a:t>
                </a:r>
                <a:r>
                  <a:rPr lang="en-US" dirty="0" smtClean="0"/>
                  <a:t>: </a:t>
                </a:r>
                <a:r>
                  <a:rPr lang="zh-CN" altLang="en-US" dirty="0" smtClean="0"/>
                  <a:t>利用基于集合</a:t>
                </a:r>
                <a:r>
                  <a:rPr lang="en-US" altLang="zh-CN" dirty="0"/>
                  <a:t>{1,2,3,4} </a:t>
                </a:r>
                <a:r>
                  <a:rPr lang="zh-CN" altLang="en-US" dirty="0" smtClean="0"/>
                  <a:t>上的置换</a:t>
                </a:r>
                <a:r>
                  <a:rPr lang="el-GR" dirty="0" smtClean="0"/>
                  <a:t>σ</a:t>
                </a:r>
                <a:r>
                  <a:rPr lang="zh-CN" altLang="en-US" dirty="0" smtClean="0"/>
                  <a:t>的换位密码</a:t>
                </a:r>
                <a:r>
                  <a:rPr lang="en-US" altLang="zh-CN" dirty="0" smtClean="0"/>
                  <a:t>, </a:t>
                </a:r>
                <a:r>
                  <a:rPr lang="zh-CN" altLang="en-US" dirty="0" smtClean="0"/>
                  <a:t>其中</a:t>
                </a:r>
                <a:r>
                  <a:rPr lang="el-GR" dirty="0" smtClean="0"/>
                  <a:t>σ</a:t>
                </a:r>
                <a:r>
                  <a:rPr lang="en-US" dirty="0" smtClean="0"/>
                  <a:t>(1) = 3,</a:t>
                </a:r>
                <a:r>
                  <a:rPr lang="el-GR" dirty="0" smtClean="0"/>
                  <a:t> σ</a:t>
                </a:r>
                <a:r>
                  <a:rPr lang="en-US" dirty="0" smtClean="0"/>
                  <a:t>(2) = 1,</a:t>
                </a:r>
                <a:r>
                  <a:rPr lang="el-GR" dirty="0" smtClean="0"/>
                  <a:t> σ</a:t>
                </a:r>
                <a:r>
                  <a:rPr lang="en-US" dirty="0" smtClean="0"/>
                  <a:t>(3) = 4,</a:t>
                </a:r>
                <a:r>
                  <a:rPr lang="el-GR" dirty="0" smtClean="0"/>
                  <a:t> σ</a:t>
                </a:r>
                <a:r>
                  <a:rPr lang="en-US" dirty="0" smtClean="0"/>
                  <a:t>(4) = 2,</a:t>
                </a:r>
              </a:p>
              <a:p>
                <a:pPr lvl="1"/>
                <a:r>
                  <a:rPr lang="en-US" altLang="zh-CN" dirty="0" smtClean="0"/>
                  <a:t>(a)</a:t>
                </a:r>
                <a:r>
                  <a:rPr lang="zh-CN" altLang="en-US" dirty="0" smtClean="0"/>
                  <a:t>加密明文消息“</a:t>
                </a:r>
                <a:r>
                  <a:rPr lang="en-US" dirty="0" smtClean="0"/>
                  <a:t>PIRATE ATTACK</a:t>
                </a:r>
                <a:r>
                  <a:rPr lang="zh-CN" altLang="en-US" dirty="0" smtClean="0"/>
                  <a:t>”</a:t>
                </a:r>
                <a:endParaRPr lang="en-US" dirty="0" smtClean="0"/>
              </a:p>
              <a:p>
                <a:pPr lvl="1"/>
                <a:r>
                  <a:rPr lang="en-US" altLang="zh-CN" dirty="0" smtClean="0"/>
                  <a:t>(b)</a:t>
                </a:r>
                <a:r>
                  <a:rPr lang="zh-CN" altLang="en-US" dirty="0" smtClean="0"/>
                  <a:t>解密密文消息“</a:t>
                </a:r>
                <a:r>
                  <a:rPr lang="en-US" dirty="0" smtClean="0"/>
                  <a:t>SWUE TRAEOEHS</a:t>
                </a:r>
                <a:r>
                  <a:rPr lang="zh-CN" altLang="en-US" dirty="0" smtClean="0"/>
                  <a:t>”</a:t>
                </a:r>
                <a:r>
                  <a:rPr lang="en-US" dirty="0" smtClean="0"/>
                  <a:t> </a:t>
                </a:r>
              </a:p>
              <a:p>
                <a:r>
                  <a:rPr lang="zh-CN" altLang="en-US" dirty="0" smtClean="0"/>
                  <a:t>解</a:t>
                </a:r>
                <a:r>
                  <a:rPr lang="en-US" dirty="0" smtClean="0">
                    <a:sym typeface="Wingdings" pitchFamily="2" charset="2"/>
                  </a:rPr>
                  <a:t>:</a:t>
                </a:r>
              </a:p>
              <a:p>
                <a:pPr lvl="1"/>
                <a:r>
                  <a:rPr lang="en-US" altLang="zh-CN" dirty="0" smtClean="0">
                    <a:sym typeface="Wingdings" pitchFamily="2" charset="2"/>
                  </a:rPr>
                  <a:t>(a)</a:t>
                </a:r>
                <a:r>
                  <a:rPr lang="zh-CN" altLang="en-US" dirty="0" smtClean="0">
                    <a:sym typeface="Wingdings" pitchFamily="2" charset="2"/>
                  </a:rPr>
                  <a:t>将明文根据</a:t>
                </a:r>
                <a14:m>
                  <m:oMath xmlns:m="http://schemas.openxmlformats.org/officeDocument/2006/math">
                    <m:r>
                      <a:rPr lang="en-US" altLang="zh-CN" i="1" dirty="0" smtClean="0">
                        <a:latin typeface="Cambria Math" panose="02040503050406030204" pitchFamily="18" charset="0"/>
                        <a:sym typeface="Wingdings" pitchFamily="2" charset="2"/>
                      </a:rPr>
                      <m:t>𝑚</m:t>
                    </m:r>
                  </m:oMath>
                </a14:m>
                <a:r>
                  <a:rPr lang="en-US" altLang="zh-CN" dirty="0" smtClean="0">
                    <a:sym typeface="Wingdings" pitchFamily="2" charset="2"/>
                  </a:rPr>
                  <a:t>=4, </a:t>
                </a:r>
                <a:r>
                  <a:rPr lang="zh-CN" altLang="en-US" dirty="0" smtClean="0">
                    <a:sym typeface="Wingdings" pitchFamily="2" charset="2"/>
                  </a:rPr>
                  <a:t>划分为</a:t>
                </a:r>
                <a:r>
                  <a:rPr lang="en-US" altLang="zh-CN" dirty="0" smtClean="0">
                    <a:sym typeface="Wingdings" pitchFamily="2" charset="2"/>
                  </a:rPr>
                  <a:t>4</a:t>
                </a:r>
                <a:r>
                  <a:rPr lang="zh-CN" altLang="en-US" dirty="0" smtClean="0">
                    <a:sym typeface="Wingdings" pitchFamily="2" charset="2"/>
                  </a:rPr>
                  <a:t>个字母为一组</a:t>
                </a:r>
                <a:r>
                  <a:rPr lang="en-US" dirty="0" smtClean="0">
                    <a:sym typeface="Wingdings" pitchFamily="2" charset="2"/>
                  </a:rPr>
                  <a:t>PIRA TEAT TACK. </a:t>
                </a:r>
                <a:r>
                  <a:rPr lang="zh-CN" altLang="en-US" dirty="0" smtClean="0">
                    <a:sym typeface="Wingdings" pitchFamily="2" charset="2"/>
                  </a:rPr>
                  <a:t>把第一个字母移动到第三位</a:t>
                </a:r>
                <a:r>
                  <a:rPr lang="en-US" altLang="zh-CN" dirty="0" smtClean="0">
                    <a:sym typeface="Wingdings" pitchFamily="2" charset="2"/>
                  </a:rPr>
                  <a:t>, </a:t>
                </a:r>
                <a:r>
                  <a:rPr lang="zh-CN" altLang="en-US" dirty="0" smtClean="0">
                    <a:sym typeface="Wingdings" pitchFamily="2" charset="2"/>
                  </a:rPr>
                  <a:t>第二个字母移动到第一位</a:t>
                </a:r>
                <a:r>
                  <a:rPr lang="en-US" altLang="zh-CN" dirty="0" smtClean="0">
                    <a:sym typeface="Wingdings" pitchFamily="2" charset="2"/>
                  </a:rPr>
                  <a:t>, </a:t>
                </a:r>
                <a:r>
                  <a:rPr lang="zh-CN" altLang="en-US" dirty="0" smtClean="0">
                    <a:sym typeface="Wingdings" pitchFamily="2" charset="2"/>
                  </a:rPr>
                  <a:t>第三个字母移动到第四位</a:t>
                </a:r>
                <a:r>
                  <a:rPr lang="en-US" altLang="zh-CN" dirty="0" smtClean="0">
                    <a:sym typeface="Wingdings" pitchFamily="2" charset="2"/>
                  </a:rPr>
                  <a:t>, </a:t>
                </a:r>
                <a:r>
                  <a:rPr lang="zh-CN" altLang="en-US" dirty="0" smtClean="0">
                    <a:sym typeface="Wingdings" pitchFamily="2" charset="2"/>
                  </a:rPr>
                  <a:t>第四个字母移动到第二位</a:t>
                </a:r>
                <a:r>
                  <a:rPr lang="en-US" altLang="zh-CN" dirty="0" smtClean="0">
                    <a:sym typeface="Wingdings" pitchFamily="2" charset="2"/>
                  </a:rPr>
                  <a:t>, </a:t>
                </a:r>
                <a:r>
                  <a:rPr lang="zh-CN" altLang="en-US" dirty="0" smtClean="0">
                    <a:sym typeface="Wingdings" pitchFamily="2" charset="2"/>
                  </a:rPr>
                  <a:t>得到</a:t>
                </a:r>
                <a:r>
                  <a:rPr lang="en-US" altLang="zh-CN" dirty="0">
                    <a:sym typeface="Wingdings" pitchFamily="2" charset="2"/>
                  </a:rPr>
                  <a:t>IAPR ETTA </a:t>
                </a:r>
                <a:r>
                  <a:rPr lang="en-US" altLang="zh-CN" dirty="0" smtClean="0">
                    <a:sym typeface="Wingdings" pitchFamily="2" charset="2"/>
                  </a:rPr>
                  <a:t>AKTC.</a:t>
                </a:r>
              </a:p>
              <a:p>
                <a:pPr lvl="1"/>
                <a:r>
                  <a:rPr lang="en-US" altLang="zh-CN" dirty="0" smtClean="0">
                    <a:sym typeface="Wingdings" pitchFamily="2" charset="2"/>
                  </a:rPr>
                  <a:t>(b)</a:t>
                </a:r>
                <a:r>
                  <a:rPr lang="el-GR" altLang="zh-CN" dirty="0" smtClean="0"/>
                  <a:t>σ</a:t>
                </a:r>
                <a:r>
                  <a:rPr lang="zh-CN" altLang="en-US" dirty="0" smtClean="0"/>
                  <a:t>的逆置换</a:t>
                </a:r>
                <a:r>
                  <a:rPr lang="en-US" altLang="zh-CN" dirty="0" smtClean="0"/>
                  <a:t> </a:t>
                </a:r>
                <a14:m>
                  <m:oMath xmlns:m="http://schemas.openxmlformats.org/officeDocument/2006/math">
                    <m:sSup>
                      <m:sSupPr>
                        <m:ctrlPr>
                          <a:rPr lang="en-US" altLang="zh-CN" i="1" smtClean="0">
                            <a:latin typeface="Cambria Math" panose="02040503050406030204" pitchFamily="18" charset="0"/>
                          </a:rPr>
                        </m:ctrlPr>
                      </m:sSupPr>
                      <m:e>
                        <m:r>
                          <a:rPr lang="el-GR" altLang="zh-CN" i="1">
                            <a:latin typeface="Cambria Math" panose="02040503050406030204" pitchFamily="18" charset="0"/>
                          </a:rPr>
                          <m:t>𝜎</m:t>
                        </m:r>
                      </m:e>
                      <m:sup>
                        <m:r>
                          <a:rPr lang="en-US" altLang="zh-CN" i="1">
                            <a:latin typeface="Cambria Math" panose="02040503050406030204" pitchFamily="18" charset="0"/>
                          </a:rPr>
                          <m:t>−</m:t>
                        </m:r>
                        <m:r>
                          <a:rPr lang="en-US" altLang="zh-CN" b="0" i="1" smtClean="0">
                            <a:latin typeface="Cambria Math" panose="02040503050406030204" pitchFamily="18" charset="0"/>
                          </a:rPr>
                          <m:t>1</m:t>
                        </m:r>
                      </m:sup>
                    </m:sSup>
                  </m:oMath>
                </a14:m>
                <a:r>
                  <a:rPr lang="en-US" dirty="0" smtClean="0">
                    <a:sym typeface="Wingdings" pitchFamily="2" charset="2"/>
                  </a:rPr>
                  <a:t> </a:t>
                </a:r>
                <a:r>
                  <a:rPr lang="en-US" dirty="0">
                    <a:sym typeface="Wingdings" pitchFamily="2" charset="2"/>
                  </a:rPr>
                  <a:t>:</a:t>
                </a:r>
                <a:r>
                  <a:rPr lang="en-US" dirty="0" smtClean="0"/>
                  <a:t> </a:t>
                </a:r>
                <a14:m>
                  <m:oMath xmlns:m="http://schemas.openxmlformats.org/officeDocument/2006/math">
                    <m:sSup>
                      <m:sSupPr>
                        <m:ctrlPr>
                          <a:rPr lang="en-US" altLang="zh-CN" i="1">
                            <a:latin typeface="Cambria Math" panose="02040503050406030204" pitchFamily="18" charset="0"/>
                          </a:rPr>
                        </m:ctrlPr>
                      </m:sSupPr>
                      <m:e>
                        <m:r>
                          <a:rPr lang="el-GR" altLang="zh-CN" i="1">
                            <a:latin typeface="Cambria Math" panose="02040503050406030204" pitchFamily="18" charset="0"/>
                          </a:rPr>
                          <m:t>𝜎</m:t>
                        </m:r>
                      </m:e>
                      <m:sup>
                        <m:r>
                          <a:rPr lang="en-US" altLang="zh-CN" i="1">
                            <a:latin typeface="Cambria Math" panose="02040503050406030204" pitchFamily="18" charset="0"/>
                          </a:rPr>
                          <m:t>−1</m:t>
                        </m:r>
                      </m:sup>
                    </m:sSup>
                  </m:oMath>
                </a14:m>
                <a:r>
                  <a:rPr lang="en-US" dirty="0" smtClean="0"/>
                  <a:t>(1) = 2,</a:t>
                </a:r>
                <a:r>
                  <a:rPr lang="el-GR" dirty="0" smtClean="0"/>
                  <a:t> </a:t>
                </a:r>
                <a14:m>
                  <m:oMath xmlns:m="http://schemas.openxmlformats.org/officeDocument/2006/math">
                    <m:sSup>
                      <m:sSupPr>
                        <m:ctrlPr>
                          <a:rPr lang="en-US" altLang="zh-CN" i="1">
                            <a:latin typeface="Cambria Math" panose="02040503050406030204" pitchFamily="18" charset="0"/>
                          </a:rPr>
                        </m:ctrlPr>
                      </m:sSupPr>
                      <m:e>
                        <m:r>
                          <a:rPr lang="el-GR" altLang="zh-CN" i="1">
                            <a:latin typeface="Cambria Math" panose="02040503050406030204" pitchFamily="18" charset="0"/>
                          </a:rPr>
                          <m:t>𝜎</m:t>
                        </m:r>
                      </m:e>
                      <m:sup>
                        <m:r>
                          <a:rPr lang="en-US" altLang="zh-CN" i="1">
                            <a:latin typeface="Cambria Math" panose="02040503050406030204" pitchFamily="18" charset="0"/>
                          </a:rPr>
                          <m:t>−1</m:t>
                        </m:r>
                      </m:sup>
                    </m:sSup>
                  </m:oMath>
                </a14:m>
                <a:r>
                  <a:rPr lang="en-US" dirty="0" smtClean="0"/>
                  <a:t>(2) = 4,</a:t>
                </a:r>
                <a:r>
                  <a:rPr lang="el-GR" dirty="0" smtClean="0"/>
                  <a:t> </a:t>
                </a:r>
                <a14:m>
                  <m:oMath xmlns:m="http://schemas.openxmlformats.org/officeDocument/2006/math">
                    <m:sSup>
                      <m:sSupPr>
                        <m:ctrlPr>
                          <a:rPr lang="en-US" altLang="zh-CN" i="1">
                            <a:latin typeface="Cambria Math" panose="02040503050406030204" pitchFamily="18" charset="0"/>
                          </a:rPr>
                        </m:ctrlPr>
                      </m:sSupPr>
                      <m:e>
                        <m:r>
                          <a:rPr lang="el-GR" altLang="zh-CN" i="1">
                            <a:latin typeface="Cambria Math" panose="02040503050406030204" pitchFamily="18" charset="0"/>
                          </a:rPr>
                          <m:t>𝜎</m:t>
                        </m:r>
                      </m:e>
                      <m:sup>
                        <m:r>
                          <a:rPr lang="en-US" altLang="zh-CN" i="1">
                            <a:latin typeface="Cambria Math" panose="02040503050406030204" pitchFamily="18" charset="0"/>
                          </a:rPr>
                          <m:t>−1</m:t>
                        </m:r>
                      </m:sup>
                    </m:sSup>
                  </m:oMath>
                </a14:m>
                <a:r>
                  <a:rPr lang="en-US" dirty="0" smtClean="0"/>
                  <a:t>(3) = 1,</a:t>
                </a:r>
                <a:r>
                  <a:rPr lang="el-GR" dirty="0" smtClean="0"/>
                  <a:t> </a:t>
                </a:r>
                <a14:m>
                  <m:oMath xmlns:m="http://schemas.openxmlformats.org/officeDocument/2006/math">
                    <m:sSup>
                      <m:sSupPr>
                        <m:ctrlPr>
                          <a:rPr lang="en-US" altLang="zh-CN" i="1">
                            <a:latin typeface="Cambria Math" panose="02040503050406030204" pitchFamily="18" charset="0"/>
                          </a:rPr>
                        </m:ctrlPr>
                      </m:sSupPr>
                      <m:e>
                        <m:r>
                          <a:rPr lang="el-GR" altLang="zh-CN" i="1">
                            <a:latin typeface="Cambria Math" panose="02040503050406030204" pitchFamily="18" charset="0"/>
                          </a:rPr>
                          <m:t>𝜎</m:t>
                        </m:r>
                      </m:e>
                      <m:sup>
                        <m:r>
                          <a:rPr lang="en-US" altLang="zh-CN" i="1">
                            <a:latin typeface="Cambria Math" panose="02040503050406030204" pitchFamily="18" charset="0"/>
                          </a:rPr>
                          <m:t>−1</m:t>
                        </m:r>
                      </m:sup>
                    </m:sSup>
                  </m:oMath>
                </a14:m>
                <a:r>
                  <a:rPr lang="en-US" dirty="0" smtClean="0"/>
                  <a:t>(4) = 3. </a:t>
                </a:r>
                <a:r>
                  <a:rPr lang="zh-CN" altLang="en-US" dirty="0" smtClean="0"/>
                  <a:t>对每个分组</a:t>
                </a:r>
                <a:r>
                  <a:rPr lang="en-US" altLang="zh-CN" dirty="0"/>
                  <a:t>SWUE </a:t>
                </a:r>
                <a:r>
                  <a:rPr lang="en-US" altLang="zh-CN" dirty="0" smtClean="0"/>
                  <a:t>TRAE OEHS</a:t>
                </a:r>
                <a:r>
                  <a:rPr lang="zh-CN" altLang="en-US" dirty="0" smtClean="0"/>
                  <a:t>应用</a:t>
                </a:r>
                <a14:m>
                  <m:oMath xmlns:m="http://schemas.openxmlformats.org/officeDocument/2006/math">
                    <m:sSup>
                      <m:sSupPr>
                        <m:ctrlPr>
                          <a:rPr lang="en-US" altLang="zh-CN" i="1">
                            <a:latin typeface="Cambria Math" panose="02040503050406030204" pitchFamily="18" charset="0"/>
                          </a:rPr>
                        </m:ctrlPr>
                      </m:sSupPr>
                      <m:e>
                        <m:r>
                          <a:rPr lang="el-GR" altLang="zh-CN" i="1">
                            <a:latin typeface="Cambria Math" panose="02040503050406030204" pitchFamily="18" charset="0"/>
                          </a:rPr>
                          <m:t>𝜎</m:t>
                        </m:r>
                      </m:e>
                      <m:sup>
                        <m:r>
                          <a:rPr lang="en-US" altLang="zh-CN" i="1">
                            <a:latin typeface="Cambria Math" panose="02040503050406030204" pitchFamily="18" charset="0"/>
                          </a:rPr>
                          <m:t>−1</m:t>
                        </m:r>
                      </m:sup>
                    </m:sSup>
                  </m:oMath>
                </a14:m>
                <a:r>
                  <a:rPr lang="en-US" altLang="zh-CN" dirty="0" smtClean="0"/>
                  <a:t>(m), </a:t>
                </a:r>
                <a:r>
                  <a:rPr lang="zh-CN" altLang="en-US" dirty="0" smtClean="0"/>
                  <a:t>可得明文</a:t>
                </a:r>
                <a:r>
                  <a:rPr lang="en-US" dirty="0" smtClean="0">
                    <a:sym typeface="Wingdings" pitchFamily="2" charset="2"/>
                  </a:rPr>
                  <a:t>USEW ATER HOSE</a:t>
                </a:r>
                <a:r>
                  <a:rPr lang="en-US" altLang="zh-CN" dirty="0" smtClean="0">
                    <a:sym typeface="Wingdings" pitchFamily="2" charset="2"/>
                  </a:rPr>
                  <a:t>, </a:t>
                </a:r>
                <a:r>
                  <a:rPr lang="zh-CN" altLang="en-US" dirty="0" smtClean="0">
                    <a:sym typeface="Wingdings" pitchFamily="2" charset="2"/>
                  </a:rPr>
                  <a:t>将这些字母重新分组形成常见词汇</a:t>
                </a:r>
                <a:r>
                  <a:rPr lang="en-US" altLang="zh-CN" dirty="0" smtClean="0">
                    <a:sym typeface="Wingdings" pitchFamily="2" charset="2"/>
                  </a:rPr>
                  <a:t>, </a:t>
                </a:r>
                <a:r>
                  <a:rPr lang="zh-CN" altLang="en-US" dirty="0" smtClean="0">
                    <a:sym typeface="Wingdings" pitchFamily="2" charset="2"/>
                  </a:rPr>
                  <a:t>猜测明文消息是</a:t>
                </a:r>
                <a:r>
                  <a:rPr lang="en-US" dirty="0" smtClean="0">
                    <a:sym typeface="Wingdings" pitchFamily="2" charset="2"/>
                  </a:rPr>
                  <a:t>USE WATER HOSE.</a:t>
                </a:r>
                <a:endParaRPr lang="en-US" dirty="0" smtClean="0"/>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222"/>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982C607A-1162-4817-AB86-84F3509E158D}"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153</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97929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371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密码系统</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定义</a:t>
                </a:r>
                <a:r>
                  <a:rPr lang="en-US" dirty="0" smtClean="0"/>
                  <a:t>: </a:t>
                </a:r>
                <a:r>
                  <a:rPr lang="zh-CN" altLang="en-US" dirty="0" smtClean="0"/>
                  <a:t>一个</a:t>
                </a:r>
                <a:r>
                  <a:rPr lang="zh-CN" altLang="en-US" b="1" dirty="0" smtClean="0">
                    <a:solidFill>
                      <a:srgbClr val="C00000"/>
                    </a:solidFill>
                  </a:rPr>
                  <a:t>密码系统</a:t>
                </a:r>
                <a:r>
                  <a:rPr lang="zh-CN" altLang="en-US" dirty="0" smtClean="0"/>
                  <a:t>是一个五元组</a:t>
                </a:r>
                <a:r>
                  <a:rPr lang="en-US" dirty="0" smtClean="0"/>
                  <a:t>(</a:t>
                </a:r>
                <a14:m>
                  <m:oMath xmlns:m="http://schemas.openxmlformats.org/officeDocument/2006/math">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𝐶</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𝐾</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𝐸</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𝐷</m:t>
                    </m:r>
                  </m:oMath>
                </a14:m>
                <a:r>
                  <a:rPr lang="en-US" dirty="0" smtClean="0"/>
                  <a:t>), </a:t>
                </a:r>
                <a:r>
                  <a:rPr lang="zh-CN" altLang="en-US" dirty="0" smtClean="0"/>
                  <a:t>其中</a:t>
                </a:r>
                <a14:m>
                  <m:oMath xmlns:m="http://schemas.openxmlformats.org/officeDocument/2006/math">
                    <m:r>
                      <a:rPr lang="en-US" i="1" dirty="0" smtClean="0">
                        <a:latin typeface="Cambria Math" panose="02040503050406030204" pitchFamily="18" charset="0"/>
                      </a:rPr>
                      <m:t>𝑃</m:t>
                    </m:r>
                  </m:oMath>
                </a14:m>
                <a:r>
                  <a:rPr lang="zh-CN" altLang="en-US" dirty="0" smtClean="0"/>
                  <a:t>明文串的集合</a:t>
                </a:r>
                <a:r>
                  <a:rPr lang="en-US" altLang="zh-CN" dirty="0" smtClean="0"/>
                  <a:t>,</a:t>
                </a:r>
                <a:r>
                  <a:rPr lang="en-US" dirty="0" smtClean="0"/>
                  <a:t>  </a:t>
                </a:r>
                <a14:m>
                  <m:oMath xmlns:m="http://schemas.openxmlformats.org/officeDocument/2006/math">
                    <m:r>
                      <a:rPr lang="en-US" i="1" dirty="0" smtClean="0">
                        <a:latin typeface="Cambria Math" panose="02040503050406030204" pitchFamily="18" charset="0"/>
                      </a:rPr>
                      <m:t>𝐶</m:t>
                    </m:r>
                  </m:oMath>
                </a14:m>
                <a:r>
                  <a:rPr lang="zh-CN" altLang="en-US" dirty="0" smtClean="0"/>
                  <a:t>是密文串的集合</a:t>
                </a:r>
                <a:r>
                  <a:rPr lang="en-US" altLang="zh-CN" dirty="0" smtClean="0"/>
                  <a:t>,</a:t>
                </a:r>
                <a:r>
                  <a:rPr lang="en-US" dirty="0" smtClean="0"/>
                  <a:t> </a:t>
                </a:r>
                <a14:m>
                  <m:oMath xmlns:m="http://schemas.openxmlformats.org/officeDocument/2006/math">
                    <m:r>
                      <a:rPr lang="en-US" i="1" dirty="0" smtClean="0">
                        <a:latin typeface="Cambria Math" panose="02040503050406030204" pitchFamily="18" charset="0"/>
                      </a:rPr>
                      <m:t>𝐾</m:t>
                    </m:r>
                  </m:oMath>
                </a14:m>
                <a:r>
                  <a:rPr lang="zh-CN" altLang="en-US" dirty="0" smtClean="0"/>
                  <a:t>是密钥空间</a:t>
                </a:r>
                <a:r>
                  <a:rPr lang="en-US" altLang="zh-CN" dirty="0" smtClean="0"/>
                  <a:t>(</a:t>
                </a:r>
                <a:r>
                  <a:rPr lang="zh-CN" altLang="en-US" dirty="0" smtClean="0"/>
                  <a:t>所有可能的密钥的集合</a:t>
                </a:r>
                <a:r>
                  <a:rPr lang="en-US" altLang="zh-CN" dirty="0" smtClean="0"/>
                  <a:t>), </a:t>
                </a:r>
                <a14:m>
                  <m:oMath xmlns:m="http://schemas.openxmlformats.org/officeDocument/2006/math">
                    <m:r>
                      <a:rPr lang="en-US" altLang="zh-CN" i="1" dirty="0" smtClean="0">
                        <a:latin typeface="Cambria Math" panose="02040503050406030204" pitchFamily="18" charset="0"/>
                      </a:rPr>
                      <m:t>𝐸</m:t>
                    </m:r>
                  </m:oMath>
                </a14:m>
                <a:r>
                  <a:rPr lang="zh-CN" altLang="en-US" dirty="0" smtClean="0"/>
                  <a:t>是加密函数的集合</a:t>
                </a:r>
                <a:r>
                  <a:rPr lang="en-US" altLang="zh-CN" dirty="0" smtClean="0"/>
                  <a:t>, </a:t>
                </a:r>
                <a14:m>
                  <m:oMath xmlns:m="http://schemas.openxmlformats.org/officeDocument/2006/math">
                    <m:r>
                      <a:rPr lang="en-US" altLang="zh-CN" i="1" dirty="0" smtClean="0">
                        <a:latin typeface="Cambria Math" panose="02040503050406030204" pitchFamily="18" charset="0"/>
                      </a:rPr>
                      <m:t>𝐷</m:t>
                    </m:r>
                  </m:oMath>
                </a14:m>
                <a:r>
                  <a:rPr lang="zh-CN" altLang="en-US" dirty="0" smtClean="0"/>
                  <a:t>是解密函数的集合</a:t>
                </a:r>
                <a:r>
                  <a:rPr lang="en-US" dirty="0" smtClean="0"/>
                  <a:t>.</a:t>
                </a:r>
              </a:p>
              <a:p>
                <a:r>
                  <a:rPr lang="zh-CN" altLang="en-US" dirty="0" smtClean="0"/>
                  <a:t>我们用</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𝑘</m:t>
                        </m:r>
                      </m:sub>
                    </m:sSub>
                  </m:oMath>
                </a14:m>
                <a:r>
                  <a:rPr lang="zh-CN" altLang="en-US" dirty="0" smtClean="0"/>
                  <a:t>表示在</a:t>
                </a:r>
                <a14:m>
                  <m:oMath xmlns:m="http://schemas.openxmlformats.org/officeDocument/2006/math">
                    <m:r>
                      <a:rPr lang="en-US" altLang="zh-CN" i="1" dirty="0" smtClean="0">
                        <a:latin typeface="Cambria Math" panose="02040503050406030204" pitchFamily="18" charset="0"/>
                      </a:rPr>
                      <m:t>𝐸</m:t>
                    </m:r>
                  </m:oMath>
                </a14:m>
                <a:r>
                  <a:rPr lang="zh-CN" altLang="en-US" dirty="0" smtClean="0"/>
                  <a:t>中相对于</a:t>
                </a:r>
                <a:r>
                  <a:rPr lang="zh-CN" altLang="en-US" dirty="0"/>
                  <a:t>秘</a:t>
                </a:r>
                <a:r>
                  <a:rPr lang="zh-CN" altLang="en-US" dirty="0" smtClean="0"/>
                  <a:t>钥</a:t>
                </a:r>
                <a14:m>
                  <m:oMath xmlns:m="http://schemas.openxmlformats.org/officeDocument/2006/math">
                    <m:r>
                      <a:rPr lang="en-US" altLang="zh-CN" i="1" dirty="0" smtClean="0">
                        <a:latin typeface="Cambria Math" panose="02040503050406030204" pitchFamily="18" charset="0"/>
                      </a:rPr>
                      <m:t>𝑘</m:t>
                    </m:r>
                  </m:oMath>
                </a14:m>
                <a:r>
                  <a:rPr lang="zh-CN" altLang="en-US" dirty="0" smtClean="0"/>
                  <a:t>的加密函数</a:t>
                </a:r>
                <a:r>
                  <a:rPr lang="en-US" altLang="zh-CN" dirty="0" smtClean="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i="1">
                            <a:latin typeface="Cambria Math" panose="02040503050406030204" pitchFamily="18" charset="0"/>
                          </a:rPr>
                          <m:t>𝑘</m:t>
                        </m:r>
                      </m:sub>
                    </m:sSub>
                  </m:oMath>
                </a14:m>
                <a:r>
                  <a:rPr lang="zh-CN" altLang="en-US" dirty="0" smtClean="0"/>
                  <a:t>是</a:t>
                </a:r>
                <a14:m>
                  <m:oMath xmlns:m="http://schemas.openxmlformats.org/officeDocument/2006/math">
                    <m:r>
                      <a:rPr lang="en-US" altLang="zh-CN" i="1" dirty="0" smtClean="0">
                        <a:latin typeface="Cambria Math" panose="02040503050406030204" pitchFamily="18" charset="0"/>
                      </a:rPr>
                      <m:t>𝐷</m:t>
                    </m:r>
                  </m:oMath>
                </a14:m>
                <a:r>
                  <a:rPr lang="zh-CN" altLang="en-US" dirty="0" smtClean="0"/>
                  <a:t>中用来解密由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𝑘</m:t>
                        </m:r>
                      </m:sub>
                    </m:sSub>
                  </m:oMath>
                </a14:m>
                <a:r>
                  <a:rPr lang="zh-CN" altLang="en-US" dirty="0" smtClean="0"/>
                  <a:t>加密的密文的解密函数</a:t>
                </a:r>
                <a:r>
                  <a:rPr lang="en-US" altLang="zh-CN" dirty="0" smtClean="0"/>
                  <a:t>, </a:t>
                </a:r>
                <a:r>
                  <a:rPr lang="zh-CN" altLang="en-US" dirty="0" smtClean="0"/>
                  <a:t>即对于所有明文串</a:t>
                </a:r>
                <a14:m>
                  <m:oMath xmlns:m="http://schemas.openxmlformats.org/officeDocument/2006/math">
                    <m:r>
                      <a:rPr lang="en-US" altLang="zh-CN" i="1" dirty="0" smtClean="0">
                        <a:latin typeface="Cambria Math" panose="02040503050406030204" pitchFamily="18" charset="0"/>
                      </a:rPr>
                      <m:t>𝑝</m:t>
                    </m:r>
                  </m:oMath>
                </a14:m>
                <a:r>
                  <a:rPr lang="zh-CN" altLang="en-US" dirty="0" smtClean="0"/>
                  <a:t>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𝑘</m:t>
                        </m:r>
                      </m:sub>
                    </m:sSub>
                  </m:oMath>
                </a14:m>
                <a:r>
                  <a:rPr 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𝑘</m:t>
                        </m:r>
                      </m:sub>
                    </m:sSub>
                  </m:oMath>
                </a14:m>
                <a:r>
                  <a:rPr lang="en-US" dirty="0" smtClean="0"/>
                  <a:t>(</a:t>
                </a:r>
                <a14:m>
                  <m:oMath xmlns:m="http://schemas.openxmlformats.org/officeDocument/2006/math">
                    <m:r>
                      <a:rPr lang="en-US" i="1" dirty="0" smtClean="0">
                        <a:latin typeface="Cambria Math" panose="02040503050406030204" pitchFamily="18" charset="0"/>
                      </a:rPr>
                      <m:t>𝑝</m:t>
                    </m:r>
                  </m:oMath>
                </a14:m>
                <a:r>
                  <a:rPr lang="en-US" dirty="0" smtClean="0"/>
                  <a:t>)) = </a:t>
                </a:r>
                <a14:m>
                  <m:oMath xmlns:m="http://schemas.openxmlformats.org/officeDocument/2006/math">
                    <m:r>
                      <a:rPr lang="en-US" i="1" dirty="0" smtClean="0">
                        <a:latin typeface="Cambria Math" panose="02040503050406030204" pitchFamily="18" charset="0"/>
                      </a:rPr>
                      <m:t>𝑝</m:t>
                    </m:r>
                  </m:oMath>
                </a14:m>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47DAF571-1021-4F35-A196-CBE9B9F5B723}"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154</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50292110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密码系统</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例</a:t>
                </a:r>
                <a:r>
                  <a:rPr lang="en-US" dirty="0" smtClean="0"/>
                  <a:t>: </a:t>
                </a:r>
                <a:r>
                  <a:rPr lang="zh-CN" altLang="en-US" dirty="0" smtClean="0"/>
                  <a:t>将移位密码系列描述为一个密码系统</a:t>
                </a:r>
                <a:r>
                  <a:rPr lang="en-US" altLang="zh-CN" dirty="0" smtClean="0"/>
                  <a:t>.</a:t>
                </a:r>
              </a:p>
              <a:p>
                <a:r>
                  <a:rPr lang="zh-CN" altLang="en-US" dirty="0" smtClean="0"/>
                  <a:t>解</a:t>
                </a:r>
                <a:r>
                  <a:rPr lang="en-US" altLang="zh-CN" dirty="0" smtClean="0"/>
                  <a:t>:</a:t>
                </a:r>
                <a:r>
                  <a:rPr lang="zh-CN" altLang="en-US" dirty="0" smtClean="0"/>
                  <a:t>假设字母串都是</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26</m:t>
                        </m:r>
                      </m:sub>
                    </m:sSub>
                  </m:oMath>
                </a14:m>
                <a:r>
                  <a:rPr lang="zh-CN" altLang="en-US" dirty="0" smtClean="0"/>
                  <a:t>中的元素</a:t>
                </a:r>
                <a:r>
                  <a:rPr lang="en-US" dirty="0" smtClean="0"/>
                  <a:t>. </a:t>
                </a:r>
                <a:r>
                  <a:rPr lang="zh-CN" altLang="en-US" dirty="0" smtClean="0"/>
                  <a:t>密码系统</a:t>
                </a:r>
                <a:r>
                  <a:rPr lang="en-US" altLang="zh-CN" dirty="0" smtClean="0"/>
                  <a:t>(</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𝐾</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𝐸</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𝐷</m:t>
                    </m:r>
                  </m:oMath>
                </a14:m>
                <a:r>
                  <a:rPr lang="en-US" altLang="zh-CN" dirty="0" smtClean="0"/>
                  <a:t>)</a:t>
                </a:r>
                <a:r>
                  <a:rPr lang="zh-CN" altLang="en-US" dirty="0" smtClean="0"/>
                  <a:t>中</a:t>
                </a:r>
                <a:r>
                  <a:rPr lang="en-US" dirty="0" smtClean="0"/>
                  <a:t> </a:t>
                </a:r>
              </a:p>
              <a:p>
                <a:pPr lvl="1"/>
                <a14:m>
                  <m:oMath xmlns:m="http://schemas.openxmlformats.org/officeDocument/2006/math">
                    <m:r>
                      <a:rPr lang="en-US" i="1" dirty="0" smtClean="0">
                        <a:latin typeface="Cambria Math" panose="02040503050406030204" pitchFamily="18" charset="0"/>
                      </a:rPr>
                      <m:t>𝑃</m:t>
                    </m:r>
                  </m:oMath>
                </a14:m>
                <a:r>
                  <a:rPr lang="zh-CN" altLang="en-US" dirty="0" smtClean="0"/>
                  <a:t>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26</m:t>
                        </m:r>
                      </m:sub>
                    </m:sSub>
                  </m:oMath>
                </a14:m>
                <a:r>
                  <a:rPr lang="zh-CN" altLang="en-US" dirty="0" smtClean="0"/>
                  <a:t>中的元素串的集合</a:t>
                </a:r>
                <a:r>
                  <a:rPr lang="en-US" dirty="0" smtClean="0"/>
                  <a:t>,</a:t>
                </a:r>
              </a:p>
              <a:p>
                <a:pPr lvl="1"/>
                <a14:m>
                  <m:oMath xmlns:m="http://schemas.openxmlformats.org/officeDocument/2006/math">
                    <m:r>
                      <a:rPr lang="en-US" i="1" dirty="0" smtClean="0">
                        <a:latin typeface="Cambria Math" panose="02040503050406030204" pitchFamily="18" charset="0"/>
                      </a:rPr>
                      <m:t>𝐶</m:t>
                    </m:r>
                  </m:oMath>
                </a14:m>
                <a:r>
                  <a:rPr lang="zh-CN" altLang="en-US" dirty="0"/>
                  <a:t>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26</m:t>
                        </m:r>
                      </m:sub>
                    </m:sSub>
                  </m:oMath>
                </a14:m>
                <a:r>
                  <a:rPr lang="zh-CN" altLang="en-US" dirty="0"/>
                  <a:t>中的元素串的集合</a:t>
                </a:r>
                <a:r>
                  <a:rPr lang="en-US" altLang="zh-CN" dirty="0"/>
                  <a:t>,</a:t>
                </a:r>
              </a:p>
              <a:p>
                <a:pPr lvl="1"/>
                <a14:m>
                  <m:oMath xmlns:m="http://schemas.openxmlformats.org/officeDocument/2006/math">
                    <m:r>
                      <a:rPr lang="en-US" i="1" dirty="0" smtClean="0">
                        <a:latin typeface="Cambria Math" panose="02040503050406030204" pitchFamily="18" charset="0"/>
                      </a:rPr>
                      <m:t>𝐾</m:t>
                    </m:r>
                  </m:oMath>
                </a14:m>
                <a:r>
                  <a:rPr lang="zh-CN" altLang="en-US" dirty="0" smtClean="0"/>
                  <a:t>是所有可能的移位</a:t>
                </a:r>
                <a:r>
                  <a:rPr lang="en-US" altLang="zh-CN" dirty="0" smtClean="0"/>
                  <a:t>,</a:t>
                </a:r>
                <a:r>
                  <a:rPr lang="zh-CN" altLang="en-US" dirty="0" smtClean="0"/>
                  <a:t>所以</a:t>
                </a:r>
                <a14:m>
                  <m:oMath xmlns:m="http://schemas.openxmlformats.org/officeDocument/2006/math">
                    <m:r>
                      <a:rPr lang="en-US" altLang="zh-CN" i="1" dirty="0" smtClean="0">
                        <a:latin typeface="Cambria Math" panose="02040503050406030204" pitchFamily="18" charset="0"/>
                      </a:rPr>
                      <m:t>𝐾</m:t>
                    </m:r>
                  </m:oMath>
                </a14:m>
                <a:r>
                  <a:rPr lang="en-US" dirty="0" smtClean="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26</m:t>
                        </m:r>
                      </m:sub>
                    </m:sSub>
                  </m:oMath>
                </a14:m>
                <a:r>
                  <a:rPr lang="en-US" dirty="0" smtClean="0"/>
                  <a:t>,</a:t>
                </a:r>
              </a:p>
              <a:p>
                <a:pPr lvl="1"/>
                <a14:m>
                  <m:oMath xmlns:m="http://schemas.openxmlformats.org/officeDocument/2006/math">
                    <m:r>
                      <a:rPr lang="en-US" i="1" dirty="0" smtClean="0">
                        <a:latin typeface="Cambria Math" panose="02040503050406030204" pitchFamily="18" charset="0"/>
                      </a:rPr>
                      <m:t>𝐸</m:t>
                    </m:r>
                  </m:oMath>
                </a14:m>
                <a:r>
                  <a:rPr lang="zh-CN" altLang="en-US" dirty="0" smtClean="0"/>
                  <a:t>有所有这样的函数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𝑘</m:t>
                        </m:r>
                      </m:sub>
                    </m:sSub>
                  </m:oMath>
                </a14:m>
                <a:r>
                  <a:rPr lang="en-US" dirty="0" smtClean="0"/>
                  <a:t> (</a:t>
                </a:r>
                <a14:m>
                  <m:oMath xmlns:m="http://schemas.openxmlformats.org/officeDocument/2006/math">
                    <m:r>
                      <a:rPr lang="en-US" i="1" dirty="0" smtClean="0">
                        <a:latin typeface="Cambria Math" panose="02040503050406030204" pitchFamily="18" charset="0"/>
                      </a:rPr>
                      <m:t>𝑝</m:t>
                    </m:r>
                  </m:oMath>
                </a14:m>
                <a:r>
                  <a:rPr lang="en-US" dirty="0" smtClean="0"/>
                  <a:t>) =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𝑘</m:t>
                    </m:r>
                  </m:oMath>
                </a14:m>
                <a:r>
                  <a:rPr lang="en-US" dirty="0" smtClean="0"/>
                  <a:t>) </a:t>
                </a:r>
                <a:r>
                  <a:rPr lang="en-US" b="1" dirty="0" smtClean="0"/>
                  <a:t>mod</a:t>
                </a:r>
                <a:r>
                  <a:rPr lang="en-US" dirty="0" smtClean="0"/>
                  <a:t> 26</a:t>
                </a:r>
                <a:r>
                  <a:rPr lang="zh-CN" altLang="en-US" dirty="0" smtClean="0"/>
                  <a:t>构成</a:t>
                </a:r>
                <a:endParaRPr lang="en-US" dirty="0" smtClean="0"/>
              </a:p>
              <a:p>
                <a:pPr lvl="1"/>
                <a14:m>
                  <m:oMath xmlns:m="http://schemas.openxmlformats.org/officeDocument/2006/math">
                    <m:r>
                      <a:rPr lang="en-US" i="1" dirty="0" smtClean="0">
                        <a:latin typeface="Cambria Math" panose="02040503050406030204" pitchFamily="18" charset="0"/>
                      </a:rPr>
                      <m:t>𝐷</m:t>
                    </m:r>
                  </m:oMath>
                </a14:m>
                <a:r>
                  <a:rPr lang="zh-CN" altLang="en-US" dirty="0" smtClean="0"/>
                  <a:t>和加密函数一样</a:t>
                </a:r>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𝑘</m:t>
                        </m:r>
                      </m:sub>
                    </m:sSub>
                  </m:oMath>
                </a14:m>
                <a:r>
                  <a:rPr lang="en-US" dirty="0" smtClean="0"/>
                  <a:t> (</a:t>
                </a:r>
                <a14:m>
                  <m:oMath xmlns:m="http://schemas.openxmlformats.org/officeDocument/2006/math">
                    <m:r>
                      <a:rPr lang="en-US" i="1" dirty="0" smtClean="0">
                        <a:latin typeface="Cambria Math" panose="02040503050406030204" pitchFamily="18" charset="0"/>
                      </a:rPr>
                      <m:t>𝑝</m:t>
                    </m:r>
                  </m:oMath>
                </a14:m>
                <a:r>
                  <a:rPr lang="en-US" dirty="0" smtClean="0"/>
                  <a:t>) =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𝑘</m:t>
                    </m:r>
                  </m:oMath>
                </a14:m>
                <a:r>
                  <a:rPr lang="en-US" dirty="0" smtClean="0"/>
                  <a:t>) </a:t>
                </a:r>
                <a:r>
                  <a:rPr lang="en-US" b="1" dirty="0" smtClean="0"/>
                  <a:t>mod</a:t>
                </a:r>
                <a:r>
                  <a:rPr lang="en-US" dirty="0" smtClean="0"/>
                  <a:t> 26.</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B66B2104-164D-459B-B041-F90F2B2C7321}"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155</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20572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公钥密码</a:t>
            </a:r>
            <a:endParaRPr lang="en-US" dirty="0"/>
          </a:p>
        </p:txBody>
      </p:sp>
      <p:sp>
        <p:nvSpPr>
          <p:cNvPr id="3" name="Content Placeholder 2"/>
          <p:cNvSpPr>
            <a:spLocks noGrp="1"/>
          </p:cNvSpPr>
          <p:nvPr>
            <p:ph idx="1"/>
          </p:nvPr>
        </p:nvSpPr>
        <p:spPr/>
        <p:txBody>
          <a:bodyPr>
            <a:normAutofit/>
          </a:bodyPr>
          <a:lstStyle/>
          <a:p>
            <a:r>
              <a:rPr lang="zh-CN" altLang="en-US" dirty="0" smtClean="0"/>
              <a:t>所有的古典密码</a:t>
            </a:r>
            <a:r>
              <a:rPr lang="en-US" altLang="zh-CN" dirty="0" smtClean="0"/>
              <a:t>, </a:t>
            </a:r>
            <a:r>
              <a:rPr lang="zh-CN" altLang="en-US" dirty="0" smtClean="0"/>
              <a:t>包括移位密码和仿射密码都是</a:t>
            </a:r>
            <a:r>
              <a:rPr lang="zh-CN" altLang="en-US" b="1" dirty="0" smtClean="0">
                <a:solidFill>
                  <a:srgbClr val="C00000"/>
                </a:solidFill>
              </a:rPr>
              <a:t>私钥密码系统</a:t>
            </a:r>
            <a:r>
              <a:rPr lang="en-US" dirty="0" smtClean="0"/>
              <a:t>. </a:t>
            </a:r>
            <a:r>
              <a:rPr lang="zh-CN" altLang="en-US" dirty="0" smtClean="0"/>
              <a:t>私</a:t>
            </a:r>
            <a:r>
              <a:rPr lang="zh-CN" altLang="en-US" dirty="0"/>
              <a:t>钥</a:t>
            </a:r>
            <a:r>
              <a:rPr lang="zh-CN" altLang="en-US" dirty="0" smtClean="0"/>
              <a:t>密码系统中一旦知道密钥</a:t>
            </a:r>
            <a:r>
              <a:rPr lang="en-US" altLang="zh-CN" dirty="0" smtClean="0"/>
              <a:t>, </a:t>
            </a:r>
            <a:r>
              <a:rPr lang="zh-CN" altLang="en-US" dirty="0" smtClean="0"/>
              <a:t>那就能够很快破译</a:t>
            </a:r>
            <a:r>
              <a:rPr lang="en-US" dirty="0" smtClean="0"/>
              <a:t>. </a:t>
            </a:r>
          </a:p>
          <a:p>
            <a:r>
              <a:rPr lang="zh-CN" altLang="en-US" dirty="0" smtClean="0"/>
              <a:t>通信的双方都共享同一密钥</a:t>
            </a:r>
            <a:r>
              <a:rPr lang="en-US" altLang="zh-CN" dirty="0" smtClean="0"/>
              <a:t>, </a:t>
            </a:r>
            <a:r>
              <a:rPr lang="zh-CN" altLang="en-US" dirty="0" smtClean="0"/>
              <a:t>所以安全通信的双方需要安全地交互该密钥</a:t>
            </a:r>
            <a:r>
              <a:rPr lang="en-US" dirty="0" smtClean="0"/>
              <a:t>. </a:t>
            </a:r>
          </a:p>
          <a:p>
            <a:r>
              <a:rPr lang="en-US" dirty="0" smtClean="0"/>
              <a:t>20</a:t>
            </a:r>
            <a:r>
              <a:rPr lang="zh-CN" altLang="en-US" dirty="0" smtClean="0"/>
              <a:t>世纪</a:t>
            </a:r>
            <a:r>
              <a:rPr lang="en-US" altLang="zh-CN" dirty="0" smtClean="0"/>
              <a:t>70</a:t>
            </a:r>
            <a:r>
              <a:rPr lang="zh-CN" altLang="en-US" dirty="0" smtClean="0"/>
              <a:t>年代</a:t>
            </a:r>
            <a:r>
              <a:rPr lang="en-US" altLang="zh-CN" dirty="0" smtClean="0"/>
              <a:t>, </a:t>
            </a:r>
            <a:r>
              <a:rPr lang="zh-CN" altLang="en-US" b="1" dirty="0" smtClean="0">
                <a:solidFill>
                  <a:srgbClr val="C00000"/>
                </a:solidFill>
              </a:rPr>
              <a:t>公钥密码系统</a:t>
            </a:r>
            <a:r>
              <a:rPr lang="zh-CN" altLang="en-US" dirty="0" smtClean="0"/>
              <a:t>被发明</a:t>
            </a:r>
            <a:r>
              <a:rPr lang="en-US" altLang="zh-CN" dirty="0" smtClean="0"/>
              <a:t>, </a:t>
            </a:r>
            <a:r>
              <a:rPr lang="zh-CN" altLang="en-US" dirty="0" smtClean="0"/>
              <a:t>发送加密消息的人并不能解密消息</a:t>
            </a:r>
            <a:r>
              <a:rPr lang="en-US" altLang="zh-CN" dirty="0" smtClean="0"/>
              <a:t>, </a:t>
            </a:r>
            <a:r>
              <a:rPr lang="zh-CN" altLang="en-US" dirty="0" smtClean="0"/>
              <a:t>每个人都可以有一个众所周知的加密密钥</a:t>
            </a:r>
            <a:r>
              <a:rPr lang="en-US" altLang="zh-CN" dirty="0" smtClean="0"/>
              <a:t>(</a:t>
            </a:r>
            <a:r>
              <a:rPr lang="zh-CN" altLang="en-US" dirty="0" smtClean="0"/>
              <a:t>简称加密公钥</a:t>
            </a:r>
            <a:r>
              <a:rPr lang="en-US" altLang="zh-CN" dirty="0" smtClean="0"/>
              <a:t>, </a:t>
            </a:r>
            <a:r>
              <a:rPr lang="zh-CN" altLang="en-US" dirty="0" smtClean="0"/>
              <a:t>或公钥</a:t>
            </a:r>
            <a:r>
              <a:rPr lang="en-US" altLang="zh-CN" dirty="0" smtClean="0"/>
              <a:t>), </a:t>
            </a:r>
            <a:r>
              <a:rPr lang="zh-CN" altLang="en-US" dirty="0" smtClean="0"/>
              <a:t>只有解密密钥是保密的</a:t>
            </a:r>
            <a:r>
              <a:rPr lang="en-US" altLang="zh-CN" dirty="0" smtClean="0"/>
              <a:t>(</a:t>
            </a:r>
            <a:r>
              <a:rPr lang="zh-CN" altLang="en-US" dirty="0" smtClean="0"/>
              <a:t>简称私钥</a:t>
            </a:r>
            <a:r>
              <a:rPr lang="en-US" altLang="zh-CN" dirty="0" smtClean="0"/>
              <a:t>), </a:t>
            </a:r>
            <a:r>
              <a:rPr lang="zh-CN" altLang="en-US" dirty="0" smtClean="0"/>
              <a:t>而且只有消息的接受人能解密消息</a:t>
            </a:r>
            <a:r>
              <a:rPr lang="en-US" altLang="zh-CN" dirty="0" smtClean="0"/>
              <a:t>.</a:t>
            </a:r>
          </a:p>
        </p:txBody>
      </p:sp>
      <p:sp>
        <p:nvSpPr>
          <p:cNvPr id="6" name="日期占位符 5"/>
          <p:cNvSpPr>
            <a:spLocks noGrp="1"/>
          </p:cNvSpPr>
          <p:nvPr>
            <p:ph type="dt" sz="half" idx="10"/>
          </p:nvPr>
        </p:nvSpPr>
        <p:spPr/>
        <p:txBody>
          <a:bodyPr/>
          <a:lstStyle/>
          <a:p>
            <a:fld id="{3033AA94-9A7D-41E6-81C7-73B3FE422DA5}"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156</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88151783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RSA</a:t>
            </a:r>
            <a:r>
              <a:rPr lang="zh-CN" altLang="en-US" dirty="0" smtClean="0"/>
              <a:t>密码系统</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altLang="zh-CN" sz="2700" b="1" dirty="0" smtClean="0">
                    <a:solidFill>
                      <a:srgbClr val="C00000"/>
                    </a:solidFill>
                  </a:rPr>
                  <a:t>RSA</a:t>
                </a:r>
                <a:r>
                  <a:rPr lang="zh-CN" altLang="en-US" sz="2700" dirty="0" smtClean="0"/>
                  <a:t>是一个非常出名的公钥密码系统</a:t>
                </a:r>
                <a:r>
                  <a:rPr lang="en-US" altLang="zh-CN" sz="2700" dirty="0" smtClean="0"/>
                  <a:t>,</a:t>
                </a:r>
                <a:r>
                  <a:rPr lang="en-US" sz="2700" dirty="0" smtClean="0"/>
                  <a:t>1976</a:t>
                </a:r>
                <a:r>
                  <a:rPr lang="zh-CN" altLang="en-US" sz="2700" dirty="0" smtClean="0"/>
                  <a:t>年被</a:t>
                </a:r>
                <a:r>
                  <a:rPr lang="en-US" altLang="zh-CN" sz="2700" dirty="0" smtClean="0"/>
                  <a:t>MIT</a:t>
                </a:r>
                <a:r>
                  <a:rPr lang="zh-CN" altLang="en-US" sz="2700" dirty="0" smtClean="0"/>
                  <a:t>的三位科学家</a:t>
                </a:r>
                <a:r>
                  <a:rPr lang="en-US" sz="2700" dirty="0" smtClean="0"/>
                  <a:t>.</a:t>
                </a:r>
              </a:p>
              <a:p>
                <a:endParaRPr lang="en-US" sz="2700" dirty="0" smtClean="0"/>
              </a:p>
              <a:p>
                <a:endParaRPr lang="en-US" sz="2700" dirty="0" smtClean="0"/>
              </a:p>
              <a:p>
                <a:endParaRPr lang="en-US" sz="2700" dirty="0" smtClean="0"/>
              </a:p>
              <a:p>
                <a:pPr algn="just"/>
                <a:r>
                  <a:rPr lang="zh-CN" altLang="en-US" sz="2700" dirty="0" smtClean="0"/>
                  <a:t>实际上</a:t>
                </a:r>
                <a:r>
                  <a:rPr lang="en-US" altLang="zh-CN" sz="2700" dirty="0" smtClean="0"/>
                  <a:t>,1973</a:t>
                </a:r>
                <a:r>
                  <a:rPr lang="zh-CN" altLang="en-US" sz="2700" dirty="0" smtClean="0"/>
                  <a:t>年</a:t>
                </a:r>
                <a:r>
                  <a:rPr lang="en-US" altLang="zh-CN" sz="2700" dirty="0" smtClean="0"/>
                  <a:t>RSA</a:t>
                </a:r>
                <a:r>
                  <a:rPr lang="zh-CN" altLang="en-US" sz="2700" dirty="0" smtClean="0"/>
                  <a:t>系统在英国政府的秘密研究中已经被</a:t>
                </a:r>
                <a:r>
                  <a:rPr lang="en-US" sz="2700" dirty="0" smtClean="0"/>
                  <a:t>Clifford Cocks</a:t>
                </a:r>
                <a:r>
                  <a:rPr lang="zh-CN" altLang="en-US" sz="2700" dirty="0" smtClean="0"/>
                  <a:t>发现</a:t>
                </a:r>
                <a:r>
                  <a:rPr lang="en-US" altLang="zh-CN" sz="2700" dirty="0" smtClean="0"/>
                  <a:t>.</a:t>
                </a:r>
              </a:p>
              <a:p>
                <a:r>
                  <a:rPr lang="en-US" altLang="zh-CN" sz="2700" dirty="0" smtClean="0"/>
                  <a:t>RSA</a:t>
                </a:r>
                <a:r>
                  <a:rPr lang="zh-CN" altLang="en-US" sz="2700" dirty="0" smtClean="0"/>
                  <a:t>是一种分组密码</a:t>
                </a:r>
                <a:r>
                  <a:rPr lang="en-US" altLang="zh-CN" sz="2700" dirty="0" smtClean="0"/>
                  <a:t>, </a:t>
                </a:r>
                <a:r>
                  <a:rPr lang="zh-CN" altLang="en-US" sz="2700" dirty="0" smtClean="0"/>
                  <a:t>加密密钥</a:t>
                </a:r>
                <a:r>
                  <a:rPr lang="en-US" altLang="zh-CN" sz="2700" dirty="0" smtClean="0"/>
                  <a:t>(</a:t>
                </a:r>
                <a:r>
                  <a:rPr lang="zh-CN" altLang="en-US" sz="2700" dirty="0" smtClean="0"/>
                  <a:t>或称公共密钥</a:t>
                </a:r>
                <a:r>
                  <a:rPr lang="en-US" altLang="zh-CN" sz="2700" dirty="0" smtClean="0"/>
                  <a:t>)</a:t>
                </a:r>
                <a:r>
                  <a:rPr lang="zh-CN" altLang="en-US" sz="2700" dirty="0" smtClean="0"/>
                  <a:t>为</a:t>
                </a:r>
                <a:r>
                  <a:rPr lang="en-US" sz="2700" dirty="0" smtClean="0"/>
                  <a:t>(</a:t>
                </a:r>
                <a14:m>
                  <m:oMath xmlns:m="http://schemas.openxmlformats.org/officeDocument/2006/math">
                    <m:r>
                      <a:rPr lang="en-US" sz="2700" i="1" dirty="0" smtClean="0">
                        <a:latin typeface="Cambria Math" panose="02040503050406030204" pitchFamily="18" charset="0"/>
                      </a:rPr>
                      <m:t>𝑛</m:t>
                    </m:r>
                    <m:r>
                      <a:rPr lang="en-US" sz="2700" i="1" dirty="0" smtClean="0">
                        <a:latin typeface="Cambria Math" panose="02040503050406030204" pitchFamily="18" charset="0"/>
                      </a:rPr>
                      <m:t>,</m:t>
                    </m:r>
                    <m:r>
                      <a:rPr lang="en-US" sz="2700" i="1" dirty="0" smtClean="0">
                        <a:latin typeface="Cambria Math" panose="02040503050406030204" pitchFamily="18" charset="0"/>
                      </a:rPr>
                      <m:t>𝑒</m:t>
                    </m:r>
                  </m:oMath>
                </a14:m>
                <a:r>
                  <a:rPr lang="en-US" sz="2700" dirty="0" smtClean="0"/>
                  <a:t>), </a:t>
                </a:r>
                <a:r>
                  <a:rPr lang="zh-CN" altLang="en-US" sz="2700" dirty="0" smtClean="0"/>
                  <a:t>其中</a:t>
                </a:r>
                <a14:m>
                  <m:oMath xmlns:m="http://schemas.openxmlformats.org/officeDocument/2006/math">
                    <m:r>
                      <a:rPr lang="en-US" sz="2700" i="1" dirty="0" smtClean="0">
                        <a:latin typeface="Cambria Math" panose="02040503050406030204" pitchFamily="18" charset="0"/>
                      </a:rPr>
                      <m:t>𝑛</m:t>
                    </m:r>
                    <m:r>
                      <a:rPr lang="en-US" sz="2700" i="1" dirty="0" smtClean="0">
                        <a:latin typeface="Cambria Math" panose="02040503050406030204" pitchFamily="18" charset="0"/>
                      </a:rPr>
                      <m:t>=</m:t>
                    </m:r>
                    <m:r>
                      <a:rPr lang="en-US" sz="2700" i="1" dirty="0" err="1" smtClean="0">
                        <a:latin typeface="Cambria Math" panose="02040503050406030204" pitchFamily="18" charset="0"/>
                      </a:rPr>
                      <m:t>𝑝𝑞</m:t>
                    </m:r>
                  </m:oMath>
                </a14:m>
                <a:r>
                  <a:rPr lang="zh-CN" altLang="en-US" sz="2700" dirty="0" smtClean="0"/>
                  <a:t>是一个由两个大素数</a:t>
                </a:r>
                <a:r>
                  <a:rPr lang="en-US" altLang="zh-CN" sz="2700" dirty="0" smtClean="0"/>
                  <a:t>, </a:t>
                </a:r>
                <a:r>
                  <a:rPr lang="zh-CN" altLang="en-US" sz="2700" dirty="0" smtClean="0"/>
                  <a:t>比如各有</a:t>
                </a:r>
                <a:r>
                  <a:rPr lang="en-US" altLang="zh-CN" sz="2700" dirty="0" smtClean="0"/>
                  <a:t>300</a:t>
                </a:r>
                <a:r>
                  <a:rPr lang="zh-CN" altLang="en-US" sz="2700" dirty="0" smtClean="0"/>
                  <a:t>位数字的</a:t>
                </a:r>
                <a14:m>
                  <m:oMath xmlns:m="http://schemas.openxmlformats.org/officeDocument/2006/math">
                    <m:r>
                      <a:rPr lang="en-US" altLang="zh-CN" sz="2700" i="1" dirty="0" smtClean="0">
                        <a:latin typeface="Cambria Math" panose="02040503050406030204" pitchFamily="18" charset="0"/>
                      </a:rPr>
                      <m:t>𝑝</m:t>
                    </m:r>
                  </m:oMath>
                </a14:m>
                <a:r>
                  <a:rPr lang="zh-CN" altLang="en-US" sz="2700" dirty="0" smtClean="0"/>
                  <a:t>和</a:t>
                </a:r>
                <a14:m>
                  <m:oMath xmlns:m="http://schemas.openxmlformats.org/officeDocument/2006/math">
                    <m:r>
                      <a:rPr lang="en-US" altLang="zh-CN" sz="2700" i="1" dirty="0" smtClean="0">
                        <a:latin typeface="Cambria Math" panose="02040503050406030204" pitchFamily="18" charset="0"/>
                      </a:rPr>
                      <m:t>𝑞</m:t>
                    </m:r>
                  </m:oMath>
                </a14:m>
                <a:r>
                  <a:rPr lang="zh-CN" altLang="en-US" sz="2700" dirty="0" smtClean="0"/>
                  <a:t>的乘积构成的模数</a:t>
                </a:r>
                <a:r>
                  <a:rPr lang="en-US" altLang="zh-CN" sz="2700" dirty="0" smtClean="0"/>
                  <a:t>, </a:t>
                </a:r>
                <a14:m>
                  <m:oMath xmlns:m="http://schemas.openxmlformats.org/officeDocument/2006/math">
                    <m:r>
                      <a:rPr lang="en-US" altLang="zh-CN" sz="2700" i="1" dirty="0" smtClean="0">
                        <a:latin typeface="Cambria Math" panose="02040503050406030204" pitchFamily="18" charset="0"/>
                      </a:rPr>
                      <m:t>𝑒</m:t>
                    </m:r>
                  </m:oMath>
                </a14:m>
                <a:r>
                  <a:rPr lang="zh-CN" altLang="en-US" sz="2700" dirty="0" smtClean="0"/>
                  <a:t>是与</a:t>
                </a:r>
                <a14:m>
                  <m:oMath xmlns:m="http://schemas.openxmlformats.org/officeDocument/2006/math">
                    <m:r>
                      <a:rPr lang="en-US" sz="2700" i="1" dirty="0" smtClean="0">
                        <a:latin typeface="Cambria Math" panose="02040503050406030204" pitchFamily="18" charset="0"/>
                      </a:rPr>
                      <m:t>(</m:t>
                    </m:r>
                    <m:r>
                      <a:rPr lang="en-US" sz="2700" i="1" dirty="0" smtClean="0">
                        <a:latin typeface="Cambria Math" panose="02040503050406030204" pitchFamily="18" charset="0"/>
                      </a:rPr>
                      <m:t>𝑝</m:t>
                    </m:r>
                    <m:r>
                      <a:rPr lang="en-US" sz="2700" i="1" dirty="0" smtClean="0">
                        <a:latin typeface="Cambria Math" panose="02040503050406030204" pitchFamily="18" charset="0"/>
                      </a:rPr>
                      <m:t>−1)(</m:t>
                    </m:r>
                    <m:r>
                      <a:rPr lang="en-US" sz="2700" i="1" dirty="0" smtClean="0">
                        <a:latin typeface="Cambria Math" panose="02040503050406030204" pitchFamily="18" charset="0"/>
                      </a:rPr>
                      <m:t>𝑞</m:t>
                    </m:r>
                    <m:r>
                      <a:rPr lang="en-US" sz="2700" i="1" dirty="0" smtClean="0">
                        <a:latin typeface="Cambria Math" panose="02040503050406030204" pitchFamily="18" charset="0"/>
                      </a:rPr>
                      <m:t>−1)</m:t>
                    </m:r>
                  </m:oMath>
                </a14:m>
                <a:r>
                  <a:rPr lang="zh-CN" altLang="en-US" sz="2700" dirty="0" smtClean="0"/>
                  <a:t>互素的指数</a:t>
                </a:r>
                <a:r>
                  <a:rPr lang="en-US" sz="2700" dirty="0" smtClean="0"/>
                  <a:t>. </a:t>
                </a:r>
                <a:r>
                  <a:rPr lang="zh-CN" altLang="en-US" sz="2700" dirty="0" smtClean="0"/>
                  <a:t>要生成这样的加密密钥</a:t>
                </a:r>
                <a:r>
                  <a:rPr lang="en-US" altLang="zh-CN" sz="2700" dirty="0" smtClean="0"/>
                  <a:t>,</a:t>
                </a:r>
                <a:r>
                  <a:rPr lang="zh-CN" altLang="en-US" sz="2700" dirty="0" smtClean="0"/>
                  <a:t>需要找到两个大素数</a:t>
                </a:r>
                <a:r>
                  <a:rPr lang="en-US" altLang="zh-CN" sz="2700" dirty="0" smtClean="0"/>
                  <a:t>. </a:t>
                </a:r>
                <a:r>
                  <a:rPr lang="zh-CN" altLang="en-US" sz="2700" dirty="0" smtClean="0"/>
                  <a:t>这儿</a:t>
                </a:r>
                <a14:m>
                  <m:oMath xmlns:m="http://schemas.openxmlformats.org/officeDocument/2006/math">
                    <m:r>
                      <a:rPr lang="en-US" altLang="zh-CN" sz="2700" i="1" dirty="0" smtClean="0">
                        <a:latin typeface="Cambria Math" panose="02040503050406030204" pitchFamily="18" charset="0"/>
                      </a:rPr>
                      <m:t>𝑛</m:t>
                    </m:r>
                    <m:r>
                      <a:rPr lang="en-US" altLang="zh-CN" sz="2700" i="1" dirty="0" smtClean="0">
                        <a:latin typeface="Cambria Math" panose="02040503050406030204" pitchFamily="18" charset="0"/>
                      </a:rPr>
                      <m:t>=</m:t>
                    </m:r>
                    <m:r>
                      <a:rPr lang="en-US" altLang="zh-CN" sz="2700" i="1" dirty="0" err="1" smtClean="0">
                        <a:latin typeface="Cambria Math" panose="02040503050406030204" pitchFamily="18" charset="0"/>
                      </a:rPr>
                      <m:t>𝑝𝑞</m:t>
                    </m:r>
                  </m:oMath>
                </a14:m>
                <a:r>
                  <a:rPr lang="zh-CN" altLang="en-US" sz="2700" dirty="0" smtClean="0"/>
                  <a:t>大约有</a:t>
                </a:r>
                <a:r>
                  <a:rPr lang="en-US" altLang="zh-CN" sz="2700" dirty="0" smtClean="0"/>
                  <a:t>600</a:t>
                </a:r>
                <a:r>
                  <a:rPr lang="zh-CN" altLang="en-US" sz="2700" dirty="0" smtClean="0"/>
                  <a:t>位数字</a:t>
                </a:r>
                <a:r>
                  <a:rPr lang="en-US" altLang="zh-CN" sz="2700" dirty="0" smtClean="0"/>
                  <a:t>, </a:t>
                </a:r>
                <a:r>
                  <a:rPr lang="zh-CN" altLang="en-US" sz="2700" dirty="0" smtClean="0"/>
                  <a:t>目前不可能在合理时间内被因子分解</a:t>
                </a:r>
                <a:r>
                  <a:rPr lang="en-US" altLang="zh-CN" sz="2700" dirty="0" smtClean="0"/>
                  <a:t>, </a:t>
                </a:r>
                <a:r>
                  <a:rPr lang="zh-CN" altLang="en-US" sz="2700" dirty="0" smtClean="0"/>
                  <a:t>因此没有单独的解密密钥不可能迅速解密</a:t>
                </a:r>
                <a:r>
                  <a:rPr lang="en-US" altLang="zh-CN" sz="27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3" t="-1071" r="-1054" b="-5714"/>
                </a:stretch>
              </a:blipFill>
            </p:spPr>
            <p:txBody>
              <a:bodyPr/>
              <a:lstStyle/>
              <a:p>
                <a:r>
                  <a:rPr lang="zh-CN" altLang="en-US">
                    <a:noFill/>
                  </a:rPr>
                  <a:t> </a:t>
                </a:r>
              </a:p>
            </p:txBody>
          </p:sp>
        </mc:Fallback>
      </mc:AlternateContent>
      <p:pic>
        <p:nvPicPr>
          <p:cNvPr id="4" name="Content Placeholder 3" descr="0319.jpg"/>
          <p:cNvPicPr>
            <a:picLocks noChangeAspect="1"/>
          </p:cNvPicPr>
          <p:nvPr/>
        </p:nvPicPr>
        <p:blipFill>
          <a:blip r:embed="rId3" cstate="print"/>
          <a:stretch>
            <a:fillRect/>
          </a:stretch>
        </p:blipFill>
        <p:spPr>
          <a:xfrm>
            <a:off x="7122597" y="1747267"/>
            <a:ext cx="893064" cy="1034796"/>
          </a:xfrm>
          <a:prstGeom prst="rect">
            <a:avLst/>
          </a:prstGeom>
        </p:spPr>
      </p:pic>
      <p:pic>
        <p:nvPicPr>
          <p:cNvPr id="5" name="Picture 4" descr="0317.jpg"/>
          <p:cNvPicPr>
            <a:picLocks noChangeAspect="1"/>
          </p:cNvPicPr>
          <p:nvPr/>
        </p:nvPicPr>
        <p:blipFill>
          <a:blip r:embed="rId4" cstate="print"/>
          <a:stretch>
            <a:fillRect/>
          </a:stretch>
        </p:blipFill>
        <p:spPr>
          <a:xfrm>
            <a:off x="1910333" y="1752600"/>
            <a:ext cx="893826" cy="1034796"/>
          </a:xfrm>
          <a:prstGeom prst="rect">
            <a:avLst/>
          </a:prstGeom>
        </p:spPr>
      </p:pic>
      <p:pic>
        <p:nvPicPr>
          <p:cNvPr id="6" name="Picture 5" descr="0318.jpg"/>
          <p:cNvPicPr>
            <a:picLocks noChangeAspect="1"/>
          </p:cNvPicPr>
          <p:nvPr/>
        </p:nvPicPr>
        <p:blipFill>
          <a:blip r:embed="rId5" cstate="print"/>
          <a:stretch>
            <a:fillRect/>
          </a:stretch>
        </p:blipFill>
        <p:spPr>
          <a:xfrm>
            <a:off x="4447396" y="1752600"/>
            <a:ext cx="894588" cy="1036320"/>
          </a:xfrm>
          <a:prstGeom prst="rect">
            <a:avLst/>
          </a:prstGeom>
        </p:spPr>
      </p:pic>
      <p:sp>
        <p:nvSpPr>
          <p:cNvPr id="7" name="TextBox 6"/>
          <p:cNvSpPr txBox="1"/>
          <p:nvPr/>
        </p:nvSpPr>
        <p:spPr>
          <a:xfrm>
            <a:off x="1821543" y="2788920"/>
            <a:ext cx="1676400" cy="584775"/>
          </a:xfrm>
          <a:prstGeom prst="rect">
            <a:avLst/>
          </a:prstGeom>
          <a:noFill/>
        </p:spPr>
        <p:txBody>
          <a:bodyPr wrap="square" rtlCol="0">
            <a:spAutoFit/>
          </a:bodyPr>
          <a:lstStyle/>
          <a:p>
            <a:r>
              <a:rPr lang="en-US" sz="1600" dirty="0"/>
              <a:t>Ronald </a:t>
            </a:r>
            <a:r>
              <a:rPr lang="en-US" sz="1600" dirty="0" err="1"/>
              <a:t>Rivest</a:t>
            </a:r>
            <a:endParaRPr lang="en-US" sz="1600" dirty="0"/>
          </a:p>
          <a:p>
            <a:r>
              <a:rPr lang="en-US" sz="1600" dirty="0"/>
              <a:t>(Born </a:t>
            </a:r>
            <a:r>
              <a:rPr lang="en-US" sz="1600" dirty="0">
                <a:latin typeface="Cambria Math" pitchFamily="18" charset="0"/>
                <a:ea typeface="Cambria Math" pitchFamily="18" charset="0"/>
              </a:rPr>
              <a:t>1948</a:t>
            </a:r>
            <a:r>
              <a:rPr lang="en-US" sz="1600" dirty="0"/>
              <a:t>)</a:t>
            </a:r>
          </a:p>
        </p:txBody>
      </p:sp>
      <p:sp>
        <p:nvSpPr>
          <p:cNvPr id="8" name="TextBox 7"/>
          <p:cNvSpPr txBox="1"/>
          <p:nvPr/>
        </p:nvSpPr>
        <p:spPr>
          <a:xfrm>
            <a:off x="4294632" y="2809199"/>
            <a:ext cx="1371600" cy="584775"/>
          </a:xfrm>
          <a:prstGeom prst="rect">
            <a:avLst/>
          </a:prstGeom>
          <a:noFill/>
        </p:spPr>
        <p:txBody>
          <a:bodyPr wrap="square" rtlCol="0">
            <a:spAutoFit/>
          </a:bodyPr>
          <a:lstStyle/>
          <a:p>
            <a:r>
              <a:rPr lang="en-US" sz="1600" dirty="0" err="1"/>
              <a:t>Adi</a:t>
            </a:r>
            <a:r>
              <a:rPr lang="en-US" sz="1600" dirty="0"/>
              <a:t> Shamir</a:t>
            </a:r>
          </a:p>
          <a:p>
            <a:r>
              <a:rPr lang="en-US" sz="1600" dirty="0"/>
              <a:t>(Born </a:t>
            </a:r>
            <a:r>
              <a:rPr lang="en-US" sz="1600" dirty="0">
                <a:latin typeface="Cambria Math" pitchFamily="18" charset="0"/>
                <a:ea typeface="Cambria Math" pitchFamily="18" charset="0"/>
              </a:rPr>
              <a:t>1952</a:t>
            </a:r>
            <a:r>
              <a:rPr lang="en-US" sz="1600" dirty="0"/>
              <a:t>)</a:t>
            </a:r>
          </a:p>
        </p:txBody>
      </p:sp>
      <p:sp>
        <p:nvSpPr>
          <p:cNvPr id="9" name="TextBox 8"/>
          <p:cNvSpPr txBox="1"/>
          <p:nvPr/>
        </p:nvSpPr>
        <p:spPr>
          <a:xfrm>
            <a:off x="7003942" y="2819400"/>
            <a:ext cx="2514600" cy="584775"/>
          </a:xfrm>
          <a:prstGeom prst="rect">
            <a:avLst/>
          </a:prstGeom>
          <a:noFill/>
        </p:spPr>
        <p:txBody>
          <a:bodyPr wrap="square" rtlCol="0">
            <a:spAutoFit/>
          </a:bodyPr>
          <a:lstStyle/>
          <a:p>
            <a:r>
              <a:rPr lang="en-US" sz="1600" dirty="0" smtClean="0"/>
              <a:t>Leonard Adelman</a:t>
            </a:r>
            <a:endParaRPr lang="en-US" sz="1600" dirty="0"/>
          </a:p>
          <a:p>
            <a:r>
              <a:rPr lang="en-US" sz="1600" dirty="0"/>
              <a:t>(Born </a:t>
            </a:r>
            <a:r>
              <a:rPr lang="en-US" sz="1600" dirty="0">
                <a:latin typeface="Cambria Math" pitchFamily="18" charset="0"/>
                <a:ea typeface="Cambria Math" pitchFamily="18" charset="0"/>
              </a:rPr>
              <a:t>1945</a:t>
            </a:r>
            <a:r>
              <a:rPr lang="en-US" sz="1600" dirty="0"/>
              <a:t>)</a:t>
            </a:r>
          </a:p>
        </p:txBody>
      </p:sp>
      <p:pic>
        <p:nvPicPr>
          <p:cNvPr id="10" name="Picture 9" descr="clifford_cocks.jpg"/>
          <p:cNvPicPr>
            <a:picLocks noChangeAspect="1"/>
          </p:cNvPicPr>
          <p:nvPr/>
        </p:nvPicPr>
        <p:blipFill>
          <a:blip r:embed="rId6" cstate="print"/>
          <a:stretch>
            <a:fillRect/>
          </a:stretch>
        </p:blipFill>
        <p:spPr>
          <a:xfrm>
            <a:off x="10972800" y="0"/>
            <a:ext cx="1023366" cy="1050036"/>
          </a:xfrm>
          <a:prstGeom prst="rect">
            <a:avLst/>
          </a:prstGeom>
        </p:spPr>
      </p:pic>
      <p:sp>
        <p:nvSpPr>
          <p:cNvPr id="11" name="TextBox 10"/>
          <p:cNvSpPr txBox="1"/>
          <p:nvPr/>
        </p:nvSpPr>
        <p:spPr>
          <a:xfrm>
            <a:off x="9601200" y="331017"/>
            <a:ext cx="1752600" cy="646331"/>
          </a:xfrm>
          <a:prstGeom prst="rect">
            <a:avLst/>
          </a:prstGeom>
          <a:noFill/>
        </p:spPr>
        <p:txBody>
          <a:bodyPr wrap="square" rtlCol="0">
            <a:spAutoFit/>
          </a:bodyPr>
          <a:lstStyle/>
          <a:p>
            <a:r>
              <a:rPr lang="en-US" dirty="0"/>
              <a:t>Clifford Cocks</a:t>
            </a:r>
          </a:p>
          <a:p>
            <a:r>
              <a:rPr lang="en-US" dirty="0"/>
              <a:t>(Born </a:t>
            </a:r>
            <a:r>
              <a:rPr lang="en-US" dirty="0">
                <a:latin typeface="Cambria Math" pitchFamily="18" charset="0"/>
                <a:ea typeface="Cambria Math" pitchFamily="18" charset="0"/>
              </a:rPr>
              <a:t>1950</a:t>
            </a:r>
            <a:r>
              <a:rPr lang="en-US" dirty="0"/>
              <a:t>)</a:t>
            </a:r>
          </a:p>
        </p:txBody>
      </p:sp>
      <p:sp>
        <p:nvSpPr>
          <p:cNvPr id="14" name="日期占位符 13"/>
          <p:cNvSpPr>
            <a:spLocks noGrp="1"/>
          </p:cNvSpPr>
          <p:nvPr>
            <p:ph type="dt" sz="half" idx="10"/>
          </p:nvPr>
        </p:nvSpPr>
        <p:spPr/>
        <p:txBody>
          <a:bodyPr/>
          <a:lstStyle/>
          <a:p>
            <a:fld id="{2F2B30A4-612D-4514-A362-EF55BA8100C9}" type="datetime1">
              <a:rPr lang="zh-CN" altLang="en-US" smtClean="0"/>
              <a:t>2023/10/30</a:t>
            </a:fld>
            <a:endParaRPr lang="zh-CN" altLang="en-US" dirty="0"/>
          </a:p>
        </p:txBody>
      </p:sp>
      <p:sp>
        <p:nvSpPr>
          <p:cNvPr id="16" name="灯片编号占位符 15"/>
          <p:cNvSpPr>
            <a:spLocks noGrp="1"/>
          </p:cNvSpPr>
          <p:nvPr>
            <p:ph type="sldNum" sz="quarter" idx="12"/>
          </p:nvPr>
        </p:nvSpPr>
        <p:spPr/>
        <p:txBody>
          <a:bodyPr/>
          <a:lstStyle/>
          <a:p>
            <a:fld id="{67913A8A-9EFB-4B5F-9CCB-3D21173FAA85}" type="slidenum">
              <a:rPr lang="zh-CN" altLang="en-US" smtClean="0"/>
              <a:pPr/>
              <a:t>157</a:t>
            </a:fld>
            <a:endParaRPr lang="zh-CN" altLang="en-US" dirty="0"/>
          </a:p>
        </p:txBody>
      </p:sp>
      <p:sp>
        <p:nvSpPr>
          <p:cNvPr id="1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84563036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143000"/>
            <a:ext cx="11277599" cy="3810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RSA</a:t>
            </a:r>
            <a:r>
              <a:rPr lang="zh-CN" altLang="en-US" dirty="0" smtClean="0"/>
              <a:t>加密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RSA</a:t>
                </a:r>
                <a:r>
                  <a:rPr lang="zh-CN" altLang="en-US" dirty="0" smtClean="0"/>
                  <a:t>中</a:t>
                </a:r>
                <a:r>
                  <a:rPr lang="en-US" altLang="zh-CN" dirty="0" smtClean="0"/>
                  <a:t>,</a:t>
                </a:r>
                <a:r>
                  <a:rPr lang="zh-CN" altLang="en-US" dirty="0" smtClean="0"/>
                  <a:t>用公共密钥</a:t>
                </a:r>
                <a:r>
                  <a:rPr lang="en-US" dirty="0" smtClean="0"/>
                  <a:t>(</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𝑒</m:t>
                    </m:r>
                  </m:oMath>
                </a14:m>
                <a:r>
                  <a:rPr lang="en-US" dirty="0" smtClean="0"/>
                  <a:t>)</a:t>
                </a:r>
                <a:r>
                  <a:rPr lang="zh-CN" altLang="en-US" b="1" dirty="0" smtClean="0">
                    <a:solidFill>
                      <a:srgbClr val="C00000"/>
                    </a:solidFill>
                  </a:rPr>
                  <a:t>加密过程</a:t>
                </a:r>
                <a:r>
                  <a:rPr lang="en-US" b="1" dirty="0" smtClean="0">
                    <a:solidFill>
                      <a:srgbClr val="C00000"/>
                    </a:solidFill>
                  </a:rPr>
                  <a:t> </a:t>
                </a:r>
                <a:r>
                  <a:rPr lang="en-US" dirty="0" smtClean="0"/>
                  <a:t>:</a:t>
                </a:r>
              </a:p>
              <a:p>
                <a:pPr lvl="1"/>
                <a:r>
                  <a:rPr lang="zh-CN" altLang="en-US" dirty="0" smtClean="0"/>
                  <a:t>首先</a:t>
                </a:r>
                <a:r>
                  <a:rPr lang="en-US" altLang="zh-CN" dirty="0" smtClean="0"/>
                  <a:t>, </a:t>
                </a:r>
                <a:r>
                  <a:rPr lang="zh-CN" altLang="en-US" dirty="0" smtClean="0"/>
                  <a:t>将明文消息</a:t>
                </a:r>
                <a14:m>
                  <m:oMath xmlns:m="http://schemas.openxmlformats.org/officeDocument/2006/math">
                    <m:r>
                      <a:rPr lang="en-US" i="1" dirty="0" smtClean="0">
                        <a:latin typeface="Cambria Math" panose="02040503050406030204" pitchFamily="18" charset="0"/>
                      </a:rPr>
                      <m:t>𝑀</m:t>
                    </m:r>
                  </m:oMath>
                </a14:m>
                <a:r>
                  <a:rPr lang="zh-CN" altLang="en-US" dirty="0" smtClean="0"/>
                  <a:t>翻译成整数序列</a:t>
                </a:r>
                <a:r>
                  <a:rPr lang="en-US" altLang="zh-CN" dirty="0" smtClean="0"/>
                  <a:t>. </a:t>
                </a:r>
                <a:r>
                  <a:rPr lang="zh-CN" altLang="en-US" dirty="0" smtClean="0"/>
                  <a:t>其中</a:t>
                </a:r>
                <a:r>
                  <a:rPr lang="en-US" altLang="zh-CN" dirty="0" smtClean="0"/>
                  <a:t>, </a:t>
                </a:r>
                <a:r>
                  <a:rPr lang="zh-CN" altLang="en-US" dirty="0" smtClean="0"/>
                  <a:t>每个明文字母翻译成两位数</a:t>
                </a:r>
                <a:r>
                  <a:rPr lang="en-US" altLang="zh-CN" dirty="0" smtClean="0"/>
                  <a:t>, </a:t>
                </a:r>
                <a:r>
                  <a:rPr lang="zh-CN" altLang="en-US" dirty="0" smtClean="0"/>
                  <a:t>如</a:t>
                </a:r>
                <a14:m>
                  <m:oMath xmlns:m="http://schemas.openxmlformats.org/officeDocument/2006/math">
                    <m:r>
                      <a:rPr lang="en-US" altLang="zh-CN" i="1" dirty="0" smtClean="0">
                        <a:latin typeface="Cambria Math" panose="02040503050406030204" pitchFamily="18" charset="0"/>
                      </a:rPr>
                      <m:t>𝐴</m:t>
                    </m:r>
                  </m:oMath>
                </a14:m>
                <a:r>
                  <a:rPr lang="zh-CN" altLang="en-US" dirty="0" smtClean="0"/>
                  <a:t>翻译成</a:t>
                </a:r>
                <a:r>
                  <a:rPr lang="en-US" dirty="0" smtClean="0"/>
                  <a:t>00</a:t>
                </a:r>
                <a:r>
                  <a:rPr lang="en-US" altLang="zh-CN" dirty="0" smtClean="0"/>
                  <a:t>, </a:t>
                </a:r>
                <a14:m>
                  <m:oMath xmlns:m="http://schemas.openxmlformats.org/officeDocument/2006/math">
                    <m:r>
                      <a:rPr lang="en-US" altLang="zh-CN" i="1" dirty="0" smtClean="0">
                        <a:latin typeface="Cambria Math" panose="02040503050406030204" pitchFamily="18" charset="0"/>
                      </a:rPr>
                      <m:t>𝐵</m:t>
                    </m:r>
                  </m:oMath>
                </a14:m>
                <a:r>
                  <a:rPr lang="zh-CN" altLang="en-US" dirty="0" smtClean="0"/>
                  <a:t>翻译成</a:t>
                </a:r>
                <a:r>
                  <a:rPr lang="en-US" dirty="0" smtClean="0"/>
                  <a:t>01,….</a:t>
                </a:r>
                <a14:m>
                  <m:oMath xmlns:m="http://schemas.openxmlformats.org/officeDocument/2006/math">
                    <m:r>
                      <a:rPr lang="en-US" i="1" dirty="0" smtClean="0">
                        <a:latin typeface="Cambria Math" panose="02040503050406030204" pitchFamily="18" charset="0"/>
                      </a:rPr>
                      <m:t>𝐽</m:t>
                    </m:r>
                  </m:oMath>
                </a14:m>
                <a:r>
                  <a:rPr lang="zh-CN" altLang="en-US" dirty="0" smtClean="0"/>
                  <a:t>翻译成</a:t>
                </a:r>
                <a:r>
                  <a:rPr lang="en-US" altLang="zh-CN" dirty="0" smtClean="0"/>
                  <a:t>09.</a:t>
                </a:r>
              </a:p>
              <a:p>
                <a:pPr lvl="1"/>
                <a:r>
                  <a:rPr lang="zh-CN" altLang="en-US" dirty="0" smtClean="0"/>
                  <a:t>然后</a:t>
                </a:r>
                <a:r>
                  <a:rPr lang="en-US" altLang="zh-CN" dirty="0" smtClean="0"/>
                  <a:t>, </a:t>
                </a:r>
                <a:r>
                  <a:rPr lang="zh-CN" altLang="en-US" dirty="0" smtClean="0"/>
                  <a:t>将这些两位数连接起来构成数字串</a:t>
                </a:r>
                <a:r>
                  <a:rPr lang="en-US" altLang="zh-CN" dirty="0" smtClean="0"/>
                  <a:t>.</a:t>
                </a:r>
              </a:p>
              <a:p>
                <a:pPr lvl="1"/>
                <a:r>
                  <a:rPr lang="zh-CN" altLang="en-US" dirty="0" smtClean="0"/>
                  <a:t>将这个数字串分为</a:t>
                </a:r>
                <a:r>
                  <a:rPr lang="en-US" altLang="zh-CN" dirty="0" smtClean="0"/>
                  <a:t>2</a:t>
                </a:r>
                <a14:m>
                  <m:oMath xmlns:m="http://schemas.openxmlformats.org/officeDocument/2006/math">
                    <m:r>
                      <a:rPr lang="en-US" altLang="zh-CN" i="1" dirty="0" smtClean="0">
                        <a:latin typeface="Cambria Math" panose="02040503050406030204" pitchFamily="18" charset="0"/>
                      </a:rPr>
                      <m:t>𝑁</m:t>
                    </m:r>
                  </m:oMath>
                </a14:m>
                <a:r>
                  <a:rPr lang="zh-CN" altLang="en-US" dirty="0" smtClean="0"/>
                  <a:t>位数字等长的分组</a:t>
                </a:r>
                <a:r>
                  <a:rPr lang="en-US" altLang="zh-CN" dirty="0" smtClean="0"/>
                  <a:t>, </a:t>
                </a:r>
                <a:r>
                  <a:rPr lang="zh-CN" altLang="en-US" dirty="0" smtClean="0"/>
                  <a:t>这里</a:t>
                </a:r>
                <a:r>
                  <a:rPr lang="en-US" altLang="zh-CN" dirty="0" smtClean="0"/>
                  <a:t>2</a:t>
                </a:r>
                <a14:m>
                  <m:oMath xmlns:m="http://schemas.openxmlformats.org/officeDocument/2006/math">
                    <m:r>
                      <a:rPr lang="en-US" altLang="zh-CN" i="1" dirty="0" smtClean="0">
                        <a:latin typeface="Cambria Math" panose="02040503050406030204" pitchFamily="18" charset="0"/>
                      </a:rPr>
                      <m:t>𝑁</m:t>
                    </m:r>
                  </m:oMath>
                </a14:m>
                <a:r>
                  <a:rPr lang="zh-CN" altLang="en-US" dirty="0" smtClean="0"/>
                  <a:t>是一个大偶数使得</a:t>
                </a:r>
                <a:r>
                  <a:rPr lang="en-US" altLang="zh-CN" dirty="0" smtClean="0"/>
                  <a:t>2</a:t>
                </a:r>
                <a14:m>
                  <m:oMath xmlns:m="http://schemas.openxmlformats.org/officeDocument/2006/math">
                    <m:r>
                      <a:rPr lang="en-US" altLang="zh-CN" i="1" dirty="0" smtClean="0">
                        <a:latin typeface="Cambria Math" panose="02040503050406030204" pitchFamily="18" charset="0"/>
                      </a:rPr>
                      <m:t>𝑁</m:t>
                    </m:r>
                  </m:oMath>
                </a14:m>
                <a:r>
                  <a:rPr lang="zh-CN" altLang="en-US" dirty="0" smtClean="0"/>
                  <a:t>位数字的整数</a:t>
                </a:r>
                <a:r>
                  <a:rPr lang="en-US" altLang="zh-CN" dirty="0" smtClean="0"/>
                  <a:t>2525…25</a:t>
                </a:r>
                <a:r>
                  <a:rPr lang="zh-CN" altLang="en-US" dirty="0" smtClean="0"/>
                  <a:t>不超过</a:t>
                </a:r>
                <a14:m>
                  <m:oMath xmlns:m="http://schemas.openxmlformats.org/officeDocument/2006/math">
                    <m:r>
                      <a:rPr lang="en-US" altLang="zh-CN" i="1" dirty="0" smtClean="0">
                        <a:latin typeface="Cambria Math" panose="02040503050406030204" pitchFamily="18" charset="0"/>
                      </a:rPr>
                      <m:t>𝑛</m:t>
                    </m:r>
                  </m:oMath>
                </a14:m>
                <a:r>
                  <a:rPr lang="en-US" altLang="zh-CN" dirty="0" smtClean="0"/>
                  <a:t>. </a:t>
                </a:r>
                <a:r>
                  <a:rPr lang="zh-CN" altLang="en-US" dirty="0" smtClean="0"/>
                  <a:t>其中</a:t>
                </a:r>
                <a:r>
                  <a:rPr lang="en-US" altLang="zh-CN" dirty="0" smtClean="0"/>
                  <a:t>, </a:t>
                </a:r>
                <a:r>
                  <a:rPr lang="zh-CN" altLang="en-US" dirty="0" smtClean="0"/>
                  <a:t>必要时在明文消息最后填充无意义的</a:t>
                </a:r>
                <a14:m>
                  <m:oMath xmlns:m="http://schemas.openxmlformats.org/officeDocument/2006/math">
                    <m:r>
                      <a:rPr lang="en-US" altLang="zh-CN" i="1" dirty="0" smtClean="0">
                        <a:latin typeface="Cambria Math" panose="02040503050406030204" pitchFamily="18" charset="0"/>
                      </a:rPr>
                      <m:t>𝑋</m:t>
                    </m:r>
                  </m:oMath>
                </a14:m>
                <a:r>
                  <a:rPr lang="zh-CN" altLang="en-US" dirty="0" smtClean="0"/>
                  <a:t>使得最后一组的大小和其他分组一样</a:t>
                </a:r>
                <a:r>
                  <a:rPr lang="en-US" altLang="zh-CN" dirty="0" smtClean="0"/>
                  <a:t>.</a:t>
                </a:r>
                <a:r>
                  <a:rPr lang="en-US" dirty="0" smtClean="0"/>
                  <a:t> </a:t>
                </a:r>
              </a:p>
              <a:p>
                <a:pPr lvl="1"/>
                <a:r>
                  <a:rPr lang="zh-CN" altLang="en-US" dirty="0"/>
                  <a:t>到</a:t>
                </a:r>
                <a:r>
                  <a:rPr lang="zh-CN" altLang="en-US" dirty="0" smtClean="0"/>
                  <a:t>此</a:t>
                </a:r>
                <a:r>
                  <a:rPr lang="en-US" altLang="zh-CN" dirty="0" smtClean="0"/>
                  <a:t>, </a:t>
                </a:r>
                <a:r>
                  <a:rPr lang="zh-CN" altLang="en-US" dirty="0" smtClean="0"/>
                  <a:t>明文消息</a:t>
                </a:r>
                <a14:m>
                  <m:oMath xmlns:m="http://schemas.openxmlformats.org/officeDocument/2006/math">
                    <m:r>
                      <a:rPr lang="en-US" altLang="zh-CN" i="1" dirty="0" smtClean="0">
                        <a:latin typeface="Cambria Math" panose="02040503050406030204" pitchFamily="18" charset="0"/>
                      </a:rPr>
                      <m:t>𝑀</m:t>
                    </m:r>
                  </m:oMath>
                </a14:m>
                <a:r>
                  <a:rPr lang="zh-CN" altLang="en-US" dirty="0" smtClean="0"/>
                  <a:t>翻译成了一个整数序列</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1</m:t>
                        </m:r>
                      </m:sub>
                    </m:sSub>
                  </m:oMath>
                </a14:m>
                <a:r>
                  <a:rPr lang="en-US" dirty="0" smtClean="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oMath>
                </a14:m>
                <a:r>
                  <a:rPr lang="en-US" dirty="0" smtClean="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b="0" i="1" dirty="0" smtClean="0">
                            <a:latin typeface="Cambria Math" panose="02040503050406030204" pitchFamily="18" charset="0"/>
                          </a:rPr>
                          <m:t>𝑘</m:t>
                        </m:r>
                      </m:sub>
                    </m:sSub>
                  </m:oMath>
                </a14:m>
                <a:r>
                  <a:rPr lang="en-US" altLang="zh-CN"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为整数</a:t>
                </a:r>
                <a:r>
                  <a:rPr lang="en-US" altLang="zh-CN" dirty="0" smtClean="0"/>
                  <a:t>.</a:t>
                </a:r>
                <a:endParaRPr lang="en-US" dirty="0" smtClean="0"/>
              </a:p>
              <a:p>
                <a:pPr lvl="1"/>
                <a:r>
                  <a:rPr lang="zh-CN" altLang="en-US" dirty="0" smtClean="0"/>
                  <a:t>然后</a:t>
                </a:r>
                <a:r>
                  <a:rPr lang="en-US" altLang="zh-CN" dirty="0" smtClean="0"/>
                  <a:t>, </a:t>
                </a:r>
                <a:r>
                  <a:rPr lang="zh-CN" altLang="en-US" dirty="0" smtClean="0"/>
                  <a:t>将每个分组</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b="0" i="1" dirty="0" smtClean="0">
                            <a:latin typeface="Cambria Math" panose="02040503050406030204" pitchFamily="18" charset="0"/>
                          </a:rPr>
                          <m:t>𝑖</m:t>
                        </m:r>
                      </m:sub>
                    </m:sSub>
                  </m:oMath>
                </a14:m>
                <a:r>
                  <a:rPr lang="zh-CN" altLang="en-US" dirty="0" smtClean="0"/>
                  <a:t>转换成密文分组</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𝑖</m:t>
                        </m:r>
                      </m:sub>
                    </m:sSub>
                  </m:oMath>
                </a14:m>
                <a:r>
                  <a:rPr lang="en-US" altLang="zh-CN" dirty="0" smtClean="0"/>
                  <a:t>, </a:t>
                </a:r>
                <a:r>
                  <a:rPr lang="zh-CN" altLang="en-US" dirty="0" smtClean="0"/>
                  <a:t>其转换由函数</a:t>
                </a:r>
                <a14:m>
                  <m:oMath xmlns:m="http://schemas.openxmlformats.org/officeDocument/2006/math">
                    <m:r>
                      <a:rPr lang="en-US" i="1" dirty="0" smtClean="0">
                        <a:latin typeface="Cambria Math" panose="02040503050406030204" pitchFamily="18" charset="0"/>
                      </a:rPr>
                      <m:t>𝐶</m:t>
                    </m:r>
                  </m:oMath>
                </a14:m>
                <a:r>
                  <a:rPr lang="en-US" dirty="0" smtClean="0"/>
                  <a:t> =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𝑒</m:t>
                        </m:r>
                      </m:sup>
                    </m:sSup>
                    <m:r>
                      <a:rPr lang="en-US" altLang="zh-CN" b="0" i="1" smtClean="0">
                        <a:latin typeface="Cambria Math" panose="02040503050406030204" pitchFamily="18" charset="0"/>
                      </a:rPr>
                      <m:t> </m:t>
                    </m:r>
                    <m:r>
                      <a:rPr lang="en-US" altLang="zh-CN" b="1" i="1" smtClean="0">
                        <a:latin typeface="Cambria Math" panose="02040503050406030204" pitchFamily="18" charset="0"/>
                      </a:rPr>
                      <m:t>𝒎𝒐𝒅</m:t>
                    </m:r>
                    <m:r>
                      <a:rPr lang="en-US" altLang="zh-CN" b="0" i="1" smtClean="0">
                        <a:latin typeface="Cambria Math" panose="02040503050406030204" pitchFamily="18" charset="0"/>
                      </a:rPr>
                      <m:t> </m:t>
                    </m:r>
                    <m:r>
                      <a:rPr lang="en-US" altLang="zh-CN" b="0" i="1" smtClean="0">
                        <a:latin typeface="Cambria Math" panose="02040503050406030204" pitchFamily="18" charset="0"/>
                      </a:rPr>
                      <m:t>𝑛</m:t>
                    </m:r>
                  </m:oMath>
                </a14:m>
                <a:r>
                  <a:rPr lang="zh-CN" altLang="en-US" dirty="0" smtClean="0"/>
                  <a:t>实现</a:t>
                </a:r>
                <a:r>
                  <a:rPr lang="en-US" dirty="0" smtClean="0"/>
                  <a:t>.</a:t>
                </a:r>
              </a:p>
              <a:p>
                <a:pPr lvl="1"/>
                <a:r>
                  <a:rPr lang="zh-CN" altLang="en-US" dirty="0" smtClean="0"/>
                  <a:t>加密以后的消息依然是数的分组形式</a:t>
                </a:r>
                <a:r>
                  <a:rPr lang="en-US" altLang="zh-CN" dirty="0" smtClean="0"/>
                  <a:t>, </a:t>
                </a:r>
                <a:r>
                  <a:rPr lang="zh-CN" altLang="en-US" dirty="0" smtClean="0"/>
                  <a:t>并发送给接受者</a:t>
                </a:r>
                <a:r>
                  <a:rPr lang="en-US" altLang="zh-CN" dirty="0" smtClean="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FEAFE496-A85C-4F1C-8499-D1CD37E14868}"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158</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73550522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RSA</a:t>
            </a:r>
            <a:r>
              <a:rPr lang="zh-CN" altLang="en-US" dirty="0" smtClean="0"/>
              <a:t>加密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用</a:t>
                </a:r>
                <a:r>
                  <a:rPr lang="en-US" altLang="zh-CN" dirty="0" smtClean="0"/>
                  <a:t>RSA</a:t>
                </a:r>
                <a:r>
                  <a:rPr lang="zh-CN" altLang="en-US" dirty="0" smtClean="0"/>
                  <a:t>密码系统以及密钥</a:t>
                </a:r>
                <a:r>
                  <a:rPr lang="en-US" altLang="zh-CN" dirty="0" smtClean="0"/>
                  <a:t>(2537,13)</a:t>
                </a:r>
                <a:r>
                  <a:rPr lang="zh-CN" altLang="en-US" dirty="0" smtClean="0"/>
                  <a:t>加密消息“</a:t>
                </a:r>
                <a:r>
                  <a:rPr lang="en-US" altLang="zh-CN" dirty="0" smtClean="0"/>
                  <a:t>STOP”</a:t>
                </a:r>
                <a:r>
                  <a:rPr lang="en-US" dirty="0" smtClean="0"/>
                  <a:t>. 2537 = 43∙ 59, </a:t>
                </a:r>
                <a14:m>
                  <m:oMath xmlns:m="http://schemas.openxmlformats.org/officeDocument/2006/math">
                    <m:r>
                      <a:rPr lang="en-US" i="1" dirty="0" smtClean="0">
                        <a:latin typeface="Cambria Math" panose="02040503050406030204" pitchFamily="18" charset="0"/>
                      </a:rPr>
                      <m:t>𝑝</m:t>
                    </m:r>
                  </m:oMath>
                </a14:m>
                <a:r>
                  <a:rPr lang="en-US" dirty="0" smtClean="0"/>
                  <a:t>=43</a:t>
                </a:r>
                <a:r>
                  <a:rPr lang="en-US" altLang="zh-CN" dirty="0" smtClean="0"/>
                  <a:t>,</a:t>
                </a:r>
                <a14:m>
                  <m:oMath xmlns:m="http://schemas.openxmlformats.org/officeDocument/2006/math">
                    <m:r>
                      <a:rPr lang="en-US" i="1" dirty="0" smtClean="0">
                        <a:latin typeface="Cambria Math" panose="02040503050406030204" pitchFamily="18" charset="0"/>
                      </a:rPr>
                      <m:t>𝑞</m:t>
                    </m:r>
                  </m:oMath>
                </a14:m>
                <a:r>
                  <a:rPr lang="en-US" dirty="0" smtClean="0"/>
                  <a:t>=59 </a:t>
                </a:r>
                <a:r>
                  <a:rPr lang="zh-CN" altLang="en-US" dirty="0" smtClean="0"/>
                  <a:t>是素数</a:t>
                </a:r>
                <a:r>
                  <a:rPr lang="en-US" altLang="zh-CN" dirty="0" smtClean="0"/>
                  <a:t>, </a:t>
                </a:r>
                <a:r>
                  <a:rPr lang="zh-CN" altLang="en-US" dirty="0" smtClean="0"/>
                  <a:t>并且</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m:t>
                    </m:r>
                    <m:r>
                      <a:rPr lang="en-US" i="1" dirty="0" smtClean="0">
                        <a:latin typeface="Cambria Math" panose="02040503050406030204" pitchFamily="18" charset="0"/>
                      </a:rPr>
                      <m:t>𝑒</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−1)(</m:t>
                    </m:r>
                    <m:r>
                      <a:rPr lang="en-US" i="1" dirty="0" smtClean="0">
                        <a:latin typeface="Cambria Math" panose="02040503050406030204" pitchFamily="18" charset="0"/>
                      </a:rPr>
                      <m:t>𝑞</m:t>
                    </m:r>
                    <m:r>
                      <a:rPr lang="en-US" i="1" dirty="0" smtClean="0">
                        <a:latin typeface="Cambria Math" panose="02040503050406030204" pitchFamily="18" charset="0"/>
                      </a:rPr>
                      <m:t> −1)) </m:t>
                    </m:r>
                  </m:oMath>
                </a14:m>
                <a:r>
                  <a:rPr lang="en-US" dirty="0" smtClean="0"/>
                  <a:t>= </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⁡(13, 42∙ 58) </m:t>
                    </m:r>
                  </m:oMath>
                </a14:m>
                <a:r>
                  <a:rPr lang="en-US" dirty="0" smtClean="0"/>
                  <a:t>= 1. </a:t>
                </a:r>
              </a:p>
              <a:p>
                <a:r>
                  <a:rPr lang="zh-CN" altLang="en-US" dirty="0" smtClean="0"/>
                  <a:t>解</a:t>
                </a:r>
                <a:r>
                  <a:rPr lang="en-US" dirty="0" smtClean="0"/>
                  <a:t>:</a:t>
                </a:r>
              </a:p>
              <a:p>
                <a:pPr lvl="1"/>
                <a:r>
                  <a:rPr lang="zh-CN" altLang="en-US" dirty="0" smtClean="0"/>
                  <a:t>首先</a:t>
                </a:r>
                <a:r>
                  <a:rPr lang="en-US" altLang="zh-CN" dirty="0" smtClean="0"/>
                  <a:t>, </a:t>
                </a:r>
                <a:r>
                  <a:rPr lang="zh-CN" altLang="en-US" dirty="0" smtClean="0"/>
                  <a:t>消息中每个字母翻译成两位数字</a:t>
                </a:r>
                <a:r>
                  <a:rPr lang="en-US" altLang="zh-CN" dirty="0" smtClean="0"/>
                  <a:t>:18 </a:t>
                </a:r>
                <a:r>
                  <a:rPr lang="en-US" altLang="zh-CN" dirty="0"/>
                  <a:t>19  14 15</a:t>
                </a:r>
                <a:endParaRPr lang="en-US" dirty="0" smtClean="0"/>
              </a:p>
              <a:p>
                <a:pPr lvl="1"/>
                <a:r>
                  <a:rPr lang="zh-CN" altLang="en-US" dirty="0" smtClean="0"/>
                  <a:t>因为</a:t>
                </a:r>
                <a:r>
                  <a:rPr lang="en-US" altLang="zh-CN" dirty="0"/>
                  <a:t>2525 &lt; 2537 &lt; </a:t>
                </a:r>
                <a:r>
                  <a:rPr lang="en-US" altLang="zh-CN" dirty="0" smtClean="0"/>
                  <a:t>252525, </a:t>
                </a:r>
                <a:r>
                  <a:rPr lang="zh-CN" altLang="en-US" dirty="0" smtClean="0"/>
                  <a:t>所以划分为</a:t>
                </a:r>
                <a:r>
                  <a:rPr lang="en-US" altLang="zh-CN" dirty="0" smtClean="0"/>
                  <a:t>2</a:t>
                </a:r>
                <a14:m>
                  <m:oMath xmlns:m="http://schemas.openxmlformats.org/officeDocument/2006/math">
                    <m:r>
                      <a:rPr lang="en-US" altLang="zh-CN" i="1" dirty="0" smtClean="0">
                        <a:latin typeface="Cambria Math" panose="02040503050406030204" pitchFamily="18" charset="0"/>
                      </a:rPr>
                      <m:t>𝑁</m:t>
                    </m:r>
                  </m:oMath>
                </a14:m>
                <a:r>
                  <a:rPr lang="en-US" altLang="zh-CN" dirty="0" smtClean="0"/>
                  <a:t>=4</a:t>
                </a:r>
                <a:r>
                  <a:rPr lang="zh-CN" altLang="en-US" dirty="0" smtClean="0"/>
                  <a:t>位等长的分组</a:t>
                </a:r>
                <a:r>
                  <a:rPr lang="en-US" altLang="zh-CN" dirty="0" smtClean="0"/>
                  <a:t>:</a:t>
                </a:r>
                <a:r>
                  <a:rPr lang="en-US" dirty="0" smtClean="0"/>
                  <a:t>1819 1415.</a:t>
                </a:r>
              </a:p>
              <a:p>
                <a:pPr lvl="1"/>
                <a:r>
                  <a:rPr lang="zh-CN" altLang="en-US" dirty="0" smtClean="0"/>
                  <a:t>对每个分组采用</a:t>
                </a:r>
                <a14:m>
                  <m:oMath xmlns:m="http://schemas.openxmlformats.org/officeDocument/2006/math">
                    <m:r>
                      <a:rPr lang="en-US" altLang="zh-CN" i="1" dirty="0" smtClean="0">
                        <a:latin typeface="Cambria Math" panose="02040503050406030204" pitchFamily="18" charset="0"/>
                      </a:rPr>
                      <m:t>𝐶</m:t>
                    </m:r>
                  </m:oMath>
                </a14:m>
                <a:r>
                  <a:rPr lang="en-US" dirty="0" smtClean="0"/>
                  <a:t> =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𝑀</m:t>
                        </m:r>
                      </m:e>
                      <m:sup>
                        <m:r>
                          <a:rPr lang="en-US" altLang="zh-CN" b="0" i="1" smtClean="0">
                            <a:latin typeface="Cambria Math" panose="02040503050406030204" pitchFamily="18" charset="0"/>
                          </a:rPr>
                          <m:t>13</m:t>
                        </m:r>
                      </m:sup>
                    </m:sSup>
                  </m:oMath>
                </a14:m>
                <a:r>
                  <a:rPr lang="en-US" dirty="0" smtClean="0"/>
                  <a:t> </a:t>
                </a:r>
                <a:r>
                  <a:rPr lang="en-US" b="1" dirty="0" smtClean="0"/>
                  <a:t>mod </a:t>
                </a:r>
                <a:r>
                  <a:rPr lang="en-US" dirty="0" smtClean="0"/>
                  <a:t>2537</a:t>
                </a:r>
                <a:r>
                  <a:rPr lang="zh-CN" altLang="en-US" dirty="0" smtClean="0"/>
                  <a:t>来进行加密</a:t>
                </a:r>
                <a:r>
                  <a:rPr lang="en-US" dirty="0" smtClean="0"/>
                  <a:t>. </a:t>
                </a:r>
              </a:p>
              <a:p>
                <a:pPr lvl="1"/>
                <a:r>
                  <a:rPr lang="zh-CN" altLang="en-US" dirty="0" smtClean="0"/>
                  <a:t>因此</a:t>
                </a:r>
                <a:r>
                  <a:rPr 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1819</m:t>
                        </m:r>
                      </m:e>
                      <m:sup>
                        <m:r>
                          <a:rPr lang="en-US" altLang="zh-CN" i="1">
                            <a:latin typeface="Cambria Math" panose="02040503050406030204" pitchFamily="18" charset="0"/>
                          </a:rPr>
                          <m:t>13</m:t>
                        </m:r>
                      </m:sup>
                    </m:sSup>
                  </m:oMath>
                </a14:m>
                <a:r>
                  <a:rPr lang="en-US" altLang="zh-CN" dirty="0"/>
                  <a:t> </a:t>
                </a:r>
                <a:r>
                  <a:rPr lang="en-US" altLang="zh-CN" b="1" dirty="0"/>
                  <a:t>mod </a:t>
                </a:r>
                <a:r>
                  <a:rPr lang="en-US" altLang="zh-CN" dirty="0"/>
                  <a:t>2537</a:t>
                </a:r>
                <a:r>
                  <a:rPr lang="en-US" dirty="0" smtClean="0"/>
                  <a:t>= 2081,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1415</m:t>
                        </m:r>
                      </m:e>
                      <m:sup>
                        <m:r>
                          <a:rPr lang="en-US" altLang="zh-CN" i="1">
                            <a:latin typeface="Cambria Math" panose="02040503050406030204" pitchFamily="18" charset="0"/>
                          </a:rPr>
                          <m:t>13</m:t>
                        </m:r>
                      </m:sup>
                    </m:sSup>
                  </m:oMath>
                </a14:m>
                <a:r>
                  <a:rPr lang="en-US" altLang="zh-CN" dirty="0"/>
                  <a:t> </a:t>
                </a:r>
                <a:r>
                  <a:rPr lang="en-US" altLang="zh-CN" b="1" dirty="0"/>
                  <a:t>mod </a:t>
                </a:r>
                <a:r>
                  <a:rPr lang="en-US" altLang="zh-CN" dirty="0"/>
                  <a:t>2537</a:t>
                </a:r>
                <a:r>
                  <a:rPr lang="en-US" dirty="0" smtClean="0"/>
                  <a:t>= 2182</a:t>
                </a:r>
              </a:p>
              <a:p>
                <a:pPr lvl="1"/>
                <a:r>
                  <a:rPr lang="zh-CN" altLang="en-US" dirty="0"/>
                  <a:t>综</a:t>
                </a:r>
                <a:r>
                  <a:rPr lang="zh-CN" altLang="en-US" dirty="0" smtClean="0"/>
                  <a:t>上</a:t>
                </a:r>
                <a:r>
                  <a:rPr lang="en-US" altLang="zh-CN" dirty="0" smtClean="0"/>
                  <a:t>, </a:t>
                </a:r>
                <a:r>
                  <a:rPr lang="zh-CN" altLang="en-US" dirty="0" smtClean="0"/>
                  <a:t>加密后的消息为</a:t>
                </a:r>
                <a:r>
                  <a:rPr lang="en-US" dirty="0" smtClean="0"/>
                  <a:t>2081 2182.</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387"/>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FEAFE496-A85C-4F1C-8499-D1CD37E14868}"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159</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71589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6002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模运算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nSpc>
                    <a:spcPct val="110000"/>
                  </a:lnSpc>
                </a:pPr>
                <a:r>
                  <a:rPr lang="zh-CN" altLang="en-US" dirty="0" smtClean="0"/>
                  <a:t>同余满足</a:t>
                </a:r>
                <a:r>
                  <a:rPr lang="zh-CN" altLang="en-US" u="sng" dirty="0" smtClean="0"/>
                  <a:t>加法和乘法</a:t>
                </a:r>
                <a:r>
                  <a:rPr lang="en-US" altLang="zh-CN" dirty="0" smtClean="0"/>
                  <a:t>.</a:t>
                </a:r>
              </a:p>
              <a:p>
                <a:pPr>
                  <a:lnSpc>
                    <a:spcPct val="110000"/>
                  </a:lnSpc>
                </a:pPr>
                <a:r>
                  <a:rPr lang="en-US" altLang="zh-CN" dirty="0" smtClean="0"/>
                  <a:t>【</a:t>
                </a:r>
                <a:r>
                  <a:rPr lang="zh-CN" altLang="en-US" dirty="0" smtClean="0"/>
                  <a:t>定理</a:t>
                </a:r>
                <a:r>
                  <a:rPr lang="en-US" altLang="zh-CN" dirty="0" smtClean="0"/>
                  <a:t>5】</a:t>
                </a:r>
                <a:r>
                  <a:rPr lang="en-US" dirty="0" smtClean="0"/>
                  <a:t>: </a:t>
                </a:r>
                <a:r>
                  <a:rPr lang="zh-CN" altLang="en-US" dirty="0" smtClean="0"/>
                  <a:t>令</a:t>
                </a:r>
                <a14:m>
                  <m:oMath xmlns:m="http://schemas.openxmlformats.org/officeDocument/2006/math">
                    <m:r>
                      <a:rPr lang="en-US" altLang="zh-CN" i="1" dirty="0" smtClean="0">
                        <a:latin typeface="Cambria Math" panose="02040503050406030204" pitchFamily="18" charset="0"/>
                      </a:rPr>
                      <m:t>𝑚</m:t>
                    </m:r>
                  </m:oMath>
                </a14:m>
                <a:r>
                  <a:rPr lang="zh-CN" altLang="en-US" dirty="0" smtClean="0"/>
                  <a:t>为正整数</a:t>
                </a:r>
                <a:r>
                  <a:rPr lang="en-US" dirty="0" smtClean="0"/>
                  <a:t>. </a:t>
                </a:r>
                <a:r>
                  <a:rPr lang="zh-CN" altLang="en-US" dirty="0" smtClean="0"/>
                  <a:t>如果</a:t>
                </a:r>
                <a:r>
                  <a:rPr lang="en-US" dirty="0" smtClean="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e>
                    </m:d>
                    <m:r>
                      <a:rPr lang="en-US" i="1" dirty="0" smtClean="0">
                        <a:latin typeface="Cambria Math" panose="02040503050406030204" pitchFamily="18" charset="0"/>
                      </a:rPr>
                      <m:t>,</m:t>
                    </m:r>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𝑑</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oMath>
                </a14:m>
                <a:r>
                  <a:rPr lang="en-US" dirty="0" smtClean="0"/>
                  <a:t>), </a:t>
                </a:r>
                <a:r>
                  <a:rPr lang="zh-CN" altLang="en-US" dirty="0" smtClean="0"/>
                  <a:t>那么则有</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smtClean="0">
                        <a:latin typeface="Cambria Math" panose="02040503050406030204" pitchFamily="18" charset="0"/>
                      </a:rPr>
                      <m:t>𝑑</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 </m:t>
                    </m:r>
                    <m:r>
                      <a:rPr lang="zh-CN" altLang="en-US" i="1" dirty="0" smtClean="0">
                        <a:latin typeface="Cambria Math" panose="02040503050406030204" pitchFamily="18" charset="0"/>
                      </a:rPr>
                      <m:t>且</m:t>
                    </m:r>
                    <m:r>
                      <a:rPr lang="en-US" i="1" dirty="0" smtClean="0">
                        <a:latin typeface="Cambria Math" panose="02040503050406030204" pitchFamily="18" charset="0"/>
                      </a:rPr>
                      <m:t> </m:t>
                    </m:r>
                    <m:r>
                      <a:rPr lang="en-US" i="1" dirty="0" smtClean="0">
                        <a:latin typeface="Cambria Math" panose="02040503050406030204" pitchFamily="18" charset="0"/>
                      </a:rPr>
                      <m:t>𝑎𝑐</m:t>
                    </m:r>
                    <m:r>
                      <a:rPr lang="en-US" i="1" dirty="0" smtClean="0">
                        <a:latin typeface="Cambria Math" panose="02040503050406030204" pitchFamily="18" charset="0"/>
                      </a:rPr>
                      <m:t>  ≡  </m:t>
                    </m:r>
                    <m:r>
                      <a:rPr lang="en-US" i="1" dirty="0" err="1" smtClean="0">
                        <a:latin typeface="Cambria Math" panose="02040503050406030204" pitchFamily="18" charset="0"/>
                      </a:rPr>
                      <m:t>𝑏𝑑</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oMath>
                </a14:m>
                <a:r>
                  <a:rPr lang="en-US" dirty="0" smtClean="0"/>
                  <a:t>) </a:t>
                </a:r>
              </a:p>
              <a:p>
                <a:pPr>
                  <a:lnSpc>
                    <a:spcPct val="110000"/>
                  </a:lnSpc>
                </a:pPr>
                <a:r>
                  <a:rPr lang="zh-CN" altLang="en-US" dirty="0"/>
                  <a:t>例如</a:t>
                </a:r>
                <a:r>
                  <a:rPr lang="en-US" altLang="zh-CN" dirty="0"/>
                  <a:t>7  ≡  2 (</a:t>
                </a:r>
                <a14:m>
                  <m:oMath xmlns:m="http://schemas.openxmlformats.org/officeDocument/2006/math">
                    <m:r>
                      <a:rPr lang="en-US" altLang="zh-CN" i="1" dirty="0">
                        <a:latin typeface="Cambria Math" panose="02040503050406030204" pitchFamily="18" charset="0"/>
                      </a:rPr>
                      <m:t>𝑚𝑜𝑑</m:t>
                    </m:r>
                  </m:oMath>
                </a14:m>
                <a:r>
                  <a:rPr lang="en-US" altLang="zh-CN" dirty="0"/>
                  <a:t> 5) , 11  ≡  1 (</a:t>
                </a:r>
                <a14:m>
                  <m:oMath xmlns:m="http://schemas.openxmlformats.org/officeDocument/2006/math">
                    <m:r>
                      <a:rPr lang="en-US" altLang="zh-CN" i="1" dirty="0">
                        <a:latin typeface="Cambria Math" panose="02040503050406030204" pitchFamily="18" charset="0"/>
                      </a:rPr>
                      <m:t>𝑚𝑜𝑑</m:t>
                    </m:r>
                  </m:oMath>
                </a14:m>
                <a:r>
                  <a:rPr lang="en-US" altLang="zh-CN" dirty="0"/>
                  <a:t> 5) , </a:t>
                </a:r>
                <a:r>
                  <a:rPr lang="zh-CN" altLang="en-US" dirty="0" smtClean="0"/>
                  <a:t>那么有</a:t>
                </a:r>
                <a:r>
                  <a:rPr lang="en-US" altLang="zh-CN" dirty="0"/>
                  <a:t>18  ≡  3 (</a:t>
                </a:r>
                <a14:m>
                  <m:oMath xmlns:m="http://schemas.openxmlformats.org/officeDocument/2006/math">
                    <m:r>
                      <a:rPr lang="en-US" altLang="zh-CN" i="1" dirty="0">
                        <a:latin typeface="Cambria Math" panose="02040503050406030204" pitchFamily="18" charset="0"/>
                      </a:rPr>
                      <m:t>𝑚𝑜𝑑</m:t>
                    </m:r>
                  </m:oMath>
                </a14:m>
                <a:r>
                  <a:rPr lang="en-US" altLang="zh-CN" dirty="0"/>
                  <a:t> 5)</a:t>
                </a:r>
                <a:r>
                  <a:rPr lang="zh-CN" altLang="en-US" dirty="0"/>
                  <a:t>且</a:t>
                </a:r>
                <a:r>
                  <a:rPr lang="en-US" altLang="zh-CN" dirty="0"/>
                  <a:t>77 ≡  2 (</a:t>
                </a:r>
                <a14:m>
                  <m:oMath xmlns:m="http://schemas.openxmlformats.org/officeDocument/2006/math">
                    <m:r>
                      <a:rPr lang="en-US" altLang="zh-CN" i="1" dirty="0">
                        <a:latin typeface="Cambria Math" panose="02040503050406030204" pitchFamily="18" charset="0"/>
                      </a:rPr>
                      <m:t>𝑚𝑜𝑑</m:t>
                    </m:r>
                  </m:oMath>
                </a14:m>
                <a:r>
                  <a:rPr lang="en-US" altLang="zh-CN" dirty="0"/>
                  <a:t> 5</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999"/>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F9DEC680-7522-4D40-90D8-8902118C39D1}"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16</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143000"/>
            <a:ext cx="11277599" cy="1600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RSA</a:t>
            </a:r>
            <a:r>
              <a:rPr lang="zh-CN" altLang="en-US" dirty="0" smtClean="0"/>
              <a:t>解密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RSA</a:t>
                </a:r>
                <a:r>
                  <a:rPr lang="zh-CN" altLang="en-US" dirty="0"/>
                  <a:t>中</a:t>
                </a:r>
                <a:r>
                  <a:rPr lang="en-US" altLang="zh-CN" dirty="0" smtClean="0"/>
                  <a:t>, </a:t>
                </a:r>
                <a:r>
                  <a:rPr lang="zh-CN" altLang="en-US" dirty="0" smtClean="0"/>
                  <a:t>用解密密钥</a:t>
                </a:r>
                <a14:m>
                  <m:oMath xmlns:m="http://schemas.openxmlformats.org/officeDocument/2006/math">
                    <m:r>
                      <a:rPr lang="en-US" altLang="zh-CN" i="1" dirty="0" smtClean="0">
                        <a:latin typeface="Cambria Math" panose="02040503050406030204" pitchFamily="18" charset="0"/>
                      </a:rPr>
                      <m:t>𝑑</m:t>
                    </m:r>
                  </m:oMath>
                </a14:m>
                <a:r>
                  <a:rPr lang="zh-CN" altLang="en-US" b="1" dirty="0" smtClean="0">
                    <a:solidFill>
                      <a:srgbClr val="C00000"/>
                    </a:solidFill>
                  </a:rPr>
                  <a:t>解密</a:t>
                </a:r>
                <a:r>
                  <a:rPr lang="en-US" altLang="zh-CN" b="1" dirty="0" smtClean="0">
                    <a:solidFill>
                      <a:srgbClr val="C00000"/>
                    </a:solidFill>
                  </a:rPr>
                  <a:t> </a:t>
                </a:r>
                <a:r>
                  <a:rPr lang="en-US" altLang="zh-CN" dirty="0" smtClean="0"/>
                  <a:t>:</a:t>
                </a:r>
              </a:p>
              <a:p>
                <a:pPr lvl="1"/>
                <a:r>
                  <a:rPr lang="zh-CN" altLang="en-US" dirty="0"/>
                  <a:t>因为</a:t>
                </a:r>
                <a14:m>
                  <m:oMath xmlns:m="http://schemas.openxmlformats.org/officeDocument/2006/math">
                    <m:r>
                      <m:rPr>
                        <m:sty m:val="p"/>
                      </m:rPr>
                      <a:rPr lang="en-US" altLang="zh-CN" i="1" dirty="0" smtClean="0">
                        <a:latin typeface="Cambria Math" panose="02040503050406030204" pitchFamily="18" charset="0"/>
                      </a:rPr>
                      <m:t>gcd</m:t>
                    </m:r>
                    <m:r>
                      <a:rPr lang="en-US" altLang="zh-CN" i="1" dirty="0">
                        <a:latin typeface="Cambria Math" panose="02040503050406030204" pitchFamily="18" charset="0"/>
                      </a:rPr>
                      <m:t>⁡(</m:t>
                    </m:r>
                    <m:r>
                      <a:rPr lang="en-US" altLang="zh-CN" i="1" dirty="0">
                        <a:latin typeface="Cambria Math" panose="02040503050406030204" pitchFamily="18" charset="0"/>
                      </a:rPr>
                      <m:t>𝑒</m:t>
                    </m:r>
                    <m:r>
                      <a:rPr lang="en-US" altLang="zh-CN" i="1" dirty="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−1)(</m:t>
                    </m:r>
                    <m:r>
                      <a:rPr lang="en-US" altLang="zh-CN" i="1" dirty="0">
                        <a:latin typeface="Cambria Math" panose="02040503050406030204" pitchFamily="18" charset="0"/>
                      </a:rPr>
                      <m:t>𝑞</m:t>
                    </m:r>
                    <m:r>
                      <a:rPr lang="en-US" altLang="zh-CN" i="1" dirty="0">
                        <a:latin typeface="Cambria Math" panose="02040503050406030204" pitchFamily="18" charset="0"/>
                      </a:rPr>
                      <m:t> −1))= </m:t>
                    </m:r>
                  </m:oMath>
                </a14:m>
                <a:r>
                  <a:rPr lang="en-US" altLang="zh-CN" dirty="0"/>
                  <a:t>1</a:t>
                </a:r>
                <a:r>
                  <a:rPr lang="en-US" altLang="zh-CN" dirty="0" smtClean="0"/>
                  <a:t>, </a:t>
                </a:r>
                <a:r>
                  <a:rPr lang="zh-CN" altLang="en-US" dirty="0" smtClean="0"/>
                  <a:t>所以</a:t>
                </a:r>
                <a14:m>
                  <m:oMath xmlns:m="http://schemas.openxmlformats.org/officeDocument/2006/math">
                    <m:r>
                      <a:rPr lang="en-US" altLang="zh-CN" i="1" dirty="0" smtClean="0">
                        <a:latin typeface="Cambria Math" panose="02040503050406030204" pitchFamily="18" charset="0"/>
                      </a:rPr>
                      <m:t>𝑒</m:t>
                    </m:r>
                  </m:oMath>
                </a14:m>
                <a:r>
                  <a:rPr lang="zh-CN" altLang="en-US" dirty="0"/>
                  <a:t>模</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𝑞</m:t>
                    </m:r>
                    <m:r>
                      <a:rPr lang="en-US" altLang="zh-CN" i="1" dirty="0" smtClean="0">
                        <a:latin typeface="Cambria Math" panose="02040503050406030204" pitchFamily="18" charset="0"/>
                      </a:rPr>
                      <m:t> −1)</m:t>
                    </m:r>
                  </m:oMath>
                </a14:m>
                <a:r>
                  <a:rPr lang="zh-CN" altLang="en-US" dirty="0"/>
                  <a:t>的逆</a:t>
                </a:r>
                <a14:m>
                  <m:oMath xmlns:m="http://schemas.openxmlformats.org/officeDocument/2006/math">
                    <m:r>
                      <a:rPr lang="en-US" altLang="zh-CN" i="1" dirty="0" smtClean="0">
                        <a:latin typeface="Cambria Math" panose="02040503050406030204" pitchFamily="18" charset="0"/>
                      </a:rPr>
                      <m:t>𝑑</m:t>
                    </m:r>
                  </m:oMath>
                </a14:m>
                <a:r>
                  <a:rPr lang="zh-CN" altLang="en-US" dirty="0"/>
                  <a:t>一定存在</a:t>
                </a:r>
                <a:r>
                  <a:rPr lang="en-US" altLang="zh-CN" dirty="0"/>
                  <a:t>.</a:t>
                </a:r>
              </a:p>
              <a:p>
                <a:pPr lvl="1"/>
                <a:r>
                  <a:rPr lang="zh-CN" altLang="en-US" dirty="0" smtClean="0"/>
                  <a:t>当</a:t>
                </a:r>
                <a:r>
                  <a:rPr lang="zh-CN" altLang="en-US" dirty="0"/>
                  <a:t>已知解密密钥</a:t>
                </a:r>
                <a14:m>
                  <m:oMath xmlns:m="http://schemas.openxmlformats.org/officeDocument/2006/math">
                    <m:r>
                      <a:rPr lang="en-US" altLang="zh-CN" i="1" dirty="0" smtClean="0">
                        <a:latin typeface="Cambria Math" panose="02040503050406030204" pitchFamily="18" charset="0"/>
                      </a:rPr>
                      <m:t>𝑑</m:t>
                    </m:r>
                  </m:oMath>
                </a14:m>
                <a:r>
                  <a:rPr lang="en-US" altLang="zh-CN" dirty="0" smtClean="0"/>
                  <a:t>, RSA</a:t>
                </a:r>
                <a:r>
                  <a:rPr lang="zh-CN" altLang="en-US" dirty="0"/>
                  <a:t>能够快速完成解密</a:t>
                </a:r>
                <a:r>
                  <a:rPr lang="en-US" altLang="zh-CN" dirty="0" smtClean="0"/>
                  <a:t>. </a:t>
                </a:r>
                <a:r>
                  <a:rPr lang="zh-CN" altLang="en-US" dirty="0" smtClean="0"/>
                  <a:t>通过对</a:t>
                </a:r>
                <a:r>
                  <a:rPr lang="zh-CN" altLang="en-US" dirty="0"/>
                  <a:t>每个分组用解密函数</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 = </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c</m:t>
                        </m:r>
                      </m:e>
                      <m:sup>
                        <m:r>
                          <a:rPr lang="en-US" altLang="zh-CN">
                            <a:latin typeface="Cambria Math" panose="02040503050406030204" pitchFamily="18" charset="0"/>
                          </a:rPr>
                          <m:t>𝑑</m:t>
                        </m:r>
                      </m:sup>
                    </m:sSup>
                    <m:r>
                      <a:rPr lang="en-US" altLang="zh-CN">
                        <a:latin typeface="Cambria Math" panose="02040503050406030204" pitchFamily="18" charset="0"/>
                      </a:rPr>
                      <m:t> </m:t>
                    </m:r>
                    <m:r>
                      <a:rPr lang="en-US" altLang="zh-CN">
                        <a:latin typeface="Cambria Math" panose="02040503050406030204" pitchFamily="18" charset="0"/>
                      </a:rPr>
                      <m:t>𝒎𝒐𝒅</m:t>
                    </m:r>
                    <m:r>
                      <a:rPr lang="en-US" altLang="zh-CN">
                        <a:latin typeface="Cambria Math" panose="02040503050406030204" pitchFamily="18" charset="0"/>
                      </a:rPr>
                      <m:t> </m:t>
                    </m:r>
                    <m:r>
                      <a:rPr lang="en-US" altLang="zh-CN">
                        <a:latin typeface="Cambria Math" panose="02040503050406030204" pitchFamily="18" charset="0"/>
                      </a:rPr>
                      <m:t>𝑝𝑞</m:t>
                    </m:r>
                  </m:oMath>
                </a14:m>
                <a:r>
                  <a:rPr lang="en-US" altLang="zh-CN" dirty="0" smtClean="0"/>
                  <a:t>, </a:t>
                </a:r>
                <a:r>
                  <a:rPr lang="zh-CN" altLang="en-US" dirty="0" smtClean="0"/>
                  <a:t>这儿</a:t>
                </a:r>
                <a14:m>
                  <m:oMath xmlns:m="http://schemas.openxmlformats.org/officeDocument/2006/math">
                    <m:r>
                      <a:rPr lang="en-US" altLang="zh-CN" i="1" dirty="0" smtClean="0">
                        <a:latin typeface="Cambria Math" panose="02040503050406030204" pitchFamily="18" charset="0"/>
                      </a:rPr>
                      <m:t>𝐶</m:t>
                    </m:r>
                  </m:oMath>
                </a14:m>
                <a:r>
                  <a:rPr lang="zh-CN" altLang="en-US" dirty="0" smtClean="0"/>
                  <a:t>是</a:t>
                </a:r>
                <a:r>
                  <a:rPr lang="zh-CN" altLang="en-US" dirty="0"/>
                  <a:t>加密后的消息</a:t>
                </a:r>
                <a:r>
                  <a:rPr lang="en-US" altLang="zh-CN" dirty="0" smtClean="0"/>
                  <a:t>, </a:t>
                </a:r>
                <a14:m>
                  <m:oMath xmlns:m="http://schemas.openxmlformats.org/officeDocument/2006/math">
                    <m:r>
                      <a:rPr lang="en-US" altLang="zh-CN" i="1" dirty="0" smtClean="0">
                        <a:latin typeface="Cambria Math" panose="02040503050406030204" pitchFamily="18" charset="0"/>
                      </a:rPr>
                      <m:t>𝑝</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𝑞</m:t>
                    </m:r>
                  </m:oMath>
                </a14:m>
                <a:r>
                  <a:rPr lang="zh-CN" altLang="en-US" dirty="0"/>
                  <a:t>是</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err="1">
                        <a:latin typeface="Cambria Math" panose="02040503050406030204" pitchFamily="18" charset="0"/>
                      </a:rPr>
                      <m:t>𝑝𝑞</m:t>
                    </m:r>
                  </m:oMath>
                </a14:m>
                <a:r>
                  <a:rPr lang="zh-CN" altLang="en-US" dirty="0"/>
                  <a:t>中的两个大素数</a:t>
                </a:r>
                <a:r>
                  <a:rPr lang="en-US" altLang="zh-CN" dirty="0" smtClean="0"/>
                  <a:t>.</a:t>
                </a:r>
              </a:p>
              <a:p>
                <a:pPr marL="393192" lvl="1" indent="0">
                  <a:buNone/>
                </a:pPr>
                <a:endParaRPr lang="en-US" altLang="zh-CN" dirty="0" smtClean="0"/>
              </a:p>
              <a:p>
                <a:pPr marL="274320" lvl="1" indent="-274320">
                  <a:lnSpc>
                    <a:spcPct val="100000"/>
                  </a:lnSpc>
                  <a:spcBef>
                    <a:spcPts val="1000"/>
                  </a:spcBef>
                  <a:buClr>
                    <a:srgbClr val="CEA524"/>
                  </a:buClr>
                  <a:buSzPct val="100000"/>
                  <a:buFont typeface="Wingdings" panose="05000000000000000000" pitchFamily="2" charset="2"/>
                  <a:buChar char="q"/>
                </a:pPr>
                <a:r>
                  <a:rPr lang="en-US" sz="2800" dirty="0" smtClean="0"/>
                  <a:t>RSA</a:t>
                </a:r>
                <a:r>
                  <a:rPr lang="zh-CN" altLang="en-US" sz="2800" dirty="0"/>
                  <a:t>和一般的公钥密码系统一样</a:t>
                </a:r>
                <a:r>
                  <a:rPr lang="en-US" altLang="zh-CN" sz="2800" dirty="0" smtClean="0"/>
                  <a:t>, </a:t>
                </a:r>
                <a:r>
                  <a:rPr lang="zh-CN" altLang="en-US" sz="2800" dirty="0" smtClean="0"/>
                  <a:t>只有</a:t>
                </a:r>
                <a:r>
                  <a:rPr lang="zh-CN" altLang="en-US" sz="2800" dirty="0"/>
                  <a:t>知道解密密钥</a:t>
                </a:r>
                <a14:m>
                  <m:oMath xmlns:m="http://schemas.openxmlformats.org/officeDocument/2006/math">
                    <m:r>
                      <a:rPr lang="en-US" altLang="zh-CN" sz="2800" i="1" dirty="0" smtClean="0">
                        <a:latin typeface="Cambria Math" panose="02040503050406030204" pitchFamily="18" charset="0"/>
                      </a:rPr>
                      <m:t>𝑑</m:t>
                    </m:r>
                  </m:oMath>
                </a14:m>
                <a:r>
                  <a:rPr lang="zh-CN" altLang="en-US" sz="2800" dirty="0"/>
                  <a:t>才能解密消息</a:t>
                </a:r>
                <a:r>
                  <a:rPr lang="en-US" altLang="zh-CN" sz="2800" dirty="0"/>
                  <a:t>.</a:t>
                </a:r>
                <a:r>
                  <a:rPr lang="zh-CN" altLang="en-US" sz="2800" dirty="0"/>
                  <a:t>当前不知道</a:t>
                </a:r>
                <a14:m>
                  <m:oMath xmlns:m="http://schemas.openxmlformats.org/officeDocument/2006/math">
                    <m:r>
                      <a:rPr lang="en-US" altLang="zh-CN" sz="2800" i="1" dirty="0" smtClean="0">
                        <a:latin typeface="Cambria Math" panose="02040503050406030204" pitchFamily="18" charset="0"/>
                      </a:rPr>
                      <m:t>𝑑</m:t>
                    </m:r>
                  </m:oMath>
                </a14:m>
                <a:r>
                  <a:rPr lang="zh-CN" altLang="en-US" sz="2800" dirty="0"/>
                  <a:t>的情况下</a:t>
                </a:r>
                <a:r>
                  <a:rPr lang="en-US" altLang="zh-CN" sz="2800" dirty="0" smtClean="0"/>
                  <a:t>, </a:t>
                </a:r>
                <a:r>
                  <a:rPr lang="zh-CN" altLang="en-US" sz="2800" dirty="0" smtClean="0"/>
                  <a:t>因为</a:t>
                </a:r>
                <a:r>
                  <a:rPr lang="zh-CN" altLang="en-US" sz="2800" dirty="0"/>
                  <a:t>两个大素数是无法在短时间内破译加密的消息</a:t>
                </a:r>
                <a:r>
                  <a:rPr lang="en-US"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333"/>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4612399C-1FDB-4951-B7FF-9F5E17B7BF98}"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160</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76159569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RSA</a:t>
            </a:r>
            <a:r>
              <a:rPr lang="zh-CN" altLang="en-US" dirty="0" smtClean="0"/>
              <a:t>解密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由上个例子中的密钥加密后的消息为</a:t>
                </a:r>
                <a:r>
                  <a:rPr lang="en-US" dirty="0" smtClean="0"/>
                  <a:t>0981 0461</a:t>
                </a:r>
                <a:r>
                  <a:rPr lang="en-US" altLang="zh-CN" dirty="0" smtClean="0"/>
                  <a:t>, </a:t>
                </a:r>
                <a:r>
                  <a:rPr lang="zh-CN" altLang="en-US" dirty="0" smtClean="0"/>
                  <a:t>求解密后的消息是多少</a:t>
                </a:r>
                <a:r>
                  <a:rPr lang="en-US" altLang="zh-CN" dirty="0" smtClean="0"/>
                  <a:t>?</a:t>
                </a:r>
                <a:r>
                  <a:rPr lang="en-US" dirty="0" smtClean="0"/>
                  <a:t> </a:t>
                </a:r>
              </a:p>
              <a:p>
                <a:r>
                  <a:rPr lang="zh-CN" altLang="en-US" dirty="0" smtClean="0"/>
                  <a:t>解</a:t>
                </a:r>
                <a:r>
                  <a:rPr lang="en-US" dirty="0" smtClean="0"/>
                  <a:t>:</a:t>
                </a:r>
              </a:p>
              <a:p>
                <a:pPr lvl="1"/>
                <a:r>
                  <a:rPr lang="zh-CN" altLang="en-US" dirty="0" smtClean="0"/>
                  <a:t>加密</a:t>
                </a:r>
                <a:r>
                  <a:rPr lang="zh-CN" altLang="en-US" dirty="0"/>
                  <a:t>密钥中</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m:t>
                    </m:r>
                  </m:oMath>
                </a14:m>
                <a:r>
                  <a:rPr lang="en-US" altLang="zh-CN" dirty="0"/>
                  <a:t>= 43∙ </a:t>
                </a:r>
                <a:r>
                  <a:rPr lang="en-US" altLang="zh-CN" dirty="0" smtClean="0"/>
                  <a:t>59=2537,</a:t>
                </a:r>
                <a14:m>
                  <m:oMath xmlns:m="http://schemas.openxmlformats.org/officeDocument/2006/math">
                    <m:r>
                      <a:rPr lang="en-US" altLang="zh-CN" i="1" dirty="0" smtClean="0">
                        <a:latin typeface="Cambria Math" panose="02040503050406030204" pitchFamily="18" charset="0"/>
                      </a:rPr>
                      <m:t>𝑒</m:t>
                    </m:r>
                  </m:oMath>
                </a14:m>
                <a:r>
                  <a:rPr lang="en-US" altLang="zh-CN" dirty="0" smtClean="0"/>
                  <a:t>=13</a:t>
                </a:r>
                <a:r>
                  <a:rPr lang="en-US" altLang="zh-CN" dirty="0"/>
                  <a:t>. </a:t>
                </a:r>
                <a:r>
                  <a:rPr lang="zh-CN" altLang="en-US" dirty="0" smtClean="0"/>
                  <a:t>那么</a:t>
                </a:r>
                <a14:m>
                  <m:oMath xmlns:m="http://schemas.openxmlformats.org/officeDocument/2006/math">
                    <m:r>
                      <a:rPr lang="en-US" altLang="zh-CN" i="1" dirty="0" smtClean="0">
                        <a:latin typeface="Cambria Math" panose="02040503050406030204" pitchFamily="18" charset="0"/>
                      </a:rPr>
                      <m:t>𝑑</m:t>
                    </m:r>
                  </m:oMath>
                </a14:m>
                <a:r>
                  <a:rPr lang="en-US" altLang="zh-CN" dirty="0" smtClean="0"/>
                  <a:t>=937</a:t>
                </a:r>
                <a:r>
                  <a:rPr lang="zh-CN" altLang="en-US" dirty="0" smtClean="0"/>
                  <a:t>是</a:t>
                </a:r>
                <a:r>
                  <a:rPr lang="en-US" altLang="zh-CN" dirty="0" smtClean="0"/>
                  <a:t>13</a:t>
                </a:r>
                <a:r>
                  <a:rPr lang="zh-CN" altLang="en-US" dirty="0" smtClean="0"/>
                  <a:t>模</a:t>
                </a:r>
                <a:r>
                  <a:rPr lang="en-US" altLang="zh-CN" dirty="0" smtClean="0"/>
                  <a:t>42</a:t>
                </a:r>
                <a14:m>
                  <m:oMath xmlns:m="http://schemas.openxmlformats.org/officeDocument/2006/math">
                    <m:r>
                      <a:rPr lang="en-US" altLang="zh-CN" i="1" dirty="0" smtClean="0">
                        <a:latin typeface="Cambria Math" panose="02040503050406030204" pitchFamily="18" charset="0"/>
                      </a:rPr>
                      <m:t>∗</m:t>
                    </m:r>
                  </m:oMath>
                </a14:m>
                <a:r>
                  <a:rPr lang="en-US" altLang="zh-CN" dirty="0" smtClean="0"/>
                  <a:t>58</a:t>
                </a:r>
                <a:r>
                  <a:rPr lang="zh-CN" altLang="en-US" dirty="0" smtClean="0"/>
                  <a:t>的逆</a:t>
                </a:r>
                <a:r>
                  <a:rPr lang="en-US" altLang="zh-CN" dirty="0" smtClean="0"/>
                  <a:t>. </a:t>
                </a:r>
                <a:r>
                  <a:rPr lang="zh-CN" altLang="en-US" dirty="0" smtClean="0"/>
                  <a:t>我们用</a:t>
                </a:r>
                <a:r>
                  <a:rPr lang="en-US" altLang="zh-CN" dirty="0" smtClean="0"/>
                  <a:t>937</a:t>
                </a:r>
                <a:r>
                  <a:rPr lang="zh-CN" altLang="en-US" dirty="0" smtClean="0"/>
                  <a:t>作为解密指数</a:t>
                </a:r>
                <a:r>
                  <a:rPr lang="en-US" altLang="zh-CN" dirty="0" smtClean="0"/>
                  <a:t>.</a:t>
                </a:r>
                <a:endParaRPr lang="en-US" dirty="0" smtClean="0"/>
              </a:p>
              <a:p>
                <a:pPr lvl="1"/>
                <a:r>
                  <a:rPr lang="zh-CN" altLang="en-US" dirty="0" smtClean="0"/>
                  <a:t>要解密每个分组</a:t>
                </a:r>
                <a14:m>
                  <m:oMath xmlns:m="http://schemas.openxmlformats.org/officeDocument/2006/math">
                    <m:r>
                      <a:rPr lang="en-US" altLang="zh-CN" i="1" dirty="0" smtClean="0">
                        <a:latin typeface="Cambria Math" panose="02040503050406030204" pitchFamily="18" charset="0"/>
                      </a:rPr>
                      <m:t>𝐶</m:t>
                    </m:r>
                  </m:oMath>
                </a14:m>
                <a:r>
                  <a:rPr lang="en-US" altLang="zh-CN" dirty="0" smtClean="0"/>
                  <a:t>, </a:t>
                </a:r>
                <a:r>
                  <a:rPr lang="zh-CN" altLang="en-US" dirty="0" smtClean="0"/>
                  <a:t>需要计算</a:t>
                </a:r>
                <a14:m>
                  <m:oMath xmlns:m="http://schemas.openxmlformats.org/officeDocument/2006/math">
                    <m:r>
                      <a:rPr lang="en-US" i="1" dirty="0" smtClean="0">
                        <a:latin typeface="Cambria Math" panose="02040503050406030204" pitchFamily="18" charset="0"/>
                      </a:rPr>
                      <m:t>𝑀</m:t>
                    </m:r>
                  </m:oMath>
                </a14:m>
                <a:r>
                  <a:rPr lang="en-US" dirty="0" smtClean="0"/>
                  <a:t> = </a:t>
                </a:r>
                <a14:m>
                  <m:oMath xmlns:m="http://schemas.openxmlformats.org/officeDocument/2006/math">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c</m:t>
                        </m:r>
                      </m:e>
                      <m:sup>
                        <m:r>
                          <a:rPr lang="en-US" altLang="zh-CN" b="0" i="1" smtClean="0">
                            <a:latin typeface="Cambria Math" panose="02040503050406030204" pitchFamily="18" charset="0"/>
                          </a:rPr>
                          <m:t>937</m:t>
                        </m:r>
                      </m:sup>
                    </m:sSup>
                    <m:r>
                      <a:rPr lang="en-US" altLang="zh-CN" b="1" i="1">
                        <a:latin typeface="Cambria Math" panose="02040503050406030204" pitchFamily="18" charset="0"/>
                      </a:rPr>
                      <m:t> </m:t>
                    </m:r>
                    <m:r>
                      <a:rPr lang="en-US" altLang="zh-CN" b="1" i="1">
                        <a:latin typeface="Cambria Math" panose="02040503050406030204" pitchFamily="18" charset="0"/>
                      </a:rPr>
                      <m:t>𝒎𝒐𝒅</m:t>
                    </m:r>
                    <m:r>
                      <a:rPr lang="en-US" altLang="zh-CN" i="1">
                        <a:latin typeface="Cambria Math" panose="02040503050406030204" pitchFamily="18" charset="0"/>
                      </a:rPr>
                      <m:t> </m:t>
                    </m:r>
                  </m:oMath>
                </a14:m>
                <a:r>
                  <a:rPr lang="en-US" dirty="0" smtClean="0"/>
                  <a:t>2537.</a:t>
                </a:r>
              </a:p>
              <a:p>
                <a:pPr lvl="1"/>
                <a:r>
                  <a:rPr lang="zh-CN" altLang="en-US" dirty="0" smtClean="0"/>
                  <a:t>因此</a:t>
                </a:r>
                <a:r>
                  <a:rPr lang="en-US" altLang="zh-CN" dirty="0" smtClean="0"/>
                  <a:t>,</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0981</m:t>
                        </m:r>
                      </m:e>
                      <m:sup>
                        <m:r>
                          <a:rPr lang="en-US" altLang="zh-CN" i="1">
                            <a:latin typeface="Cambria Math" panose="02040503050406030204" pitchFamily="18" charset="0"/>
                          </a:rPr>
                          <m:t>937</m:t>
                        </m:r>
                      </m:sup>
                    </m:sSup>
                    <m:r>
                      <a:rPr lang="en-US" altLang="zh-CN" b="1" i="1">
                        <a:latin typeface="Cambria Math" panose="02040503050406030204" pitchFamily="18" charset="0"/>
                      </a:rPr>
                      <m:t> </m:t>
                    </m:r>
                    <m:r>
                      <a:rPr lang="en-US" altLang="zh-CN" b="1" i="1">
                        <a:latin typeface="Cambria Math" panose="02040503050406030204" pitchFamily="18" charset="0"/>
                      </a:rPr>
                      <m:t>𝒎𝒐𝒅</m:t>
                    </m:r>
                    <m:r>
                      <a:rPr lang="en-US" altLang="zh-CN" i="1">
                        <a:latin typeface="Cambria Math" panose="02040503050406030204" pitchFamily="18" charset="0"/>
                      </a:rPr>
                      <m:t> </m:t>
                    </m:r>
                  </m:oMath>
                </a14:m>
                <a:r>
                  <a:rPr lang="en-US" dirty="0" smtClean="0"/>
                  <a:t>2537 = 0704 ,</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0</m:t>
                        </m:r>
                        <m:r>
                          <a:rPr lang="en-US" altLang="zh-CN" b="0" i="1" smtClean="0">
                            <a:latin typeface="Cambria Math" panose="02040503050406030204" pitchFamily="18" charset="0"/>
                          </a:rPr>
                          <m:t>461</m:t>
                        </m:r>
                      </m:e>
                      <m:sup>
                        <m:r>
                          <a:rPr lang="en-US" altLang="zh-CN" i="1">
                            <a:latin typeface="Cambria Math" panose="02040503050406030204" pitchFamily="18" charset="0"/>
                          </a:rPr>
                          <m:t>937</m:t>
                        </m:r>
                      </m:sup>
                    </m:sSup>
                    <m:r>
                      <a:rPr lang="en-US" altLang="zh-CN" b="1" i="1">
                        <a:latin typeface="Cambria Math" panose="02040503050406030204" pitchFamily="18" charset="0"/>
                      </a:rPr>
                      <m:t> </m:t>
                    </m:r>
                    <m:r>
                      <a:rPr lang="en-US" altLang="zh-CN" b="1" i="1">
                        <a:latin typeface="Cambria Math" panose="02040503050406030204" pitchFamily="18" charset="0"/>
                      </a:rPr>
                      <m:t>𝒎𝒐𝒅</m:t>
                    </m:r>
                    <m:r>
                      <a:rPr lang="en-US" altLang="zh-CN" i="1">
                        <a:latin typeface="Cambria Math" panose="02040503050406030204" pitchFamily="18" charset="0"/>
                      </a:rPr>
                      <m:t> </m:t>
                    </m:r>
                  </m:oMath>
                </a14:m>
                <a:r>
                  <a:rPr lang="en-US" dirty="0" smtClean="0"/>
                  <a:t>2537 = 1115.</a:t>
                </a:r>
              </a:p>
              <a:p>
                <a:pPr lvl="1"/>
                <a:r>
                  <a:rPr lang="zh-CN" altLang="en-US" dirty="0" smtClean="0"/>
                  <a:t>那么</a:t>
                </a:r>
                <a:r>
                  <a:rPr lang="en-US" altLang="zh-CN" dirty="0" smtClean="0"/>
                  <a:t>, </a:t>
                </a:r>
                <a:r>
                  <a:rPr lang="zh-CN" altLang="en-US" dirty="0" smtClean="0"/>
                  <a:t>解密后的消息为</a:t>
                </a:r>
                <a:r>
                  <a:rPr lang="en-US" dirty="0" smtClean="0"/>
                  <a:t>0704 1115.</a:t>
                </a:r>
              </a:p>
              <a:p>
                <a:pPr lvl="1"/>
                <a:r>
                  <a:rPr lang="zh-CN" altLang="en-US" dirty="0" smtClean="0"/>
                  <a:t>对这个解密后的消息每两位翻译为一个字母</a:t>
                </a:r>
                <a:r>
                  <a:rPr lang="en-US" altLang="zh-CN" dirty="0" smtClean="0"/>
                  <a:t>:</a:t>
                </a:r>
                <a:r>
                  <a:rPr lang="en-US" dirty="0" smtClean="0"/>
                  <a:t>HELP.</a:t>
                </a:r>
              </a:p>
              <a:p>
                <a:pPr lvl="1"/>
                <a:r>
                  <a:rPr lang="zh-CN" altLang="en-US" dirty="0"/>
                  <a:t>综</a:t>
                </a:r>
                <a:r>
                  <a:rPr lang="zh-CN" altLang="en-US" dirty="0" smtClean="0"/>
                  <a:t>上</a:t>
                </a:r>
                <a:r>
                  <a:rPr lang="en-US" altLang="zh-CN" dirty="0" smtClean="0"/>
                  <a:t>, </a:t>
                </a:r>
                <a:r>
                  <a:rPr lang="zh-CN" altLang="en-US" dirty="0" smtClean="0"/>
                  <a:t>最终解密后的消息是</a:t>
                </a:r>
                <a:r>
                  <a:rPr lang="en-US" altLang="zh-CN" dirty="0" smtClean="0"/>
                  <a:t>HELP.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4612399C-1FDB-4951-B7FF-9F5E17B7BF98}"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161</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58681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密码协议</a:t>
            </a:r>
            <a:r>
              <a:rPr lang="en-US" dirty="0" smtClean="0"/>
              <a:t>: </a:t>
            </a:r>
            <a:r>
              <a:rPr lang="zh-CN" altLang="en-US" dirty="0" smtClean="0"/>
              <a:t>密钥交换</a:t>
            </a:r>
            <a:endParaRPr lang="en-US" dirty="0"/>
          </a:p>
        </p:txBody>
      </p:sp>
      <p:sp>
        <p:nvSpPr>
          <p:cNvPr id="3" name="Content Placeholder 2"/>
          <p:cNvSpPr>
            <a:spLocks noGrp="1"/>
          </p:cNvSpPr>
          <p:nvPr>
            <p:ph idx="1"/>
          </p:nvPr>
        </p:nvSpPr>
        <p:spPr/>
        <p:txBody>
          <a:bodyPr>
            <a:normAutofit/>
          </a:bodyPr>
          <a:lstStyle/>
          <a:p>
            <a:r>
              <a:rPr lang="zh-CN" altLang="en-US" b="1" dirty="0" smtClean="0">
                <a:solidFill>
                  <a:srgbClr val="C00000"/>
                </a:solidFill>
              </a:rPr>
              <a:t>密码协议</a:t>
            </a:r>
            <a:r>
              <a:rPr lang="en-US" altLang="zh-CN" dirty="0" smtClean="0"/>
              <a:t>, </a:t>
            </a:r>
            <a:r>
              <a:rPr lang="zh-CN" altLang="en-US" dirty="0" smtClean="0"/>
              <a:t>两方或者多方为了达到一个特定的安全目标而进行的消息交换</a:t>
            </a:r>
            <a:r>
              <a:rPr lang="en-US" altLang="zh-CN" dirty="0" smtClean="0"/>
              <a:t>.</a:t>
            </a:r>
            <a:endParaRPr lang="en-US" dirty="0" smtClean="0"/>
          </a:p>
          <a:p>
            <a:r>
              <a:rPr lang="zh-CN" altLang="en-US" b="1" dirty="0" smtClean="0">
                <a:solidFill>
                  <a:srgbClr val="C00000"/>
                </a:solidFill>
              </a:rPr>
              <a:t>密钥交换</a:t>
            </a:r>
            <a:r>
              <a:rPr lang="zh-CN" altLang="en-US" dirty="0" smtClean="0"/>
              <a:t>是一种在双方以往没有共享过任何信息的情况下可以用来在不安全的通信信道上交换密钥的协议</a:t>
            </a:r>
            <a:r>
              <a:rPr lang="en-US" altLang="zh-CN" dirty="0" smtClean="0"/>
              <a:t>. </a:t>
            </a:r>
            <a:r>
              <a:rPr lang="zh-CN" altLang="en-US" dirty="0" smtClean="0"/>
              <a:t>其中</a:t>
            </a:r>
            <a:r>
              <a:rPr lang="zh-CN" altLang="en-US" b="1" dirty="0" smtClean="0">
                <a:solidFill>
                  <a:srgbClr val="C00000"/>
                </a:solidFill>
              </a:rPr>
              <a:t>迪菲</a:t>
            </a:r>
            <a:r>
              <a:rPr lang="en-US" altLang="zh-CN" b="1" dirty="0" smtClean="0">
                <a:solidFill>
                  <a:srgbClr val="C00000"/>
                </a:solidFill>
              </a:rPr>
              <a:t>-</a:t>
            </a:r>
            <a:r>
              <a:rPr lang="zh-CN" altLang="en-US" b="1" dirty="0" smtClean="0">
                <a:solidFill>
                  <a:srgbClr val="C00000"/>
                </a:solidFill>
              </a:rPr>
              <a:t>赫尔曼密钥协商协议</a:t>
            </a:r>
            <a:r>
              <a:rPr lang="en-US" altLang="zh-CN" dirty="0" smtClean="0"/>
              <a:t>(</a:t>
            </a:r>
            <a:r>
              <a:rPr lang="zh-CN" altLang="en-US" dirty="0" smtClean="0"/>
              <a:t>或</a:t>
            </a:r>
            <a:r>
              <a:rPr lang="en-US" altLang="zh-CN" dirty="0"/>
              <a:t>Diff-</a:t>
            </a:r>
            <a:r>
              <a:rPr lang="en-US" altLang="zh-CN" dirty="0" err="1"/>
              <a:t>Helmen</a:t>
            </a:r>
            <a:r>
              <a:rPr lang="en-US" altLang="zh-CN" dirty="0"/>
              <a:t> key</a:t>
            </a:r>
            <a:r>
              <a:rPr lang="zh-CN" altLang="en-US" dirty="0"/>
              <a:t>交换协议</a:t>
            </a:r>
            <a:r>
              <a:rPr lang="en-US" altLang="zh-CN" dirty="0" smtClean="0"/>
              <a:t>), </a:t>
            </a:r>
            <a:r>
              <a:rPr lang="zh-CN" altLang="en-US" dirty="0" smtClean="0"/>
              <a:t>它是在</a:t>
            </a:r>
            <a:r>
              <a:rPr lang="en-US" altLang="zh-CN" dirty="0" smtClean="0"/>
              <a:t>1976</a:t>
            </a:r>
            <a:r>
              <a:rPr lang="zh-CN" altLang="en-US" dirty="0" smtClean="0"/>
              <a:t>年由惠特菲尔德</a:t>
            </a:r>
            <a:r>
              <a:rPr lang="en-US" altLang="zh-CN" dirty="0" smtClean="0"/>
              <a:t>.</a:t>
            </a:r>
            <a:r>
              <a:rPr lang="zh-CN" altLang="en-US" dirty="0" smtClean="0"/>
              <a:t>迪菲和马丁</a:t>
            </a:r>
            <a:r>
              <a:rPr lang="en-US" altLang="zh-CN" dirty="0" smtClean="0"/>
              <a:t>.</a:t>
            </a:r>
            <a:r>
              <a:rPr lang="zh-CN" altLang="en-US" dirty="0"/>
              <a:t>赫尔</a:t>
            </a:r>
            <a:r>
              <a:rPr lang="zh-CN" altLang="en-US" dirty="0" smtClean="0"/>
              <a:t>曼两个人的名字命名的协议</a:t>
            </a:r>
            <a:r>
              <a:rPr lang="en-US" altLang="zh-CN" dirty="0" smtClean="0"/>
              <a:t>.</a:t>
            </a:r>
          </a:p>
          <a:p>
            <a:r>
              <a:rPr lang="zh-CN" altLang="en-US" dirty="0" smtClean="0"/>
              <a:t>其实</a:t>
            </a:r>
            <a:r>
              <a:rPr lang="en-US" altLang="zh-CN" dirty="0" smtClean="0"/>
              <a:t>, </a:t>
            </a:r>
            <a:r>
              <a:rPr lang="zh-CN" altLang="en-US" dirty="0" smtClean="0"/>
              <a:t>早在</a:t>
            </a:r>
            <a:r>
              <a:rPr lang="en-US" altLang="zh-CN" dirty="0" smtClean="0"/>
              <a:t>1974</a:t>
            </a:r>
            <a:r>
              <a:rPr lang="zh-CN" altLang="en-US" dirty="0" smtClean="0"/>
              <a:t>年</a:t>
            </a:r>
            <a:r>
              <a:rPr lang="en-US" altLang="zh-CN" dirty="0" smtClean="0"/>
              <a:t>, </a:t>
            </a:r>
            <a:r>
              <a:rPr lang="zh-CN" altLang="en-US" dirty="0" smtClean="0"/>
              <a:t>为英国</a:t>
            </a:r>
            <a:r>
              <a:rPr lang="en-US" altLang="zh-CN" dirty="0" smtClean="0"/>
              <a:t>GCHQ</a:t>
            </a:r>
            <a:r>
              <a:rPr lang="zh-CN" altLang="en-US" dirty="0" smtClean="0"/>
              <a:t>秘密工作的马尔科姆</a:t>
            </a:r>
            <a:r>
              <a:rPr lang="en-US" altLang="zh-CN" dirty="0" smtClean="0"/>
              <a:t>.</a:t>
            </a:r>
            <a:r>
              <a:rPr lang="zh-CN" altLang="en-US" dirty="0" smtClean="0"/>
              <a:t>威廉姆森已经发明了该协议</a:t>
            </a:r>
            <a:r>
              <a:rPr lang="en-US" altLang="zh-CN" dirty="0" smtClean="0"/>
              <a:t>, </a:t>
            </a:r>
            <a:r>
              <a:rPr lang="zh-CN" altLang="en-US" dirty="0" smtClean="0"/>
              <a:t>但因为保密的原因</a:t>
            </a:r>
            <a:r>
              <a:rPr lang="en-US" altLang="zh-CN" dirty="0" smtClean="0"/>
              <a:t>, </a:t>
            </a:r>
            <a:r>
              <a:rPr lang="zh-CN" altLang="en-US" dirty="0" smtClean="0"/>
              <a:t>直到</a:t>
            </a:r>
            <a:r>
              <a:rPr lang="en-US" altLang="zh-CN" dirty="0" smtClean="0"/>
              <a:t>1997</a:t>
            </a:r>
            <a:r>
              <a:rPr lang="zh-CN" altLang="en-US" dirty="0" smtClean="0"/>
              <a:t>年他的发现才公之于众</a:t>
            </a:r>
            <a:r>
              <a:rPr lang="en-US" altLang="zh-CN" dirty="0" smtClean="0"/>
              <a:t>.</a:t>
            </a:r>
            <a:endParaRPr lang="en-US" altLang="zh-CN" dirty="0" smtClean="0"/>
          </a:p>
        </p:txBody>
      </p:sp>
      <p:sp>
        <p:nvSpPr>
          <p:cNvPr id="6" name="日期占位符 5"/>
          <p:cNvSpPr>
            <a:spLocks noGrp="1"/>
          </p:cNvSpPr>
          <p:nvPr>
            <p:ph type="dt" sz="half" idx="10"/>
          </p:nvPr>
        </p:nvSpPr>
        <p:spPr/>
        <p:txBody>
          <a:bodyPr/>
          <a:lstStyle/>
          <a:p>
            <a:fld id="{9636A89F-7E80-4C91-91A6-2E9063FFA8DE}"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162</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12968455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密码协议</a:t>
            </a:r>
            <a:r>
              <a:rPr lang="en-US" dirty="0" smtClean="0"/>
              <a:t>: </a:t>
            </a:r>
            <a:r>
              <a:rPr lang="zh-CN" altLang="en-US" dirty="0" smtClean="0"/>
              <a:t>数字签名</a:t>
            </a:r>
            <a:endParaRPr lang="en-US" dirty="0"/>
          </a:p>
        </p:txBody>
      </p:sp>
      <p:sp>
        <p:nvSpPr>
          <p:cNvPr id="3" name="Content Placeholder 2"/>
          <p:cNvSpPr>
            <a:spLocks noGrp="1"/>
          </p:cNvSpPr>
          <p:nvPr>
            <p:ph idx="1"/>
          </p:nvPr>
        </p:nvSpPr>
        <p:spPr/>
        <p:txBody>
          <a:bodyPr>
            <a:normAutofit/>
          </a:bodyPr>
          <a:lstStyle/>
          <a:p>
            <a:pPr algn="just"/>
            <a:r>
              <a:rPr lang="zh-CN" altLang="en-US" dirty="0" smtClean="0"/>
              <a:t>密码学除了能够确保消息的保密性</a:t>
            </a:r>
            <a:r>
              <a:rPr lang="en-US" altLang="zh-CN" dirty="0" smtClean="0"/>
              <a:t>, </a:t>
            </a:r>
            <a:r>
              <a:rPr lang="zh-CN" altLang="en-US" dirty="0" smtClean="0"/>
              <a:t>还可以用来使得消息的接受方知道消息来自哪个该来自的人</a:t>
            </a:r>
            <a:r>
              <a:rPr lang="en-US" altLang="zh-CN" dirty="0" smtClean="0"/>
              <a:t>. </a:t>
            </a:r>
            <a:r>
              <a:rPr lang="zh-CN" altLang="en-US" dirty="0" smtClean="0"/>
              <a:t>例如利用</a:t>
            </a:r>
            <a:r>
              <a:rPr lang="en-US" altLang="zh-CN" dirty="0" smtClean="0"/>
              <a:t>RSA</a:t>
            </a:r>
            <a:r>
              <a:rPr lang="zh-CN" altLang="en-US" dirty="0" smtClean="0"/>
              <a:t>密码系统对消息施加</a:t>
            </a:r>
            <a:r>
              <a:rPr lang="zh-CN" altLang="en-US" b="1" dirty="0" smtClean="0">
                <a:solidFill>
                  <a:srgbClr val="C00000"/>
                </a:solidFill>
              </a:rPr>
              <a:t>数字签名</a:t>
            </a:r>
            <a:r>
              <a:rPr lang="zh-CN" altLang="en-US" dirty="0" smtClean="0"/>
              <a:t>可以达到以上要求</a:t>
            </a:r>
            <a:r>
              <a:rPr lang="en-US" dirty="0" smtClean="0"/>
              <a:t>.</a:t>
            </a:r>
          </a:p>
          <a:p>
            <a:pPr algn="just"/>
            <a:r>
              <a:rPr lang="zh-CN" altLang="en-US" b="1" dirty="0" smtClean="0">
                <a:solidFill>
                  <a:srgbClr val="C00000"/>
                </a:solidFill>
              </a:rPr>
              <a:t>同态加密</a:t>
            </a:r>
            <a:r>
              <a:rPr lang="zh-CN" altLang="en-US" dirty="0" smtClean="0"/>
              <a:t>是</a:t>
            </a:r>
            <a:r>
              <a:rPr lang="zh-CN" altLang="en-US" dirty="0"/>
              <a:t>一种特殊的加密</a:t>
            </a:r>
            <a:r>
              <a:rPr lang="zh-CN" altLang="en-US" dirty="0" smtClean="0"/>
              <a:t>方法</a:t>
            </a:r>
            <a:r>
              <a:rPr lang="en-US" altLang="zh-CN" dirty="0" smtClean="0"/>
              <a:t>. </a:t>
            </a:r>
            <a:r>
              <a:rPr lang="zh-CN" altLang="en-US" dirty="0" smtClean="0"/>
              <a:t>允许</a:t>
            </a:r>
            <a:r>
              <a:rPr lang="zh-CN" altLang="en-US" dirty="0"/>
              <a:t>对密文进行处理得到仍然是加密的</a:t>
            </a:r>
            <a:r>
              <a:rPr lang="zh-CN" altLang="en-US" dirty="0" smtClean="0"/>
              <a:t>结果</a:t>
            </a:r>
            <a:r>
              <a:rPr lang="en-US" altLang="zh-CN" dirty="0" smtClean="0"/>
              <a:t>. </a:t>
            </a:r>
            <a:r>
              <a:rPr lang="zh-CN" altLang="en-US" dirty="0" smtClean="0"/>
              <a:t>即</a:t>
            </a:r>
            <a:r>
              <a:rPr lang="zh-CN" altLang="en-US" dirty="0"/>
              <a:t>对密文直接进行</a:t>
            </a:r>
            <a:r>
              <a:rPr lang="zh-CN" altLang="en-US" dirty="0" smtClean="0"/>
              <a:t>处理</a:t>
            </a:r>
            <a:r>
              <a:rPr lang="en-US" altLang="zh-CN" dirty="0" smtClean="0"/>
              <a:t>, </a:t>
            </a:r>
            <a:r>
              <a:rPr lang="zh-CN" altLang="en-US" dirty="0" smtClean="0"/>
              <a:t>跟</a:t>
            </a:r>
            <a:r>
              <a:rPr lang="zh-CN" altLang="en-US" dirty="0"/>
              <a:t>对明文进行处理后再对处理结果</a:t>
            </a:r>
            <a:r>
              <a:rPr lang="zh-CN" altLang="en-US" dirty="0" smtClean="0"/>
              <a:t>加密得到</a:t>
            </a:r>
            <a:r>
              <a:rPr lang="zh-CN" altLang="en-US" dirty="0"/>
              <a:t>的结果</a:t>
            </a:r>
            <a:r>
              <a:rPr lang="zh-CN" altLang="en-US" dirty="0" smtClean="0"/>
              <a:t>相同</a:t>
            </a:r>
            <a:r>
              <a:rPr lang="en-US" altLang="zh-CN" dirty="0" smtClean="0"/>
              <a:t>. </a:t>
            </a:r>
            <a:r>
              <a:rPr lang="zh-CN" altLang="en-US" dirty="0" smtClean="0"/>
              <a:t>从</a:t>
            </a:r>
            <a:r>
              <a:rPr lang="zh-CN" altLang="en-US" dirty="0"/>
              <a:t>抽象代数的角度</a:t>
            </a:r>
            <a:r>
              <a:rPr lang="zh-CN" altLang="en-US" dirty="0" smtClean="0"/>
              <a:t>讲</a:t>
            </a:r>
            <a:r>
              <a:rPr lang="en-US" altLang="zh-CN" dirty="0" smtClean="0"/>
              <a:t>, </a:t>
            </a:r>
            <a:r>
              <a:rPr lang="zh-CN" altLang="en-US" dirty="0" smtClean="0"/>
              <a:t>保持</a:t>
            </a:r>
            <a:r>
              <a:rPr lang="zh-CN" altLang="en-US" dirty="0"/>
              <a:t>了同态</a:t>
            </a:r>
            <a:r>
              <a:rPr lang="zh-CN" altLang="en-US" dirty="0" smtClean="0"/>
              <a:t>性</a:t>
            </a:r>
            <a:r>
              <a:rPr lang="en-US" altLang="zh-CN" dirty="0" smtClean="0"/>
              <a:t>.</a:t>
            </a:r>
            <a:endParaRPr lang="en-US" dirty="0" smtClean="0"/>
          </a:p>
          <a:p>
            <a:r>
              <a:rPr lang="zh-CN" altLang="en-US" dirty="0" smtClean="0"/>
              <a:t>备注</a:t>
            </a:r>
            <a:r>
              <a:rPr lang="en-US" altLang="zh-CN" dirty="0" smtClean="0"/>
              <a:t>:</a:t>
            </a:r>
            <a:r>
              <a:rPr lang="zh-CN" altLang="en-US" dirty="0" smtClean="0"/>
              <a:t>有兴趣的同学自学数字签名和同态加密</a:t>
            </a:r>
            <a:r>
              <a:rPr lang="en-US" altLang="zh-CN" dirty="0" smtClean="0"/>
              <a:t>.</a:t>
            </a:r>
            <a:endParaRPr lang="en-US" dirty="0" smtClean="0"/>
          </a:p>
          <a:p>
            <a:endParaRPr lang="en-US" dirty="0"/>
          </a:p>
        </p:txBody>
      </p:sp>
      <p:sp>
        <p:nvSpPr>
          <p:cNvPr id="6" name="日期占位符 5"/>
          <p:cNvSpPr>
            <a:spLocks noGrp="1"/>
          </p:cNvSpPr>
          <p:nvPr>
            <p:ph type="dt" sz="half" idx="10"/>
          </p:nvPr>
        </p:nvSpPr>
        <p:spPr/>
        <p:txBody>
          <a:bodyPr/>
          <a:lstStyle/>
          <a:p>
            <a:fld id="{E7D610B0-36C6-4331-A807-34038367196D}"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163</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7201954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4.6 </a:t>
            </a:r>
            <a:r>
              <a:rPr lang="zh-CN" altLang="en-US" dirty="0" smtClean="0"/>
              <a:t>课后作业</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gn="just"/>
                <a:r>
                  <a:rPr lang="en-US" altLang="zh-CN" dirty="0" smtClean="0"/>
                  <a:t>1. </a:t>
                </a:r>
                <a:r>
                  <a:rPr lang="zh-CN" altLang="en-US" dirty="0" smtClean="0"/>
                  <a:t>利用</a:t>
                </a:r>
                <a:r>
                  <a:rPr lang="en-US" altLang="zh-CN" dirty="0" smtClean="0"/>
                  <a:t>RSA</a:t>
                </a:r>
                <a:r>
                  <a:rPr lang="zh-CN" altLang="en-US" dirty="0" smtClean="0"/>
                  <a:t>系统加密消息</a:t>
                </a:r>
                <a:r>
                  <a:rPr lang="en-US" altLang="zh-CN" dirty="0" smtClean="0"/>
                  <a:t>UPLOAD, </a:t>
                </a:r>
                <a:r>
                  <a:rPr lang="zh-CN" altLang="en-US" dirty="0" smtClean="0"/>
                  <a:t>其中</a:t>
                </a:r>
                <a14:m>
                  <m:oMath xmlns:m="http://schemas.openxmlformats.org/officeDocument/2006/math">
                    <m:r>
                      <a:rPr lang="en-US" altLang="zh-CN" i="1" dirty="0" smtClean="0">
                        <a:latin typeface="Cambria Math" panose="02040503050406030204" pitchFamily="18" charset="0"/>
                      </a:rPr>
                      <m:t>𝑛</m:t>
                    </m:r>
                  </m:oMath>
                </a14:m>
                <a:r>
                  <a:rPr lang="en-US" altLang="zh-CN" dirty="0" smtClean="0"/>
                  <a:t>=</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53</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61, </m:t>
                    </m:r>
                  </m:oMath>
                </a14:m>
                <a:r>
                  <a:rPr lang="en-US" altLang="zh-CN" i="0" dirty="0" smtClean="0">
                    <a:latin typeface="+mj-lt"/>
                    <a:ea typeface="Cambria Math" panose="02040503050406030204" pitchFamily="18" charset="0"/>
                  </a:rPr>
                  <a:t>e</a:t>
                </a:r>
                <a:r>
                  <a:rPr lang="en-US" altLang="zh-CN" dirty="0" smtClean="0"/>
                  <a:t>=17, </a:t>
                </a:r>
                <a:r>
                  <a:rPr lang="zh-CN" altLang="en-US" dirty="0" smtClean="0"/>
                  <a:t>将每个字母翻译成整数</a:t>
                </a:r>
                <a:r>
                  <a:rPr lang="en-US" altLang="zh-CN" dirty="0" smtClean="0"/>
                  <a:t>, </a:t>
                </a:r>
                <a:r>
                  <a:rPr lang="zh-CN" altLang="en-US" dirty="0" smtClean="0"/>
                  <a:t>再按整数对分组</a:t>
                </a:r>
                <a:r>
                  <a:rPr lang="en-US" altLang="zh-CN" dirty="0" smtClean="0"/>
                  <a:t>. (</a:t>
                </a:r>
                <a:r>
                  <a:rPr lang="zh-CN" altLang="en-US" dirty="0" smtClean="0"/>
                  <a:t>备注如</a:t>
                </a:r>
                <a:r>
                  <a:rPr lang="en-US" altLang="zh-CN" dirty="0" smtClean="0"/>
                  <a:t>PPT</a:t>
                </a:r>
                <a:r>
                  <a:rPr lang="zh-CN" altLang="en-US" dirty="0" smtClean="0"/>
                  <a:t>上</a:t>
                </a:r>
                <a:r>
                  <a:rPr lang="en-US" altLang="zh-CN" dirty="0" smtClean="0"/>
                  <a:t>149</a:t>
                </a:r>
                <a:r>
                  <a:rPr lang="zh-CN" altLang="en-US" dirty="0" smtClean="0"/>
                  <a:t>页的例子</a:t>
                </a:r>
                <a:r>
                  <a:rPr lang="en-US" altLang="zh-CN" dirty="0" smtClean="0"/>
                  <a:t>)</a:t>
                </a:r>
              </a:p>
              <a:p>
                <a:pPr algn="just"/>
                <a:r>
                  <a:rPr lang="en-US" altLang="zh-CN" dirty="0" smtClean="0"/>
                  <a:t>2. </a:t>
                </a:r>
                <a:r>
                  <a:rPr lang="zh-CN" altLang="en-US" dirty="0" smtClean="0"/>
                  <a:t>如果采用</a:t>
                </a:r>
                <a:r>
                  <a:rPr lang="en-US" altLang="zh-CN" dirty="0" smtClean="0"/>
                  <a:t>RSA</a:t>
                </a:r>
                <a:r>
                  <a:rPr lang="zh-CN" altLang="en-US" dirty="0" smtClean="0"/>
                  <a:t>系统以及</a:t>
                </a:r>
                <a14:m>
                  <m:oMath xmlns:m="http://schemas.openxmlformats.org/officeDocument/2006/math">
                    <m:r>
                      <a:rPr lang="en-US" altLang="zh-CN" i="1" dirty="0" smtClean="0">
                        <a:latin typeface="Cambria Math" panose="02040503050406030204" pitchFamily="18" charset="0"/>
                      </a:rPr>
                      <m:t>𝑛</m:t>
                    </m:r>
                  </m:oMath>
                </a14:m>
                <a:r>
                  <a:rPr lang="en-US" altLang="zh-CN" dirty="0"/>
                  <a:t>=</a:t>
                </a:r>
                <a14:m>
                  <m:oMath xmlns:m="http://schemas.openxmlformats.org/officeDocument/2006/math">
                    <m:r>
                      <a:rPr lang="en-US" altLang="zh-CN" i="1">
                        <a:latin typeface="Cambria Math" panose="02040503050406030204" pitchFamily="18" charset="0"/>
                        <a:ea typeface="Cambria Math" panose="02040503050406030204" pitchFamily="18" charset="0"/>
                      </a:rPr>
                      <m:t>53∙61,</m:t>
                    </m:r>
                    <m:r>
                      <m:rPr>
                        <m:sty m:val="p"/>
                      </m:rPr>
                      <a:rPr lang="en-US" altLang="zh-CN" i="1">
                        <a:latin typeface="Cambria Math" panose="02040503050406030204" pitchFamily="18" charset="0"/>
                        <a:ea typeface="Cambria Math" panose="02040503050406030204" pitchFamily="18" charset="0"/>
                      </a:rPr>
                      <m:t>e</m:t>
                    </m:r>
                  </m:oMath>
                </a14:m>
                <a:r>
                  <a:rPr lang="en-US" altLang="zh-CN" dirty="0"/>
                  <a:t>=17</a:t>
                </a:r>
                <a:r>
                  <a:rPr lang="zh-CN" altLang="en-US" dirty="0" smtClean="0"/>
                  <a:t>加密的消息是</a:t>
                </a:r>
                <a:r>
                  <a:rPr lang="en-US" altLang="zh-CN" dirty="0" smtClean="0"/>
                  <a:t>3185 2038 2460 2550, </a:t>
                </a:r>
                <a:r>
                  <a:rPr lang="zh-CN" altLang="en-US" dirty="0" smtClean="0"/>
                  <a:t>则原始消息是什么？</a:t>
                </a:r>
                <a:r>
                  <a:rPr lang="en-US" altLang="zh-CN" dirty="0" smtClean="0"/>
                  <a:t>(</a:t>
                </a:r>
                <a:r>
                  <a:rPr lang="zh-CN" altLang="en-US" dirty="0" smtClean="0"/>
                  <a:t>为了解密</a:t>
                </a:r>
                <a:r>
                  <a:rPr lang="en-US" altLang="zh-CN" dirty="0" smtClean="0"/>
                  <a:t>, </a:t>
                </a:r>
                <a:r>
                  <a:rPr lang="zh-CN" altLang="en-US" dirty="0" smtClean="0"/>
                  <a:t>首先找出解密指数</a:t>
                </a:r>
                <a14:m>
                  <m:oMath xmlns:m="http://schemas.openxmlformats.org/officeDocument/2006/math">
                    <m:r>
                      <a:rPr lang="en-US" altLang="zh-CN" i="1" dirty="0" smtClean="0">
                        <a:latin typeface="Cambria Math" panose="02040503050406030204" pitchFamily="18" charset="0"/>
                      </a:rPr>
                      <m:t>𝑑</m:t>
                    </m:r>
                  </m:oMath>
                </a14:m>
                <a:r>
                  <a:rPr lang="en-US" altLang="zh-CN" dirty="0" smtClean="0"/>
                  <a:t>, </a:t>
                </a:r>
                <a:r>
                  <a:rPr lang="zh-CN" altLang="en-US" dirty="0" smtClean="0"/>
                  <a:t>这里</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e</m:t>
                    </m:r>
                  </m:oMath>
                </a14:m>
                <a:r>
                  <a:rPr lang="en-US" altLang="zh-CN" dirty="0"/>
                  <a:t>=17</a:t>
                </a:r>
                <a:r>
                  <a:rPr lang="zh-CN" altLang="en-US" dirty="0" smtClean="0"/>
                  <a:t>模</a:t>
                </a:r>
                <a:r>
                  <a:rPr lang="en-US" altLang="zh-CN" dirty="0" smtClean="0"/>
                  <a:t>53</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 </m:t>
                    </m:r>
                  </m:oMath>
                </a14:m>
                <a:r>
                  <a:rPr lang="en-US" altLang="zh-CN" dirty="0" smtClean="0"/>
                  <a:t>60</a:t>
                </a:r>
                <a:r>
                  <a:rPr lang="zh-CN" altLang="en-US" dirty="0" smtClean="0"/>
                  <a:t>的逆</a:t>
                </a:r>
                <a:r>
                  <a:rPr lang="en-US" altLang="zh-CN"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429"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164</a:t>
            </a:fld>
            <a:endParaRPr lang="zh-CN" altLang="en-US" dirty="0"/>
          </a:p>
        </p:txBody>
      </p:sp>
      <p:sp>
        <p:nvSpPr>
          <p:cNvPr id="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2253568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本章知识点回顾</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b="1" dirty="0" smtClean="0">
                    <a:solidFill>
                      <a:srgbClr val="C00000"/>
                    </a:solidFill>
                  </a:rPr>
                  <a:t>a|b</a:t>
                </a:r>
                <a:r>
                  <a:rPr lang="en-US" altLang="zh-CN" dirty="0" smtClean="0"/>
                  <a:t>: </a:t>
                </a:r>
                <a:r>
                  <a:rPr lang="zh-CN" altLang="en-US" dirty="0" smtClean="0"/>
                  <a:t>存在整数</a:t>
                </a:r>
                <a:r>
                  <a:rPr lang="en-US" altLang="zh-CN" dirty="0" smtClean="0"/>
                  <a:t>c</a:t>
                </a:r>
                <a:r>
                  <a:rPr lang="zh-CN" altLang="en-US" dirty="0" smtClean="0"/>
                  <a:t>使得</a:t>
                </a:r>
                <a:r>
                  <a:rPr lang="en-US" altLang="zh-CN" dirty="0" smtClean="0"/>
                  <a:t>b=ac</a:t>
                </a:r>
              </a:p>
              <a:p>
                <a:r>
                  <a:rPr lang="en-US" altLang="zh-CN" b="1" dirty="0" smtClean="0">
                    <a:solidFill>
                      <a:srgbClr val="C00000"/>
                    </a:solidFill>
                  </a:rPr>
                  <a:t>a</a:t>
                </a:r>
                <a:r>
                  <a:rPr lang="zh-CN" altLang="en-US" b="1" dirty="0" smtClean="0">
                    <a:solidFill>
                      <a:srgbClr val="C00000"/>
                    </a:solidFill>
                  </a:rPr>
                  <a:t>和</a:t>
                </a:r>
                <a:r>
                  <a:rPr lang="en-US" altLang="zh-CN" b="1" dirty="0" smtClean="0">
                    <a:solidFill>
                      <a:srgbClr val="C00000"/>
                    </a:solidFill>
                  </a:rPr>
                  <a:t>b</a:t>
                </a:r>
                <a:r>
                  <a:rPr lang="zh-CN" altLang="en-US" b="1" dirty="0" smtClean="0">
                    <a:solidFill>
                      <a:srgbClr val="C00000"/>
                    </a:solidFill>
                  </a:rPr>
                  <a:t>模</a:t>
                </a:r>
                <a:r>
                  <a:rPr lang="en-US" altLang="zh-CN" b="1" dirty="0" smtClean="0">
                    <a:solidFill>
                      <a:srgbClr val="C00000"/>
                    </a:solidFill>
                  </a:rPr>
                  <a:t>m</a:t>
                </a:r>
                <a:r>
                  <a:rPr lang="zh-CN" altLang="en-US" b="1" dirty="0" smtClean="0">
                    <a:solidFill>
                      <a:srgbClr val="C00000"/>
                    </a:solidFill>
                  </a:rPr>
                  <a:t>同余</a:t>
                </a:r>
                <a:r>
                  <a:rPr lang="en-US" altLang="zh-CN" dirty="0" smtClean="0"/>
                  <a:t>:</a:t>
                </a:r>
                <a:r>
                  <a:rPr lang="en-US" altLang="zh-CN" dirty="0" err="1" smtClean="0"/>
                  <a:t>m|a-b</a:t>
                </a:r>
                <a:endParaRPr lang="en-US" altLang="zh-CN" dirty="0" smtClean="0"/>
              </a:p>
              <a:p>
                <a:r>
                  <a:rPr lang="zh-CN" altLang="en-US" b="1" dirty="0" smtClean="0">
                    <a:solidFill>
                      <a:srgbClr val="C00000"/>
                    </a:solidFill>
                  </a:rPr>
                  <a:t>模算术</a:t>
                </a:r>
                <a:r>
                  <a:rPr lang="en-US" altLang="zh-CN" dirty="0" smtClean="0"/>
                  <a:t>:</a:t>
                </a:r>
                <a:r>
                  <a:rPr lang="zh-CN" altLang="en-US" dirty="0" smtClean="0"/>
                  <a:t>以</a:t>
                </a:r>
                <a:r>
                  <a:rPr lang="zh-CN" altLang="en-US" dirty="0"/>
                  <a:t>一</a:t>
                </a:r>
                <a:r>
                  <a:rPr lang="zh-CN" altLang="en-US" dirty="0" smtClean="0"/>
                  <a:t>个整数</a:t>
                </a:r>
                <a:r>
                  <a:rPr lang="en-US" altLang="zh-CN" dirty="0" smtClean="0"/>
                  <a:t>m</a:t>
                </a:r>
                <a:r>
                  <a:rPr lang="zh-CN" altLang="en-US" dirty="0" smtClean="0"/>
                  <a:t>（</a:t>
                </a:r>
                <a:r>
                  <a:rPr lang="en-US" altLang="zh-CN" dirty="0" smtClean="0"/>
                  <a:t>m</a:t>
                </a:r>
                <a:r>
                  <a:rPr lang="zh-CN" altLang="en-US" dirty="0" smtClean="0"/>
                  <a:t>大于</a:t>
                </a:r>
                <a:r>
                  <a:rPr lang="en-US" altLang="zh-CN" dirty="0" smtClean="0"/>
                  <a:t>2</a:t>
                </a:r>
                <a:r>
                  <a:rPr lang="zh-CN" altLang="en-US" dirty="0" smtClean="0"/>
                  <a:t>）为模数所做的计算</a:t>
                </a:r>
                <a:endParaRPr lang="en-US" altLang="zh-CN" dirty="0" smtClean="0"/>
              </a:p>
              <a:p>
                <a:r>
                  <a:rPr lang="zh-CN" altLang="en-US" b="1" dirty="0" smtClean="0">
                    <a:solidFill>
                      <a:srgbClr val="C00000"/>
                    </a:solidFill>
                  </a:rPr>
                  <a:t>素数</a:t>
                </a:r>
                <a:r>
                  <a:rPr lang="en-US" altLang="zh-CN" dirty="0" smtClean="0"/>
                  <a:t>:</a:t>
                </a:r>
                <a:r>
                  <a:rPr lang="zh-CN" altLang="en-US" dirty="0" smtClean="0"/>
                  <a:t>大于</a:t>
                </a:r>
                <a:r>
                  <a:rPr lang="en-US" altLang="zh-CN" dirty="0" smtClean="0"/>
                  <a:t>1</a:t>
                </a:r>
                <a:r>
                  <a:rPr lang="zh-CN" altLang="en-US" dirty="0" smtClean="0"/>
                  <a:t>且恰只有</a:t>
                </a:r>
                <a:r>
                  <a:rPr lang="en-US" altLang="zh-CN" dirty="0" smtClean="0"/>
                  <a:t>1</a:t>
                </a:r>
                <a:r>
                  <a:rPr lang="zh-CN" altLang="en-US" dirty="0" smtClean="0"/>
                  <a:t>和它自身两个正因子的整数</a:t>
                </a:r>
                <a:endParaRPr lang="en-US" altLang="zh-CN" dirty="0" smtClean="0"/>
              </a:p>
              <a:p>
                <a:r>
                  <a:rPr lang="zh-CN" altLang="en-US" b="1" dirty="0" smtClean="0">
                    <a:solidFill>
                      <a:srgbClr val="C00000"/>
                    </a:solidFill>
                  </a:rPr>
                  <a:t>合数</a:t>
                </a:r>
                <a:r>
                  <a:rPr lang="en-US" altLang="zh-CN" dirty="0" smtClean="0"/>
                  <a:t>:</a:t>
                </a:r>
                <a:r>
                  <a:rPr lang="zh-CN" altLang="en-US" dirty="0" smtClean="0"/>
                  <a:t>大于</a:t>
                </a:r>
                <a:r>
                  <a:rPr lang="en-US" altLang="zh-CN" dirty="0" smtClean="0"/>
                  <a:t>1</a:t>
                </a:r>
                <a:r>
                  <a:rPr lang="zh-CN" altLang="en-US" dirty="0" smtClean="0"/>
                  <a:t>又不是素数的整数</a:t>
                </a:r>
                <a:endParaRPr lang="en-US" altLang="zh-CN" dirty="0" smtClean="0"/>
              </a:p>
              <a:p>
                <a:r>
                  <a:rPr lang="en-US" altLang="zh-CN" b="1" dirty="0" err="1" smtClean="0">
                    <a:solidFill>
                      <a:srgbClr val="C00000"/>
                    </a:solidFill>
                  </a:rPr>
                  <a:t>gcd</a:t>
                </a:r>
                <a:r>
                  <a:rPr lang="en-US" altLang="zh-CN" b="1" dirty="0" smtClean="0">
                    <a:solidFill>
                      <a:srgbClr val="C00000"/>
                    </a:solidFill>
                  </a:rPr>
                  <a:t>(</a:t>
                </a:r>
                <a:r>
                  <a:rPr lang="en-US" altLang="zh-CN" b="1" dirty="0" err="1" smtClean="0">
                    <a:solidFill>
                      <a:srgbClr val="C00000"/>
                    </a:solidFill>
                  </a:rPr>
                  <a:t>a,b</a:t>
                </a:r>
                <a:r>
                  <a:rPr lang="en-US" altLang="zh-CN" b="1" dirty="0" smtClean="0">
                    <a:solidFill>
                      <a:srgbClr val="C00000"/>
                    </a:solidFill>
                  </a:rPr>
                  <a:t>): </a:t>
                </a:r>
                <a:r>
                  <a:rPr lang="zh-CN" altLang="en-US" dirty="0" smtClean="0"/>
                  <a:t>能整除</a:t>
                </a:r>
                <a:r>
                  <a:rPr lang="en-US" altLang="zh-CN" dirty="0" smtClean="0"/>
                  <a:t>a</a:t>
                </a:r>
                <a:r>
                  <a:rPr lang="zh-CN" altLang="en-US" dirty="0" smtClean="0"/>
                  <a:t>和</a:t>
                </a:r>
                <a:r>
                  <a:rPr lang="en-US" altLang="zh-CN" dirty="0" smtClean="0"/>
                  <a:t>b</a:t>
                </a:r>
                <a:r>
                  <a:rPr lang="zh-CN" altLang="en-US" dirty="0" smtClean="0"/>
                  <a:t>的最大整数</a:t>
                </a:r>
                <a:endParaRPr lang="en-US" altLang="zh-CN" dirty="0" smtClean="0"/>
              </a:p>
              <a:p>
                <a:r>
                  <a:rPr lang="zh-CN" altLang="en-US" b="1" dirty="0" smtClean="0">
                    <a:solidFill>
                      <a:srgbClr val="C00000"/>
                    </a:solidFill>
                  </a:rPr>
                  <a:t>互素整数</a:t>
                </a:r>
                <a:r>
                  <a:rPr lang="en-US" altLang="zh-CN" dirty="0" smtClean="0"/>
                  <a:t>: </a:t>
                </a:r>
                <a:r>
                  <a:rPr lang="zh-CN" altLang="en-US" dirty="0" smtClean="0"/>
                  <a:t>满足</a:t>
                </a:r>
                <a:r>
                  <a:rPr lang="en-US" altLang="zh-CN" dirty="0" err="1" smtClean="0"/>
                  <a:t>gcd</a:t>
                </a:r>
                <a:r>
                  <a:rPr lang="en-US" altLang="zh-CN" dirty="0" smtClean="0"/>
                  <a:t>(</a:t>
                </a:r>
                <a:r>
                  <a:rPr lang="en-US" altLang="zh-CN" dirty="0" err="1" smtClean="0"/>
                  <a:t>a,b</a:t>
                </a:r>
                <a:r>
                  <a:rPr lang="en-US" altLang="zh-CN" dirty="0" smtClean="0"/>
                  <a:t>)=1</a:t>
                </a:r>
                <a:r>
                  <a:rPr lang="zh-CN" altLang="en-US" dirty="0" smtClean="0"/>
                  <a:t>的整数</a:t>
                </a:r>
                <a:r>
                  <a:rPr lang="en-US" altLang="zh-CN" dirty="0" smtClean="0"/>
                  <a:t>a</a:t>
                </a:r>
                <a:r>
                  <a:rPr lang="zh-CN" altLang="en-US" dirty="0" smtClean="0"/>
                  <a:t>和</a:t>
                </a:r>
                <a:r>
                  <a:rPr lang="en-US" altLang="zh-CN" dirty="0" smtClean="0"/>
                  <a:t>b</a:t>
                </a:r>
              </a:p>
              <a:p>
                <a:r>
                  <a:rPr lang="en-US" altLang="zh-CN" b="1" dirty="0" smtClean="0">
                    <a:solidFill>
                      <a:srgbClr val="C00000"/>
                    </a:solidFill>
                  </a:rPr>
                  <a:t>lcm(</a:t>
                </a:r>
                <a:r>
                  <a:rPr lang="en-US" altLang="zh-CN" b="1" dirty="0" err="1" smtClean="0">
                    <a:solidFill>
                      <a:srgbClr val="C00000"/>
                    </a:solidFill>
                  </a:rPr>
                  <a:t>a,b</a:t>
                </a:r>
                <a:r>
                  <a:rPr lang="en-US" altLang="zh-CN" b="1" dirty="0" smtClean="0">
                    <a:solidFill>
                      <a:srgbClr val="C00000"/>
                    </a:solidFill>
                  </a:rPr>
                  <a:t>):</a:t>
                </a:r>
                <a:r>
                  <a:rPr lang="zh-CN" altLang="en-US" dirty="0" smtClean="0"/>
                  <a:t>能被</a:t>
                </a:r>
                <a:r>
                  <a:rPr lang="en-US" altLang="zh-CN" dirty="0" smtClean="0"/>
                  <a:t>a</a:t>
                </a:r>
                <a:r>
                  <a:rPr lang="zh-CN" altLang="en-US" dirty="0" smtClean="0"/>
                  <a:t>和</a:t>
                </a:r>
                <a:r>
                  <a:rPr lang="en-US" altLang="zh-CN" dirty="0" smtClean="0"/>
                  <a:t>b</a:t>
                </a:r>
                <a:r>
                  <a:rPr lang="zh-CN" altLang="en-US" dirty="0" smtClean="0"/>
                  <a:t>整除的最小正整数</a:t>
                </a:r>
                <a:endParaRPr lang="en-US" altLang="zh-CN" dirty="0" smtClean="0"/>
              </a:p>
              <a:p>
                <a14:m>
                  <m:oMath xmlns:m="http://schemas.openxmlformats.org/officeDocument/2006/math">
                    <m:sSub>
                      <m:sSubPr>
                        <m:ctrlPr>
                          <a:rPr lang="zh-CN"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𝒏</m:t>
                        </m:r>
                        <m:r>
                          <a:rPr lang="en-US" altLang="zh-CN" b="1" i="0" smtClean="0">
                            <a:solidFill>
                              <a:srgbClr val="C00000"/>
                            </a:solidFill>
                            <a:latin typeface="Cambria Math" panose="02040503050406030204" pitchFamily="18" charset="0"/>
                          </a:rPr>
                          <m:t>=</m:t>
                        </m:r>
                        <m:r>
                          <a:rPr lang="en-US" altLang="zh-CN" b="1">
                            <a:solidFill>
                              <a:srgbClr val="C00000"/>
                            </a:solidFill>
                            <a:latin typeface="Cambria Math" panose="02040503050406030204" pitchFamily="18" charset="0"/>
                          </a:rPr>
                          <m:t>(</m:t>
                        </m:r>
                        <m:sSub>
                          <m:sSubPr>
                            <m:ctrlPr>
                              <a:rPr lang="zh-CN" altLang="zh-CN" b="1" i="1">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𝒂</m:t>
                            </m:r>
                          </m:e>
                          <m:sub>
                            <m:r>
                              <a:rPr lang="en-US" altLang="zh-CN" b="1" i="1">
                                <a:solidFill>
                                  <a:srgbClr val="C00000"/>
                                </a:solidFill>
                                <a:latin typeface="Cambria Math" panose="02040503050406030204" pitchFamily="18" charset="0"/>
                              </a:rPr>
                              <m:t>𝒌</m:t>
                            </m:r>
                          </m:sub>
                        </m:sSub>
                        <m:sSub>
                          <m:sSubPr>
                            <m:ctrlPr>
                              <a:rPr lang="zh-CN" altLang="zh-CN" b="1" i="1">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𝒂</m:t>
                            </m:r>
                          </m:e>
                          <m:sub>
                            <m:r>
                              <a:rPr lang="en-US" altLang="zh-CN" b="1" i="1">
                                <a:solidFill>
                                  <a:srgbClr val="C00000"/>
                                </a:solidFill>
                                <a:latin typeface="Cambria Math" panose="02040503050406030204" pitchFamily="18" charset="0"/>
                              </a:rPr>
                              <m:t>𝒌</m:t>
                            </m:r>
                            <m:r>
                              <a:rPr lang="en-US" altLang="zh-CN" b="1" i="1">
                                <a:solidFill>
                                  <a:srgbClr val="C00000"/>
                                </a:solidFill>
                                <a:latin typeface="Cambria Math" panose="02040503050406030204" pitchFamily="18" charset="0"/>
                              </a:rPr>
                              <m:t>−</m:t>
                            </m:r>
                            <m:r>
                              <a:rPr lang="en-US" altLang="zh-CN" b="1" i="1">
                                <a:solidFill>
                                  <a:srgbClr val="C00000"/>
                                </a:solidFill>
                                <a:latin typeface="Cambria Math" panose="02040503050406030204" pitchFamily="18" charset="0"/>
                              </a:rPr>
                              <m:t>𝟏</m:t>
                            </m:r>
                            <m:r>
                              <a:rPr lang="en-US" altLang="zh-CN" b="1" i="1">
                                <a:solidFill>
                                  <a:srgbClr val="C00000"/>
                                </a:solidFill>
                                <a:latin typeface="Cambria Math" panose="02040503050406030204" pitchFamily="18" charset="0"/>
                              </a:rPr>
                              <m:t>…</m:t>
                            </m:r>
                          </m:sub>
                        </m:sSub>
                        <m:sSub>
                          <m:sSubPr>
                            <m:ctrlPr>
                              <a:rPr lang="zh-CN" altLang="zh-CN" b="1" i="1">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𝒂</m:t>
                            </m:r>
                          </m:e>
                          <m:sub>
                            <m:r>
                              <a:rPr lang="en-US" altLang="zh-CN" b="1" i="1">
                                <a:solidFill>
                                  <a:srgbClr val="C00000"/>
                                </a:solidFill>
                                <a:latin typeface="Cambria Math" panose="02040503050406030204" pitchFamily="18" charset="0"/>
                              </a:rPr>
                              <m:t>𝟏</m:t>
                            </m:r>
                          </m:sub>
                        </m:sSub>
                        <m:sSub>
                          <m:sSubPr>
                            <m:ctrlPr>
                              <a:rPr lang="zh-CN" altLang="zh-CN" b="1" i="1">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𝒂</m:t>
                            </m:r>
                          </m:e>
                          <m:sub>
                            <m:r>
                              <a:rPr lang="en-US" altLang="zh-CN" b="1" i="1">
                                <a:solidFill>
                                  <a:srgbClr val="C00000"/>
                                </a:solidFill>
                                <a:latin typeface="Cambria Math" panose="02040503050406030204" pitchFamily="18" charset="0"/>
                              </a:rPr>
                              <m:t>𝟎</m:t>
                            </m:r>
                          </m:sub>
                        </m:sSub>
                        <m:r>
                          <a:rPr lang="en-US" altLang="zh-CN" b="1" i="1">
                            <a:solidFill>
                              <a:srgbClr val="C00000"/>
                            </a:solidFill>
                            <a:latin typeface="Cambria Math" panose="02040503050406030204" pitchFamily="18" charset="0"/>
                          </a:rPr>
                          <m:t>)</m:t>
                        </m:r>
                      </m:e>
                      <m:sub>
                        <m:r>
                          <a:rPr lang="en-US" altLang="zh-CN" b="1" i="1">
                            <a:solidFill>
                              <a:srgbClr val="C00000"/>
                            </a:solidFill>
                            <a:latin typeface="Cambria Math" panose="02040503050406030204" pitchFamily="18" charset="0"/>
                          </a:rPr>
                          <m:t>𝒃</m:t>
                        </m:r>
                      </m:sub>
                    </m:sSub>
                  </m:oMath>
                </a14:m>
                <a:r>
                  <a:rPr lang="en-US" altLang="zh-CN" dirty="0" smtClean="0"/>
                  <a:t>:n</a:t>
                </a:r>
                <a:r>
                  <a:rPr lang="zh-CN" altLang="en-US" dirty="0" smtClean="0"/>
                  <a:t>的</a:t>
                </a:r>
                <a:r>
                  <a:rPr lang="en-US" altLang="zh-CN" dirty="0" smtClean="0"/>
                  <a:t>b</a:t>
                </a:r>
                <a:r>
                  <a:rPr lang="zh-CN" altLang="en-US" dirty="0" smtClean="0"/>
                  <a:t>进制表示</a:t>
                </a:r>
                <a:endParaRPr lang="en-US" altLang="zh-CN" dirty="0" smtClean="0"/>
              </a:p>
              <a:p>
                <a:endParaRPr lang="en-US" altLang="zh-CN" dirty="0" smtClean="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165</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38475084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本章知识点回顾</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C00000"/>
                    </a:solidFill>
                  </a:rPr>
                  <a:t>二进制表示</a:t>
                </a:r>
                <a:r>
                  <a:rPr lang="en-US" altLang="zh-CN" dirty="0"/>
                  <a:t>:</a:t>
                </a:r>
                <a:r>
                  <a:rPr lang="zh-CN" altLang="en-US" dirty="0" smtClean="0"/>
                  <a:t>整数以</a:t>
                </a:r>
                <a:r>
                  <a:rPr lang="en-US" altLang="zh-CN" dirty="0" smtClean="0"/>
                  <a:t>2</a:t>
                </a:r>
                <a:r>
                  <a:rPr lang="zh-CN" altLang="en-US" dirty="0" smtClean="0"/>
                  <a:t>为基数的表示</a:t>
                </a:r>
                <a:endParaRPr lang="en-US" altLang="zh-CN" dirty="0" smtClean="0"/>
              </a:p>
              <a:p>
                <a:r>
                  <a:rPr lang="zh-CN" altLang="en-US" b="1" dirty="0" smtClean="0">
                    <a:solidFill>
                      <a:srgbClr val="C00000"/>
                    </a:solidFill>
                  </a:rPr>
                  <a:t>八进制表示</a:t>
                </a:r>
                <a:r>
                  <a:rPr lang="en-US" altLang="zh-CN" dirty="0"/>
                  <a:t>:</a:t>
                </a:r>
                <a:r>
                  <a:rPr lang="zh-CN" altLang="en-US" dirty="0" smtClean="0"/>
                  <a:t>整数以</a:t>
                </a:r>
                <a:r>
                  <a:rPr lang="en-US" altLang="zh-CN" dirty="0" smtClean="0"/>
                  <a:t>8</a:t>
                </a:r>
                <a:r>
                  <a:rPr lang="zh-CN" altLang="en-US" dirty="0" smtClean="0"/>
                  <a:t>为</a:t>
                </a:r>
                <a:r>
                  <a:rPr lang="zh-CN" altLang="en-US" dirty="0"/>
                  <a:t>基数的表示</a:t>
                </a:r>
                <a:endParaRPr lang="en-US" altLang="zh-CN" dirty="0" smtClean="0"/>
              </a:p>
              <a:p>
                <a:r>
                  <a:rPr lang="zh-CN" altLang="en-US" b="1" dirty="0" smtClean="0">
                    <a:solidFill>
                      <a:srgbClr val="C00000"/>
                    </a:solidFill>
                  </a:rPr>
                  <a:t>十六进制表示</a:t>
                </a:r>
                <a:r>
                  <a:rPr lang="en-US" altLang="zh-CN" dirty="0"/>
                  <a:t>:</a:t>
                </a:r>
                <a:r>
                  <a:rPr lang="zh-CN" altLang="en-US" dirty="0" smtClean="0"/>
                  <a:t>整数以</a:t>
                </a:r>
                <a:r>
                  <a:rPr lang="en-US" altLang="zh-CN" dirty="0" smtClean="0"/>
                  <a:t>16</a:t>
                </a:r>
                <a:r>
                  <a:rPr lang="zh-CN" altLang="en-US" dirty="0" smtClean="0"/>
                  <a:t>为</a:t>
                </a:r>
                <a:r>
                  <a:rPr lang="zh-CN" altLang="en-US" dirty="0"/>
                  <a:t>基数的</a:t>
                </a:r>
                <a:r>
                  <a:rPr lang="zh-CN" altLang="en-US" dirty="0" smtClean="0"/>
                  <a:t>表示</a:t>
                </a:r>
                <a:endParaRPr lang="en-US" altLang="zh-CN" dirty="0" smtClean="0"/>
              </a:p>
              <a:p>
                <a:r>
                  <a:rPr lang="zh-CN" altLang="en-US" b="1" dirty="0" smtClean="0">
                    <a:solidFill>
                      <a:srgbClr val="C00000"/>
                    </a:solidFill>
                  </a:rPr>
                  <a:t>贝祖系数</a:t>
                </a:r>
                <a:r>
                  <a:rPr lang="en-US" altLang="zh-CN" dirty="0" smtClean="0"/>
                  <a:t>:</a:t>
                </a:r>
                <a:r>
                  <a:rPr lang="en-US" altLang="zh-CN" dirty="0" err="1" smtClean="0"/>
                  <a:t>sa+tb</a:t>
                </a:r>
                <a:r>
                  <a:rPr lang="en-US" altLang="zh-CN" dirty="0" smtClean="0"/>
                  <a:t>=</a:t>
                </a:r>
                <a:r>
                  <a:rPr lang="en-US" altLang="zh-CN" dirty="0" err="1" smtClean="0"/>
                  <a:t>gcd</a:t>
                </a:r>
                <a:r>
                  <a:rPr lang="en-US" altLang="zh-CN" dirty="0" smtClean="0"/>
                  <a:t>(</a:t>
                </a:r>
                <a:r>
                  <a:rPr lang="en-US" altLang="zh-CN" dirty="0" err="1" smtClean="0"/>
                  <a:t>a,b</a:t>
                </a:r>
                <a:r>
                  <a:rPr lang="en-US" altLang="zh-CN" dirty="0" smtClean="0"/>
                  <a:t>)</a:t>
                </a:r>
                <a:r>
                  <a:rPr lang="zh-CN" altLang="en-US" dirty="0" smtClean="0"/>
                  <a:t>成立的整数</a:t>
                </a:r>
                <a:r>
                  <a:rPr lang="en-US" altLang="zh-CN" dirty="0" smtClean="0"/>
                  <a:t>s</a:t>
                </a:r>
                <a:r>
                  <a:rPr lang="zh-CN" altLang="en-US" dirty="0" smtClean="0"/>
                  <a:t>和</a:t>
                </a:r>
                <a:r>
                  <a:rPr lang="en-US" altLang="zh-CN" dirty="0" smtClean="0"/>
                  <a:t>t</a:t>
                </a:r>
              </a:p>
              <a:p>
                <a:pPr lvl="0"/>
                <a:r>
                  <a:rPr lang="en-US" altLang="zh-CN" b="1" dirty="0" smtClean="0">
                    <a:solidFill>
                      <a:srgbClr val="C00000"/>
                    </a:solidFill>
                  </a:rPr>
                  <a:t>a</a:t>
                </a:r>
                <a:r>
                  <a:rPr lang="zh-CN" altLang="en-US" b="1" dirty="0" smtClean="0">
                    <a:solidFill>
                      <a:srgbClr val="C00000"/>
                    </a:solidFill>
                  </a:rPr>
                  <a:t>模</a:t>
                </a:r>
                <a:r>
                  <a:rPr lang="en-US" altLang="zh-CN" b="1" dirty="0" smtClean="0">
                    <a:solidFill>
                      <a:srgbClr val="C00000"/>
                    </a:solidFill>
                  </a:rPr>
                  <a:t>m</a:t>
                </a:r>
                <a:r>
                  <a:rPr lang="zh-CN" altLang="en-US" b="1" dirty="0" smtClean="0">
                    <a:solidFill>
                      <a:srgbClr val="C00000"/>
                    </a:solidFill>
                  </a:rPr>
                  <a:t>的逆</a:t>
                </a:r>
                <a:r>
                  <a:rPr lang="en-US" altLang="zh-CN" dirty="0"/>
                  <a:t>: </a:t>
                </a:r>
                <a:r>
                  <a:rPr lang="en-US" altLang="zh-CN" dirty="0" err="1" smtClean="0">
                    <a:solidFill>
                      <a:prstClr val="black"/>
                    </a:solidFill>
                  </a:rPr>
                  <a:t>āa</a:t>
                </a:r>
                <a:r>
                  <a:rPr lang="en-US" altLang="zh-CN" dirty="0" smtClean="0">
                    <a:solidFill>
                      <a:prstClr val="black"/>
                    </a:solidFill>
                  </a:rPr>
                  <a:t> </a:t>
                </a:r>
                <a:r>
                  <a:rPr lang="en-US" altLang="zh-CN" dirty="0">
                    <a:solidFill>
                      <a:prstClr val="black"/>
                    </a:solidFill>
                  </a:rPr>
                  <a:t>≡ 1( mod </a:t>
                </a:r>
                <a:r>
                  <a:rPr lang="en-US" altLang="zh-CN" dirty="0" smtClean="0">
                    <a:solidFill>
                      <a:prstClr val="black"/>
                    </a:solidFill>
                  </a:rPr>
                  <a:t>m)</a:t>
                </a:r>
                <a:r>
                  <a:rPr lang="zh-CN" altLang="en-US" dirty="0" smtClean="0">
                    <a:solidFill>
                      <a:prstClr val="black"/>
                    </a:solidFill>
                  </a:rPr>
                  <a:t>成立的整数</a:t>
                </a:r>
                <a:r>
                  <a:rPr lang="en-US" altLang="zh-CN" dirty="0" smtClean="0">
                    <a:solidFill>
                      <a:prstClr val="black"/>
                    </a:solidFill>
                  </a:rPr>
                  <a:t>ā</a:t>
                </a:r>
              </a:p>
              <a:p>
                <a:pPr lvl="0"/>
                <a:r>
                  <a:rPr lang="zh-CN" altLang="en-US" b="1" dirty="0" smtClean="0">
                    <a:solidFill>
                      <a:srgbClr val="C00000"/>
                    </a:solidFill>
                  </a:rPr>
                  <a:t>线性同余方程</a:t>
                </a:r>
                <a:r>
                  <a:rPr lang="en-US" altLang="zh-CN" dirty="0" smtClean="0">
                    <a:solidFill>
                      <a:prstClr val="black"/>
                    </a:solidFill>
                  </a:rPr>
                  <a:t>:ax ≡ b( mod </a:t>
                </a:r>
                <a:r>
                  <a:rPr lang="en-US" altLang="zh-CN" dirty="0">
                    <a:solidFill>
                      <a:prstClr val="black"/>
                    </a:solidFill>
                  </a:rPr>
                  <a:t>m</a:t>
                </a:r>
                <a:r>
                  <a:rPr lang="en-US" altLang="zh-CN" dirty="0" smtClean="0">
                    <a:solidFill>
                      <a:prstClr val="black"/>
                    </a:solidFill>
                  </a:rPr>
                  <a:t>),</a:t>
                </a:r>
                <a:r>
                  <a:rPr lang="zh-CN" altLang="en-US" dirty="0" smtClean="0">
                    <a:solidFill>
                      <a:prstClr val="black"/>
                    </a:solidFill>
                  </a:rPr>
                  <a:t>其中</a:t>
                </a:r>
                <a:r>
                  <a:rPr lang="en-US" altLang="zh-CN" dirty="0" smtClean="0">
                    <a:solidFill>
                      <a:prstClr val="black"/>
                    </a:solidFill>
                  </a:rPr>
                  <a:t>x</a:t>
                </a:r>
                <a:r>
                  <a:rPr lang="zh-CN" altLang="en-US" dirty="0" smtClean="0">
                    <a:solidFill>
                      <a:prstClr val="black"/>
                    </a:solidFill>
                  </a:rPr>
                  <a:t>为整数变量</a:t>
                </a:r>
                <a:endParaRPr lang="en-US" altLang="zh-CN" dirty="0" smtClean="0">
                  <a:solidFill>
                    <a:prstClr val="black"/>
                  </a:solidFill>
                </a:endParaRPr>
              </a:p>
              <a:p>
                <a:pPr lvl="0"/>
                <a:r>
                  <a:rPr lang="zh-CN" altLang="en-US" b="1" dirty="0" smtClean="0">
                    <a:solidFill>
                      <a:srgbClr val="C00000"/>
                    </a:solidFill>
                  </a:rPr>
                  <a:t>以</a:t>
                </a:r>
                <a:r>
                  <a:rPr lang="en-US" altLang="zh-CN" b="1" dirty="0" smtClean="0">
                    <a:solidFill>
                      <a:srgbClr val="C00000"/>
                    </a:solidFill>
                  </a:rPr>
                  <a:t>b</a:t>
                </a:r>
                <a:r>
                  <a:rPr lang="zh-CN" altLang="en-US" b="1" dirty="0" smtClean="0">
                    <a:solidFill>
                      <a:srgbClr val="C00000"/>
                    </a:solidFill>
                  </a:rPr>
                  <a:t>为基数的伪素数</a:t>
                </a:r>
                <a:r>
                  <a:rPr lang="en-US" altLang="zh-CN" dirty="0"/>
                  <a:t>: </a:t>
                </a:r>
                <a14:m>
                  <m:oMath xmlns:m="http://schemas.openxmlformats.org/officeDocument/2006/math">
                    <m:sSup>
                      <m:sSupPr>
                        <m:ctrlPr>
                          <a:rPr lang="en-US" altLang="zh-CN" i="1" smtClean="0">
                            <a:solidFill>
                              <a:prstClr val="black"/>
                            </a:solidFill>
                            <a:latin typeface="Cambria Math" panose="02040503050406030204" pitchFamily="18" charset="0"/>
                          </a:rPr>
                        </m:ctrlPr>
                      </m:sSupPr>
                      <m:e>
                        <m:r>
                          <m:rPr>
                            <m:sty m:val="p"/>
                          </m:rPr>
                          <a:rPr lang="en-US" altLang="zh-CN" i="1">
                            <a:solidFill>
                              <a:prstClr val="black"/>
                            </a:solidFill>
                            <a:latin typeface="Cambria Math" panose="02040503050406030204" pitchFamily="18" charset="0"/>
                          </a:rPr>
                          <m:t>b</m:t>
                        </m:r>
                      </m:e>
                      <m:sup>
                        <m:r>
                          <a:rPr lang="en-US" altLang="zh-CN" b="0" i="1" smtClean="0">
                            <a:solidFill>
                              <a:prstClr val="black"/>
                            </a:solidFill>
                            <a:latin typeface="Cambria Math" panose="02040503050406030204" pitchFamily="18" charset="0"/>
                          </a:rPr>
                          <m:t>𝑛</m:t>
                        </m:r>
                        <m:r>
                          <a:rPr lang="en-US" altLang="zh-CN" b="0" i="1" smtClean="0">
                            <a:solidFill>
                              <a:prstClr val="black"/>
                            </a:solidFill>
                            <a:latin typeface="Cambria Math" panose="02040503050406030204" pitchFamily="18" charset="0"/>
                          </a:rPr>
                          <m:t>−1</m:t>
                        </m:r>
                      </m:sup>
                    </m:sSup>
                  </m:oMath>
                </a14:m>
                <a:r>
                  <a:rPr lang="en-US" altLang="zh-CN" dirty="0" smtClean="0">
                    <a:solidFill>
                      <a:prstClr val="black"/>
                    </a:solidFill>
                  </a:rPr>
                  <a:t> </a:t>
                </a:r>
                <a:r>
                  <a:rPr lang="en-US" altLang="zh-CN" dirty="0">
                    <a:solidFill>
                      <a:prstClr val="black"/>
                    </a:solidFill>
                  </a:rPr>
                  <a:t>≡ 1( mod </a:t>
                </a:r>
                <a14:m>
                  <m:oMath xmlns:m="http://schemas.openxmlformats.org/officeDocument/2006/math">
                    <m:r>
                      <a:rPr lang="en-US" altLang="zh-CN" i="1">
                        <a:solidFill>
                          <a:prstClr val="black"/>
                        </a:solidFill>
                        <a:latin typeface="Cambria Math" panose="02040503050406030204" pitchFamily="18" charset="0"/>
                      </a:rPr>
                      <m:t>𝑛</m:t>
                    </m:r>
                  </m:oMath>
                </a14:m>
                <a:r>
                  <a:rPr lang="en-US" altLang="zh-CN" dirty="0" smtClean="0">
                    <a:solidFill>
                      <a:prstClr val="black"/>
                    </a:solidFill>
                  </a:rPr>
                  <a:t>)</a:t>
                </a:r>
                <a:r>
                  <a:rPr lang="zh-CN" altLang="en-US" dirty="0" smtClean="0">
                    <a:solidFill>
                      <a:prstClr val="black"/>
                    </a:solidFill>
                  </a:rPr>
                  <a:t>成立的合数</a:t>
                </a:r>
                <a:r>
                  <a:rPr lang="en-US" altLang="zh-CN" i="1" dirty="0" smtClean="0">
                    <a:solidFill>
                      <a:prstClr val="black"/>
                    </a:solidFill>
                  </a:rPr>
                  <a:t>n</a:t>
                </a:r>
              </a:p>
              <a:p>
                <a:pPr lvl="0"/>
                <a:r>
                  <a:rPr lang="zh-CN" altLang="en-US" b="1" dirty="0" smtClean="0">
                    <a:solidFill>
                      <a:srgbClr val="C00000"/>
                    </a:solidFill>
                  </a:rPr>
                  <a:t>卡米切尔数</a:t>
                </a:r>
                <a:r>
                  <a:rPr lang="en-US" altLang="zh-CN" dirty="0"/>
                  <a:t>:</a:t>
                </a:r>
                <a:r>
                  <a:rPr lang="zh-CN" altLang="en-US" dirty="0" smtClean="0">
                    <a:solidFill>
                      <a:prstClr val="black"/>
                    </a:solidFill>
                  </a:rPr>
                  <a:t>合数</a:t>
                </a:r>
                <a:r>
                  <a:rPr lang="en-US" altLang="zh-CN" dirty="0" smtClean="0">
                    <a:solidFill>
                      <a:prstClr val="black"/>
                    </a:solidFill>
                  </a:rPr>
                  <a:t>n</a:t>
                </a:r>
                <a:r>
                  <a:rPr lang="zh-CN" altLang="en-US" dirty="0" smtClean="0">
                    <a:solidFill>
                      <a:prstClr val="black"/>
                    </a:solidFill>
                  </a:rPr>
                  <a:t>使得对所有满足</a:t>
                </a:r>
                <a:r>
                  <a:rPr lang="en-US" altLang="zh-CN" dirty="0" err="1" smtClean="0">
                    <a:solidFill>
                      <a:prstClr val="black"/>
                    </a:solidFill>
                  </a:rPr>
                  <a:t>gcd</a:t>
                </a:r>
                <a:r>
                  <a:rPr lang="en-US" altLang="zh-CN" dirty="0" smtClean="0">
                    <a:solidFill>
                      <a:prstClr val="black"/>
                    </a:solidFill>
                  </a:rPr>
                  <a:t>(</a:t>
                </a:r>
                <a:r>
                  <a:rPr lang="en-US" altLang="zh-CN" dirty="0" err="1" smtClean="0">
                    <a:solidFill>
                      <a:prstClr val="black"/>
                    </a:solidFill>
                  </a:rPr>
                  <a:t>b,n</a:t>
                </a:r>
                <a:r>
                  <a:rPr lang="en-US" altLang="zh-CN" dirty="0" smtClean="0">
                    <a:solidFill>
                      <a:prstClr val="black"/>
                    </a:solidFill>
                  </a:rPr>
                  <a:t>)=1</a:t>
                </a:r>
                <a:r>
                  <a:rPr lang="zh-CN" altLang="en-US" dirty="0" smtClean="0">
                    <a:solidFill>
                      <a:prstClr val="black"/>
                    </a:solidFill>
                  </a:rPr>
                  <a:t>的正整数</a:t>
                </a:r>
                <a:r>
                  <a:rPr lang="en-US" altLang="zh-CN" dirty="0" err="1" smtClean="0">
                    <a:solidFill>
                      <a:prstClr val="black"/>
                    </a:solidFill>
                  </a:rPr>
                  <a:t>b,n</a:t>
                </a:r>
                <a:r>
                  <a:rPr lang="zh-CN" altLang="en-US" dirty="0" smtClean="0">
                    <a:solidFill>
                      <a:prstClr val="black"/>
                    </a:solidFill>
                  </a:rPr>
                  <a:t>是以</a:t>
                </a:r>
                <a:r>
                  <a:rPr lang="en-US" altLang="zh-CN" dirty="0" smtClean="0">
                    <a:solidFill>
                      <a:prstClr val="black"/>
                    </a:solidFill>
                  </a:rPr>
                  <a:t>b</a:t>
                </a:r>
                <a:r>
                  <a:rPr lang="zh-CN" altLang="en-US" dirty="0" smtClean="0">
                    <a:solidFill>
                      <a:prstClr val="black"/>
                    </a:solidFill>
                  </a:rPr>
                  <a:t>为基数的伪素数</a:t>
                </a:r>
                <a:endParaRPr lang="en-US" altLang="zh-CN" dirty="0" smtClean="0">
                  <a:solidFill>
                    <a:prstClr val="black"/>
                  </a:solidFill>
                </a:endParaRPr>
              </a:p>
              <a:p>
                <a:pPr lvl="0"/>
                <a:endParaRPr lang="en-US" altLang="zh-CN" dirty="0">
                  <a:solidFill>
                    <a:prstClr val="black"/>
                  </a:solidFill>
                </a:endParaRPr>
              </a:p>
              <a:p>
                <a:endParaRPr lang="en-US" altLang="zh-CN" dirty="0"/>
              </a:p>
              <a:p>
                <a:endParaRPr lang="en-US" altLang="zh-CN" dirty="0" smtClean="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99" t="-1310" r="-11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166</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40813280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本章知识点回顾</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b="1" dirty="0" smtClean="0">
                    <a:solidFill>
                      <a:srgbClr val="C00000"/>
                    </a:solidFill>
                  </a:rPr>
                  <a:t>素数</a:t>
                </a:r>
                <a:r>
                  <a:rPr lang="en-US" altLang="zh-CN" b="1" dirty="0" smtClean="0">
                    <a:solidFill>
                      <a:srgbClr val="C00000"/>
                    </a:solidFill>
                  </a:rPr>
                  <a:t>p</a:t>
                </a:r>
                <a:r>
                  <a:rPr lang="zh-CN" altLang="en-US" b="1" dirty="0" smtClean="0">
                    <a:solidFill>
                      <a:srgbClr val="C00000"/>
                    </a:solidFill>
                  </a:rPr>
                  <a:t>的原根</a:t>
                </a:r>
                <a:r>
                  <a:rPr lang="en-US" altLang="zh-CN"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𝑝</m:t>
                        </m:r>
                      </m:sub>
                    </m:sSub>
                    <m:r>
                      <a:rPr lang="zh-CN" altLang="en-US" i="1">
                        <a:latin typeface="Cambria Math" panose="02040503050406030204" pitchFamily="18" charset="0"/>
                      </a:rPr>
                      <m:t>中</m:t>
                    </m:r>
                  </m:oMath>
                </a14:m>
                <a:r>
                  <a:rPr lang="zh-CN" altLang="en-US" dirty="0" smtClean="0"/>
                  <a:t>的整数</a:t>
                </a:r>
                <a:r>
                  <a:rPr lang="en-US" altLang="zh-CN" dirty="0" smtClean="0"/>
                  <a:t>r</a:t>
                </a:r>
                <a:r>
                  <a:rPr lang="zh-CN" altLang="en-US" dirty="0" smtClean="0"/>
                  <a:t>使得每个不能被</a:t>
                </a:r>
                <a:r>
                  <a:rPr lang="en-US" altLang="zh-CN" dirty="0" smtClean="0"/>
                  <a:t>p</a:t>
                </a:r>
                <a:r>
                  <a:rPr lang="zh-CN" altLang="en-US" dirty="0" smtClean="0"/>
                  <a:t>整除的整数模</a:t>
                </a:r>
                <a:r>
                  <a:rPr lang="en-US" altLang="zh-CN" dirty="0" smtClean="0"/>
                  <a:t>p</a:t>
                </a:r>
                <a:r>
                  <a:rPr lang="zh-CN" altLang="en-US" dirty="0" smtClean="0"/>
                  <a:t>同余</a:t>
                </a:r>
                <a:r>
                  <a:rPr lang="en-US" altLang="zh-CN" dirty="0" smtClean="0"/>
                  <a:t>r</a:t>
                </a:r>
                <a:r>
                  <a:rPr lang="zh-CN" altLang="en-US" dirty="0" smtClean="0"/>
                  <a:t>的一个幂次</a:t>
                </a:r>
                <a:endParaRPr lang="en-US" altLang="zh-CN" dirty="0" smtClean="0"/>
              </a:p>
              <a:p>
                <a:pPr lvl="0"/>
                <a:r>
                  <a:rPr lang="zh-CN" altLang="en-US" b="1" dirty="0" smtClean="0">
                    <a:solidFill>
                      <a:srgbClr val="C00000"/>
                    </a:solidFill>
                  </a:rPr>
                  <a:t>以</a:t>
                </a:r>
                <a:r>
                  <a:rPr lang="en-US" altLang="zh-CN" b="1" dirty="0" smtClean="0">
                    <a:solidFill>
                      <a:srgbClr val="C00000"/>
                    </a:solidFill>
                  </a:rPr>
                  <a:t>r</a:t>
                </a:r>
                <a:r>
                  <a:rPr lang="zh-CN" altLang="en-US" b="1" dirty="0" smtClean="0">
                    <a:solidFill>
                      <a:srgbClr val="C00000"/>
                    </a:solidFill>
                  </a:rPr>
                  <a:t>为底</a:t>
                </a:r>
                <a:r>
                  <a:rPr lang="en-US" altLang="zh-CN" b="1" dirty="0" smtClean="0">
                    <a:solidFill>
                      <a:srgbClr val="C00000"/>
                    </a:solidFill>
                  </a:rPr>
                  <a:t>a</a:t>
                </a:r>
                <a:r>
                  <a:rPr lang="zh-CN" altLang="en-US" b="1" dirty="0" smtClean="0">
                    <a:solidFill>
                      <a:srgbClr val="C00000"/>
                    </a:solidFill>
                  </a:rPr>
                  <a:t>模</a:t>
                </a:r>
                <a:r>
                  <a:rPr lang="en-US" altLang="zh-CN" b="1" dirty="0" smtClean="0">
                    <a:solidFill>
                      <a:srgbClr val="C00000"/>
                    </a:solidFill>
                  </a:rPr>
                  <a:t>p</a:t>
                </a:r>
                <a:r>
                  <a:rPr lang="zh-CN" altLang="en-US" b="1" dirty="0" smtClean="0">
                    <a:solidFill>
                      <a:srgbClr val="C00000"/>
                    </a:solidFill>
                  </a:rPr>
                  <a:t>的离散对数</a:t>
                </a:r>
                <a:r>
                  <a:rPr lang="en-US" altLang="zh-CN" dirty="0"/>
                  <a:t>:</a:t>
                </a:r>
                <a:r>
                  <a:rPr lang="zh-CN" altLang="en-US" dirty="0" smtClean="0">
                    <a:solidFill>
                      <a:prstClr val="black"/>
                    </a:solidFill>
                  </a:rPr>
                  <a:t>满足</a:t>
                </a:r>
                <a:r>
                  <a:rPr lang="en-US" altLang="zh-CN" dirty="0" smtClean="0">
                    <a:solidFill>
                      <a:prstClr val="black"/>
                    </a:solidFill>
                  </a:rPr>
                  <a:t>0</a:t>
                </a:r>
                <a14:m>
                  <m:oMath xmlns:m="http://schemas.openxmlformats.org/officeDocument/2006/math">
                    <m:r>
                      <a:rPr lang="zh-CN" altLang="en-US" i="1" smtClean="0">
                        <a:solidFill>
                          <a:prstClr val="black"/>
                        </a:solidFill>
                        <a:latin typeface="Cambria Math" panose="02040503050406030204" pitchFamily="18" charset="0"/>
                      </a:rPr>
                      <m:t>≤</m:t>
                    </m:r>
                    <m:r>
                      <m:rPr>
                        <m:sty m:val="p"/>
                      </m:rPr>
                      <a:rPr lang="en-US" altLang="zh-CN" i="1">
                        <a:solidFill>
                          <a:prstClr val="black"/>
                        </a:solidFill>
                        <a:latin typeface="Cambria Math" panose="02040503050406030204" pitchFamily="18" charset="0"/>
                      </a:rPr>
                      <m:t>e</m:t>
                    </m:r>
                    <m:r>
                      <a:rPr lang="zh-CN" altLang="en-US"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−1</m:t>
                    </m:r>
                  </m:oMath>
                </a14:m>
                <a:r>
                  <a:rPr lang="en-US" altLang="zh-CN" dirty="0" smtClean="0">
                    <a:solidFill>
                      <a:prstClr val="black"/>
                    </a:solidFill>
                  </a:rPr>
                  <a:t>,</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𝑟</m:t>
                        </m:r>
                      </m:e>
                      <m:sup>
                        <m:r>
                          <a:rPr lang="en-US" altLang="zh-CN" dirty="0">
                            <a:latin typeface="Cambria Math" panose="02040503050406030204" pitchFamily="18" charset="0"/>
                          </a:rPr>
                          <m:t>𝑒</m:t>
                        </m:r>
                      </m:sup>
                    </m:sSup>
                    <m:r>
                      <a:rPr lang="en-US" altLang="zh-CN" dirty="0">
                        <a:latin typeface="Cambria Math" panose="02040503050406030204" pitchFamily="18" charset="0"/>
                      </a:rPr>
                      <m:t>≡</m:t>
                    </m:r>
                    <m:r>
                      <a:rPr lang="en-US" altLang="zh-CN" dirty="0">
                        <a:latin typeface="Cambria Math" panose="02040503050406030204" pitchFamily="18" charset="0"/>
                      </a:rPr>
                      <m:t>𝑎</m:t>
                    </m:r>
                    <m:r>
                      <a:rPr lang="en-US" altLang="zh-CN" dirty="0">
                        <a:latin typeface="Cambria Math" panose="02040503050406030204" pitchFamily="18" charset="0"/>
                      </a:rPr>
                      <m:t> (</m:t>
                    </m:r>
                    <m:r>
                      <a:rPr lang="en-US" altLang="zh-CN" dirty="0">
                        <a:latin typeface="Cambria Math" panose="02040503050406030204" pitchFamily="18" charset="0"/>
                      </a:rPr>
                      <m:t>𝑚𝑜𝑑</m:t>
                    </m:r>
                    <m:r>
                      <a:rPr lang="en-US" altLang="zh-CN" dirty="0">
                        <a:latin typeface="Cambria Math" panose="02040503050406030204" pitchFamily="18" charset="0"/>
                      </a:rPr>
                      <m:t> </m:t>
                    </m:r>
                    <m:r>
                      <a:rPr lang="en-US" altLang="zh-CN" dirty="0">
                        <a:latin typeface="Cambria Math" panose="02040503050406030204" pitchFamily="18" charset="0"/>
                      </a:rPr>
                      <m:t>𝑝</m:t>
                    </m:r>
                    <m:r>
                      <a:rPr lang="en-US" altLang="zh-CN" dirty="0">
                        <a:latin typeface="Cambria Math" panose="02040503050406030204" pitchFamily="18" charset="0"/>
                      </a:rPr>
                      <m:t>)</m:t>
                    </m:r>
                    <m:r>
                      <a:rPr lang="zh-CN" altLang="en-US" dirty="0">
                        <a:latin typeface="Cambria Math" panose="02040503050406030204" pitchFamily="18" charset="0"/>
                      </a:rPr>
                      <m:t>的</m:t>
                    </m:r>
                  </m:oMath>
                </a14:m>
                <a:r>
                  <a:rPr lang="zh-CN" altLang="en-US" dirty="0"/>
                  <a:t>整数</a:t>
                </a:r>
                <a:r>
                  <a:rPr lang="en-US" altLang="zh-CN" dirty="0" smtClean="0">
                    <a:solidFill>
                      <a:prstClr val="black"/>
                    </a:solidFill>
                  </a:rPr>
                  <a:t>e</a:t>
                </a:r>
              </a:p>
              <a:p>
                <a:pPr lvl="0"/>
                <a:r>
                  <a:rPr lang="zh-CN" altLang="en-US" b="1" dirty="0">
                    <a:solidFill>
                      <a:srgbClr val="C00000"/>
                    </a:solidFill>
                  </a:rPr>
                  <a:t>移位</a:t>
                </a:r>
                <a:r>
                  <a:rPr lang="zh-CN" altLang="en-US" b="1" dirty="0" smtClean="0">
                    <a:solidFill>
                      <a:srgbClr val="C00000"/>
                    </a:solidFill>
                  </a:rPr>
                  <a:t>密码</a:t>
                </a:r>
                <a:r>
                  <a:rPr lang="en-US" altLang="zh-CN" dirty="0" smtClean="0">
                    <a:solidFill>
                      <a:prstClr val="black"/>
                    </a:solidFill>
                  </a:rPr>
                  <a:t>:</a:t>
                </a:r>
                <a:r>
                  <a:rPr lang="zh-CN" altLang="en-US" dirty="0" smtClean="0">
                    <a:solidFill>
                      <a:prstClr val="black"/>
                    </a:solidFill>
                  </a:rPr>
                  <a:t>将明文</a:t>
                </a:r>
                <a:r>
                  <a:rPr lang="en-US" altLang="zh-CN" dirty="0" smtClean="0">
                    <a:solidFill>
                      <a:prstClr val="black"/>
                    </a:solidFill>
                  </a:rPr>
                  <a:t>p</a:t>
                </a:r>
                <a:r>
                  <a:rPr lang="zh-CN" altLang="en-US" dirty="0" smtClean="0">
                    <a:solidFill>
                      <a:prstClr val="black"/>
                    </a:solidFill>
                  </a:rPr>
                  <a:t>加密成（</a:t>
                </a:r>
                <a:r>
                  <a:rPr lang="en-US" altLang="zh-CN" dirty="0" err="1" smtClean="0">
                    <a:solidFill>
                      <a:prstClr val="black"/>
                    </a:solidFill>
                  </a:rPr>
                  <a:t>p+k</a:t>
                </a:r>
                <a:r>
                  <a:rPr lang="zh-CN" altLang="en-US" dirty="0" smtClean="0">
                    <a:solidFill>
                      <a:prstClr val="black"/>
                    </a:solidFill>
                  </a:rPr>
                  <a:t>）</a:t>
                </a:r>
                <a:r>
                  <a:rPr lang="en-US" altLang="zh-CN" b="1" dirty="0" smtClean="0">
                    <a:solidFill>
                      <a:prstClr val="black"/>
                    </a:solidFill>
                  </a:rPr>
                  <a:t>mod</a:t>
                </a:r>
                <a:r>
                  <a:rPr lang="en-US" altLang="zh-CN" dirty="0" smtClean="0">
                    <a:solidFill>
                      <a:prstClr val="black"/>
                    </a:solidFill>
                  </a:rPr>
                  <a:t> m</a:t>
                </a:r>
                <a:r>
                  <a:rPr lang="zh-CN" altLang="en-US" dirty="0" smtClean="0">
                    <a:solidFill>
                      <a:prstClr val="black"/>
                    </a:solidFill>
                  </a:rPr>
                  <a:t>的密码，其中</a:t>
                </a:r>
                <a:r>
                  <a:rPr lang="en-US" altLang="zh-CN" dirty="0" smtClean="0">
                    <a:solidFill>
                      <a:prstClr val="black"/>
                    </a:solidFill>
                  </a:rPr>
                  <a:t>k</a:t>
                </a:r>
                <a:r>
                  <a:rPr lang="zh-CN" altLang="en-US" dirty="0" smtClean="0">
                    <a:solidFill>
                      <a:prstClr val="black"/>
                    </a:solidFill>
                  </a:rPr>
                  <a:t>为整数</a:t>
                </a:r>
                <a:endParaRPr lang="en-US" altLang="zh-CN" dirty="0" smtClean="0">
                  <a:solidFill>
                    <a:prstClr val="black"/>
                  </a:solidFill>
                </a:endParaRPr>
              </a:p>
              <a:p>
                <a:pPr lvl="0"/>
                <a:r>
                  <a:rPr lang="zh-CN" altLang="en-US" b="1" dirty="0">
                    <a:solidFill>
                      <a:srgbClr val="C00000"/>
                    </a:solidFill>
                  </a:rPr>
                  <a:t>仿射</a:t>
                </a:r>
                <a:r>
                  <a:rPr lang="zh-CN" altLang="en-US" b="1" dirty="0" smtClean="0">
                    <a:solidFill>
                      <a:srgbClr val="C00000"/>
                    </a:solidFill>
                  </a:rPr>
                  <a:t>密码</a:t>
                </a:r>
                <a:r>
                  <a:rPr lang="en-US" altLang="zh-CN" dirty="0" smtClean="0">
                    <a:solidFill>
                      <a:prstClr val="black"/>
                    </a:solidFill>
                  </a:rPr>
                  <a:t>:</a:t>
                </a:r>
                <a:r>
                  <a:rPr lang="zh-CN" altLang="en-US" dirty="0" smtClean="0">
                    <a:solidFill>
                      <a:prstClr val="black"/>
                    </a:solidFill>
                  </a:rPr>
                  <a:t>将明文</a:t>
                </a:r>
                <a:r>
                  <a:rPr lang="en-US" altLang="zh-CN" dirty="0" smtClean="0">
                    <a:solidFill>
                      <a:prstClr val="black"/>
                    </a:solidFill>
                  </a:rPr>
                  <a:t>p</a:t>
                </a:r>
                <a:r>
                  <a:rPr lang="zh-CN" altLang="en-US" dirty="0" smtClean="0">
                    <a:solidFill>
                      <a:prstClr val="black"/>
                    </a:solidFill>
                  </a:rPr>
                  <a:t>加密成（</a:t>
                </a:r>
                <a:r>
                  <a:rPr lang="en-US" altLang="zh-CN" dirty="0" err="1" smtClean="0">
                    <a:solidFill>
                      <a:prstClr val="black"/>
                    </a:solidFill>
                  </a:rPr>
                  <a:t>ap+k</a:t>
                </a:r>
                <a:r>
                  <a:rPr lang="zh-CN" altLang="en-US" dirty="0" smtClean="0">
                    <a:solidFill>
                      <a:prstClr val="black"/>
                    </a:solidFill>
                  </a:rPr>
                  <a:t>）</a:t>
                </a:r>
                <a:r>
                  <a:rPr lang="en-US" altLang="zh-CN" b="1" dirty="0" smtClean="0">
                    <a:solidFill>
                      <a:prstClr val="black"/>
                    </a:solidFill>
                  </a:rPr>
                  <a:t>mod</a:t>
                </a:r>
                <a:r>
                  <a:rPr lang="en-US" altLang="zh-CN" dirty="0" smtClean="0">
                    <a:solidFill>
                      <a:prstClr val="black"/>
                    </a:solidFill>
                  </a:rPr>
                  <a:t> m</a:t>
                </a:r>
                <a:r>
                  <a:rPr lang="zh-CN" altLang="en-US" dirty="0" smtClean="0">
                    <a:solidFill>
                      <a:prstClr val="black"/>
                    </a:solidFill>
                  </a:rPr>
                  <a:t>的密码，其中</a:t>
                </a:r>
                <a:r>
                  <a:rPr lang="en-US" altLang="zh-CN" dirty="0" smtClean="0">
                    <a:solidFill>
                      <a:prstClr val="black"/>
                    </a:solidFill>
                  </a:rPr>
                  <a:t>a</a:t>
                </a:r>
                <a:r>
                  <a:rPr lang="zh-CN" altLang="en-US" dirty="0" smtClean="0">
                    <a:solidFill>
                      <a:prstClr val="black"/>
                    </a:solidFill>
                  </a:rPr>
                  <a:t>和</a:t>
                </a:r>
                <a:r>
                  <a:rPr lang="en-US" altLang="zh-CN" dirty="0" smtClean="0">
                    <a:solidFill>
                      <a:prstClr val="black"/>
                    </a:solidFill>
                  </a:rPr>
                  <a:t>k</a:t>
                </a:r>
                <a:r>
                  <a:rPr lang="zh-CN" altLang="en-US" dirty="0" smtClean="0">
                    <a:solidFill>
                      <a:prstClr val="black"/>
                    </a:solidFill>
                  </a:rPr>
                  <a:t>是整数</a:t>
                </a:r>
                <a:r>
                  <a:rPr lang="en-US" altLang="zh-CN" dirty="0" smtClean="0">
                    <a:solidFill>
                      <a:prstClr val="black"/>
                    </a:solidFill>
                  </a:rPr>
                  <a:t>,</a:t>
                </a:r>
                <a:r>
                  <a:rPr lang="zh-CN" altLang="en-US" dirty="0" smtClean="0">
                    <a:solidFill>
                      <a:prstClr val="black"/>
                    </a:solidFill>
                  </a:rPr>
                  <a:t>且</a:t>
                </a:r>
                <a:r>
                  <a:rPr lang="en-US" altLang="zh-CN" dirty="0" err="1" smtClean="0">
                    <a:solidFill>
                      <a:prstClr val="black"/>
                    </a:solidFill>
                  </a:rPr>
                  <a:t>gcd</a:t>
                </a:r>
                <a:r>
                  <a:rPr lang="en-US" altLang="zh-CN" dirty="0" smtClean="0">
                    <a:solidFill>
                      <a:prstClr val="black"/>
                    </a:solidFill>
                  </a:rPr>
                  <a:t>(a,26)=1</a:t>
                </a:r>
              </a:p>
              <a:p>
                <a:pPr lvl="0"/>
                <a:r>
                  <a:rPr lang="zh-CN" altLang="en-US" b="1" dirty="0" smtClean="0">
                    <a:solidFill>
                      <a:srgbClr val="C00000"/>
                    </a:solidFill>
                  </a:rPr>
                  <a:t>字符密码</a:t>
                </a:r>
                <a:r>
                  <a:rPr lang="en-US" altLang="zh-CN" dirty="0"/>
                  <a:t>:</a:t>
                </a:r>
                <a:r>
                  <a:rPr lang="zh-CN" altLang="en-US" dirty="0" smtClean="0">
                    <a:solidFill>
                      <a:prstClr val="black"/>
                    </a:solidFill>
                  </a:rPr>
                  <a:t>逐个字符地加密的密码</a:t>
                </a:r>
                <a:endParaRPr lang="en-US" altLang="zh-CN" dirty="0" smtClean="0">
                  <a:solidFill>
                    <a:prstClr val="black"/>
                  </a:solidFill>
                </a:endParaRPr>
              </a:p>
              <a:p>
                <a:pPr lvl="0"/>
                <a:r>
                  <a:rPr lang="zh-CN" altLang="en-US" b="1" dirty="0" smtClean="0">
                    <a:solidFill>
                      <a:srgbClr val="C00000"/>
                    </a:solidFill>
                  </a:rPr>
                  <a:t>分组密码</a:t>
                </a:r>
                <a:r>
                  <a:rPr lang="en-US" altLang="zh-CN" dirty="0"/>
                  <a:t>:</a:t>
                </a:r>
                <a:r>
                  <a:rPr lang="zh-CN" altLang="en-US" dirty="0" smtClean="0">
                    <a:solidFill>
                      <a:prstClr val="black"/>
                    </a:solidFill>
                  </a:rPr>
                  <a:t>按等长字符分组加密的密码</a:t>
                </a:r>
                <a:endParaRPr lang="en-US" altLang="zh-CN" dirty="0" smtClean="0">
                  <a:solidFill>
                    <a:prstClr val="black"/>
                  </a:solidFill>
                </a:endParaRPr>
              </a:p>
              <a:p>
                <a:pPr marL="0" lvl="0" indent="0">
                  <a:buNone/>
                </a:pPr>
                <a:endParaRPr lang="en-US" altLang="zh-CN" dirty="0"/>
              </a:p>
              <a:p>
                <a:endParaRPr lang="en-US" altLang="zh-CN" dirty="0" smtClean="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99" t="-119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167</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38884045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本章知识点回顾</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0"/>
                <a:r>
                  <a:rPr lang="zh-CN" altLang="en-US" b="1" dirty="0" smtClean="0">
                    <a:solidFill>
                      <a:srgbClr val="C00000"/>
                    </a:solidFill>
                  </a:rPr>
                  <a:t>密码系统</a:t>
                </a:r>
                <a:r>
                  <a:rPr lang="en-US" altLang="zh-CN" dirty="0"/>
                  <a:t>:</a:t>
                </a:r>
                <a:r>
                  <a:rPr lang="zh-CN" altLang="en-US" dirty="0" smtClean="0">
                    <a:solidFill>
                      <a:prstClr val="black"/>
                    </a:solidFill>
                  </a:rPr>
                  <a:t>一个五元组</a:t>
                </a:r>
                <a:r>
                  <a:rPr lang="en-US" altLang="zh-CN" dirty="0" smtClean="0">
                    <a:solidFill>
                      <a:prstClr val="black"/>
                    </a:solidFill>
                  </a:rPr>
                  <a:t>(</a:t>
                </a:r>
                <a:r>
                  <a:rPr lang="en-US" altLang="zh-CN" dirty="0" err="1" smtClean="0">
                    <a:solidFill>
                      <a:prstClr val="black"/>
                    </a:solidFill>
                  </a:rPr>
                  <a:t>p,c,k,e,d</a:t>
                </a:r>
                <a:r>
                  <a:rPr lang="en-US" altLang="zh-CN" dirty="0" smtClean="0">
                    <a:solidFill>
                      <a:prstClr val="black"/>
                    </a:solidFill>
                  </a:rPr>
                  <a:t>), p</a:t>
                </a:r>
                <a:r>
                  <a:rPr lang="zh-CN" altLang="en-US" dirty="0" smtClean="0">
                    <a:solidFill>
                      <a:prstClr val="black"/>
                    </a:solidFill>
                  </a:rPr>
                  <a:t>是明文消息的集合</a:t>
                </a:r>
                <a:r>
                  <a:rPr lang="en-US" altLang="zh-CN" dirty="0" smtClean="0">
                    <a:solidFill>
                      <a:prstClr val="black"/>
                    </a:solidFill>
                  </a:rPr>
                  <a:t>, c</a:t>
                </a:r>
                <a:r>
                  <a:rPr lang="zh-CN" altLang="en-US" dirty="0" smtClean="0">
                    <a:solidFill>
                      <a:prstClr val="black"/>
                    </a:solidFill>
                  </a:rPr>
                  <a:t>是密文消息的集合</a:t>
                </a:r>
                <a:r>
                  <a:rPr lang="en-US" altLang="zh-CN" dirty="0" smtClean="0">
                    <a:solidFill>
                      <a:prstClr val="black"/>
                    </a:solidFill>
                  </a:rPr>
                  <a:t>, k</a:t>
                </a:r>
                <a:r>
                  <a:rPr lang="zh-CN" altLang="en-US" dirty="0" smtClean="0">
                    <a:solidFill>
                      <a:prstClr val="black"/>
                    </a:solidFill>
                  </a:rPr>
                  <a:t>是密钥的集合</a:t>
                </a:r>
                <a:r>
                  <a:rPr lang="en-US" altLang="zh-CN" dirty="0" smtClean="0">
                    <a:solidFill>
                      <a:prstClr val="black"/>
                    </a:solidFill>
                  </a:rPr>
                  <a:t>, e</a:t>
                </a:r>
                <a:r>
                  <a:rPr lang="zh-CN" altLang="en-US" dirty="0" smtClean="0">
                    <a:solidFill>
                      <a:prstClr val="black"/>
                    </a:solidFill>
                  </a:rPr>
                  <a:t>是加密函数的集合</a:t>
                </a:r>
                <a:r>
                  <a:rPr lang="en-US" altLang="zh-CN" dirty="0" smtClean="0">
                    <a:solidFill>
                      <a:prstClr val="black"/>
                    </a:solidFill>
                  </a:rPr>
                  <a:t>,d</a:t>
                </a:r>
                <a:r>
                  <a:rPr lang="zh-CN" altLang="en-US" dirty="0" smtClean="0">
                    <a:solidFill>
                      <a:prstClr val="black"/>
                    </a:solidFill>
                  </a:rPr>
                  <a:t>是解密函数的集合</a:t>
                </a:r>
                <a:endParaRPr lang="en-US" altLang="zh-CN" dirty="0" smtClean="0">
                  <a:solidFill>
                    <a:prstClr val="black"/>
                  </a:solidFill>
                </a:endParaRPr>
              </a:p>
              <a:p>
                <a:r>
                  <a:rPr lang="zh-CN" altLang="en-US" b="1" dirty="0" smtClean="0">
                    <a:solidFill>
                      <a:srgbClr val="C00000"/>
                    </a:solidFill>
                  </a:rPr>
                  <a:t>私钥加密</a:t>
                </a:r>
                <a:r>
                  <a:rPr lang="en-US" altLang="zh-CN" dirty="0" smtClean="0"/>
                  <a:t>:</a:t>
                </a:r>
                <a:r>
                  <a:rPr lang="zh-CN" altLang="en-US" dirty="0" smtClean="0"/>
                  <a:t>加密和解密密钥都需要保密的加密</a:t>
                </a:r>
                <a:endParaRPr lang="en-US" altLang="zh-CN" dirty="0" smtClean="0"/>
              </a:p>
              <a:p>
                <a:r>
                  <a:rPr lang="zh-CN" altLang="en-US" b="1" dirty="0">
                    <a:solidFill>
                      <a:srgbClr val="C00000"/>
                    </a:solidFill>
                  </a:rPr>
                  <a:t>公</a:t>
                </a:r>
                <a:r>
                  <a:rPr lang="zh-CN" altLang="en-US" b="1" dirty="0" smtClean="0">
                    <a:solidFill>
                      <a:srgbClr val="C00000"/>
                    </a:solidFill>
                  </a:rPr>
                  <a:t>钥加密</a:t>
                </a:r>
                <a:r>
                  <a:rPr lang="en-US" altLang="zh-CN" dirty="0"/>
                  <a:t>:</a:t>
                </a:r>
                <a:r>
                  <a:rPr lang="zh-CN" altLang="en-US" dirty="0" smtClean="0"/>
                  <a:t>加密密钥公开</a:t>
                </a:r>
                <a:r>
                  <a:rPr lang="en-US" altLang="zh-CN" smtClean="0"/>
                  <a:t>, </a:t>
                </a:r>
                <a:r>
                  <a:rPr lang="zh-CN" altLang="en-US" smtClean="0"/>
                  <a:t>解密</a:t>
                </a:r>
                <a:r>
                  <a:rPr lang="zh-CN" altLang="en-US" dirty="0" smtClean="0"/>
                  <a:t>密钥保密的加密</a:t>
                </a:r>
                <a:endParaRPr lang="en-US" altLang="zh-CN" dirty="0" smtClean="0"/>
              </a:p>
              <a:p>
                <a:pPr algn="just"/>
                <a:r>
                  <a:rPr lang="en-US" altLang="zh-CN" b="1" dirty="0" smtClean="0">
                    <a:solidFill>
                      <a:srgbClr val="C00000"/>
                    </a:solidFill>
                  </a:rPr>
                  <a:t>RSA</a:t>
                </a:r>
                <a:r>
                  <a:rPr lang="en-US" altLang="zh-CN" dirty="0" smtClean="0"/>
                  <a:t>:</a:t>
                </a:r>
                <a:r>
                  <a:rPr lang="zh-CN" altLang="en-US" dirty="0" smtClean="0"/>
                  <a:t>密码系统</a:t>
                </a:r>
                <a:r>
                  <a:rPr lang="en-US" altLang="zh-CN" dirty="0" smtClean="0"/>
                  <a:t>,</a:t>
                </a:r>
                <a:r>
                  <a:rPr lang="zh-CN" altLang="en-US" dirty="0" smtClean="0"/>
                  <a:t>加密密钥</a:t>
                </a:r>
                <a:r>
                  <a:rPr lang="en-US" altLang="zh-CN" dirty="0"/>
                  <a:t>k=(</a:t>
                </a:r>
                <a:r>
                  <a:rPr lang="en-US" altLang="zh-CN" dirty="0" err="1" smtClean="0"/>
                  <a:t>n,e</a:t>
                </a:r>
                <a:r>
                  <a:rPr lang="en-US" altLang="zh-CN" dirty="0" smtClean="0"/>
                  <a:t>), </a:t>
                </a:r>
                <a:r>
                  <a:rPr lang="zh-CN" altLang="en-US" dirty="0" smtClean="0"/>
                  <a:t>其中</a:t>
                </a:r>
                <a:r>
                  <a:rPr lang="en-US" altLang="zh-CN" dirty="0" smtClean="0"/>
                  <a:t>n=</a:t>
                </a:r>
                <a:r>
                  <a:rPr lang="en-US" altLang="zh-CN" dirty="0" err="1" smtClean="0"/>
                  <a:t>pq</a:t>
                </a:r>
                <a:r>
                  <a:rPr lang="en-US" altLang="zh-CN" dirty="0"/>
                  <a:t>,</a:t>
                </a:r>
                <a:r>
                  <a:rPr lang="zh-CN" altLang="en-US" dirty="0"/>
                  <a:t>其中</a:t>
                </a:r>
                <a:r>
                  <a:rPr lang="en-US" altLang="zh-CN" dirty="0"/>
                  <a:t>p</a:t>
                </a:r>
                <a:r>
                  <a:rPr lang="zh-CN" altLang="en-US" dirty="0"/>
                  <a:t>和</a:t>
                </a:r>
                <a:r>
                  <a:rPr lang="en-US" altLang="zh-CN" dirty="0"/>
                  <a:t>q</a:t>
                </a:r>
                <a:r>
                  <a:rPr lang="zh-CN" altLang="en-US" dirty="0"/>
                  <a:t>是大素数</a:t>
                </a:r>
                <a:r>
                  <a:rPr lang="en-US" altLang="zh-CN" dirty="0"/>
                  <a:t>,e</a:t>
                </a:r>
                <a:r>
                  <a:rPr lang="zh-CN" altLang="en-US" dirty="0"/>
                  <a:t>是</a:t>
                </a:r>
                <a:r>
                  <a:rPr lang="zh-CN" altLang="en-US" dirty="0" smtClean="0"/>
                  <a:t>正整数</a:t>
                </a:r>
                <a:r>
                  <a:rPr lang="en-US" altLang="zh-CN" dirty="0" smtClean="0"/>
                  <a:t>. </a:t>
                </a:r>
                <a:r>
                  <a:rPr lang="zh-CN" altLang="en-US" dirty="0" smtClean="0"/>
                  <a:t>解密密钥</a:t>
                </a:r>
                <a:r>
                  <a:rPr lang="en-US" altLang="zh-CN" dirty="0" smtClean="0"/>
                  <a:t>d</a:t>
                </a:r>
                <a:r>
                  <a:rPr lang="zh-CN" altLang="en-US" dirty="0" smtClean="0"/>
                  <a:t>是</a:t>
                </a:r>
                <a:r>
                  <a:rPr lang="en-US" altLang="zh-CN" dirty="0" smtClean="0"/>
                  <a:t>e</a:t>
                </a:r>
                <a:r>
                  <a:rPr lang="zh-CN" altLang="en-US" dirty="0" smtClean="0"/>
                  <a:t>模</a:t>
                </a:r>
                <a:r>
                  <a:rPr lang="en-US" altLang="zh-CN" dirty="0" smtClean="0"/>
                  <a:t>(p-1)(q-1)</a:t>
                </a:r>
                <a:r>
                  <a:rPr lang="zh-CN" altLang="en-US" dirty="0" smtClean="0"/>
                  <a:t>的逆</a:t>
                </a:r>
                <a:r>
                  <a:rPr lang="en-US" altLang="zh-CN"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r>
                  <a:rPr lang="en-US" altLang="zh-CN" dirty="0" smtClean="0"/>
                  <a:t>=</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 </m:t>
                        </m:r>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𝑒</m:t>
                        </m:r>
                      </m:sup>
                    </m:sSup>
                    <m:r>
                      <a:rPr lang="en-US" altLang="zh-CN" b="1" i="0" smtClean="0">
                        <a:latin typeface="Cambria Math" panose="02040503050406030204" pitchFamily="18" charset="0"/>
                      </a:rPr>
                      <m:t>𝐦𝐨𝐝</m:t>
                    </m:r>
                    <m:r>
                      <a:rPr lang="en-US" altLang="zh-CN" b="0" i="1" smtClean="0">
                        <a:latin typeface="Cambria Math" panose="02040503050406030204" pitchFamily="18" charset="0"/>
                      </a:rPr>
                      <m:t> </m:t>
                    </m:r>
                    <m:r>
                      <a:rPr lang="en-US" altLang="zh-CN" b="0" i="1" smtClean="0">
                        <a:latin typeface="Cambria Math" panose="02040503050406030204" pitchFamily="18" charset="0"/>
                      </a:rPr>
                      <m:t>𝑛</m:t>
                    </m:r>
                  </m:oMath>
                </a14:m>
                <a:r>
                  <a:rPr lang="en-US" altLang="zh-CN" dirty="0" smtClean="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 </m:t>
                        </m:r>
                        <m:r>
                          <a:rPr lang="en-US" altLang="zh-CN" b="0" i="1" smtClean="0">
                            <a:latin typeface="Cambria Math" panose="02040503050406030204" pitchFamily="18" charset="0"/>
                          </a:rPr>
                          <m:t>𝑐</m:t>
                        </m:r>
                      </m:e>
                      <m:sup>
                        <m:r>
                          <a:rPr lang="en-US" altLang="zh-CN" b="0" i="1" smtClean="0">
                            <a:latin typeface="Cambria Math" panose="02040503050406030204" pitchFamily="18" charset="0"/>
                          </a:rPr>
                          <m:t>𝑑</m:t>
                        </m:r>
                      </m:sup>
                    </m:sSup>
                    <m:r>
                      <a:rPr lang="en-US" altLang="zh-CN" b="1" i="0">
                        <a:latin typeface="Cambria Math" panose="02040503050406030204" pitchFamily="18" charset="0"/>
                      </a:rPr>
                      <m:t>𝐦𝐨𝐝</m:t>
                    </m:r>
                    <m:r>
                      <a:rPr lang="en-US" altLang="zh-CN" i="1">
                        <a:latin typeface="Cambria Math" panose="02040503050406030204" pitchFamily="18" charset="0"/>
                      </a:rPr>
                      <m:t> </m:t>
                    </m:r>
                    <m:r>
                      <a:rPr lang="en-US" altLang="zh-CN" i="1">
                        <a:latin typeface="Cambria Math" panose="02040503050406030204" pitchFamily="18" charset="0"/>
                      </a:rPr>
                      <m:t>𝑛</m:t>
                    </m:r>
                    <m:r>
                      <a:rPr lang="en-US" altLang="zh-CN" b="0" i="0" smtClean="0">
                        <a:latin typeface="Cambria Math" panose="02040503050406030204" pitchFamily="18" charset="0"/>
                      </a:rPr>
                      <m:t> .</m:t>
                    </m:r>
                  </m:oMath>
                </a14:m>
                <a:endParaRPr lang="en-US" altLang="zh-CN" dirty="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99" t="-1310"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168</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9443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nSpc>
                    <a:spcPct val="110000"/>
                  </a:lnSpc>
                </a:pPr>
                <a:r>
                  <a:rPr lang="zh-CN" altLang="en-US" dirty="0" smtClean="0"/>
                  <a:t>例</a:t>
                </a:r>
                <a:r>
                  <a:rPr lang="en-US" altLang="zh-CN" dirty="0"/>
                  <a:t>:</a:t>
                </a:r>
                <a:r>
                  <a:rPr lang="zh-CN" altLang="en-US" dirty="0"/>
                  <a:t>证明上述</a:t>
                </a:r>
                <a:r>
                  <a:rPr lang="zh-CN" altLang="en-US" dirty="0" smtClean="0"/>
                  <a:t>定理</a:t>
                </a:r>
                <a:r>
                  <a:rPr lang="en-US" altLang="zh-CN" dirty="0" smtClean="0"/>
                  <a:t>5.</a:t>
                </a:r>
                <a:endParaRPr lang="en-US" altLang="zh-CN" dirty="0"/>
              </a:p>
              <a:p>
                <a:pPr>
                  <a:lnSpc>
                    <a:spcPct val="110000"/>
                  </a:lnSpc>
                </a:pPr>
                <a:r>
                  <a:rPr lang="zh-CN" altLang="en-US" dirty="0" smtClean="0"/>
                  <a:t>解</a:t>
                </a:r>
                <a:r>
                  <a:rPr lang="en-US" altLang="zh-CN" dirty="0" smtClean="0"/>
                  <a:t>(</a:t>
                </a:r>
                <a:r>
                  <a:rPr lang="zh-CN" altLang="en-US" dirty="0" smtClean="0"/>
                  <a:t>直接证明法</a:t>
                </a:r>
                <a:r>
                  <a:rPr lang="en-US" altLang="zh-CN" dirty="0" smtClean="0"/>
                  <a:t>): </a:t>
                </a:r>
                <a:r>
                  <a:rPr lang="zh-CN" altLang="en-US" dirty="0" smtClean="0"/>
                  <a:t>因为</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𝑑</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m:t>
                    </m:r>
                  </m:oMath>
                </a14:m>
                <a:r>
                  <a:rPr lang="zh-CN" altLang="en-US" dirty="0" smtClean="0"/>
                  <a:t> 由定理</a:t>
                </a:r>
                <a:r>
                  <a:rPr lang="en-US" altLang="zh-CN" dirty="0" smtClean="0"/>
                  <a:t>4</a:t>
                </a:r>
                <a:r>
                  <a:rPr lang="zh-CN" altLang="en-US" dirty="0" smtClean="0"/>
                  <a:t>可知存在整数</a:t>
                </a:r>
                <a14:m>
                  <m:oMath xmlns:m="http://schemas.openxmlformats.org/officeDocument/2006/math">
                    <m:r>
                      <a:rPr lang="en-US" altLang="zh-CN" i="1" dirty="0" smtClean="0">
                        <a:latin typeface="Cambria Math" panose="02040503050406030204" pitchFamily="18" charset="0"/>
                      </a:rPr>
                      <m:t>𝑠</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𝑡</m:t>
                    </m:r>
                  </m:oMath>
                </a14:m>
                <a:r>
                  <a:rPr lang="en-US" altLang="zh-CN" dirty="0" smtClean="0"/>
                  <a:t>, </a:t>
                </a:r>
                <a:r>
                  <a:rPr lang="zh-CN" altLang="en-US" dirty="0" smtClean="0"/>
                  <a:t>使得</a:t>
                </a:r>
                <a:r>
                  <a:rPr lang="en-US" dirty="0" smtClean="0"/>
                  <a:t> </a:t>
                </a:r>
                <a14:m>
                  <m:oMath xmlns:m="http://schemas.openxmlformats.org/officeDocument/2006/math">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err="1" smtClean="0">
                        <a:latin typeface="Cambria Math" panose="02040503050406030204" pitchFamily="18" charset="0"/>
                      </a:rPr>
                      <m:t>𝑠𝑚</m:t>
                    </m:r>
                    <m:r>
                      <a:rPr lang="en-US" i="1" dirty="0" smtClean="0">
                        <a:latin typeface="Cambria Math" panose="02040503050406030204" pitchFamily="18" charset="0"/>
                      </a:rPr>
                      <m:t> </m:t>
                    </m:r>
                  </m:oMath>
                </a14:m>
                <a:r>
                  <a:rPr lang="zh-CN" altLang="en-US" dirty="0" smtClean="0"/>
                  <a:t>和</a:t>
                </a:r>
                <a:r>
                  <a:rPr lang="en-US" dirty="0" smtClean="0"/>
                  <a:t> </a:t>
                </a:r>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 = </m:t>
                    </m:r>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𝑡𝑚</m:t>
                    </m:r>
                  </m:oMath>
                </a14:m>
                <a:r>
                  <a:rPr lang="en-US" dirty="0" smtClean="0"/>
                  <a:t>. </a:t>
                </a:r>
                <a:r>
                  <a:rPr lang="zh-CN" altLang="en-US" dirty="0" smtClean="0"/>
                  <a:t>于是</a:t>
                </a:r>
                <a:r>
                  <a:rPr lang="en-US" altLang="zh-CN" dirty="0" smtClean="0"/>
                  <a:t>,  </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smtClean="0">
                        <a:latin typeface="Cambria Math" panose="02040503050406030204" pitchFamily="18" charset="0"/>
                      </a:rPr>
                      <m:t>𝑑</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err="1" smtClean="0">
                        <a:latin typeface="Cambria Math" panose="02040503050406030204" pitchFamily="18" charset="0"/>
                      </a:rPr>
                      <m:t>𝑠𝑚</m:t>
                    </m:r>
                    <m:r>
                      <a:rPr lang="en-US" i="1" dirty="0" smtClean="0">
                        <a:latin typeface="Cambria Math" panose="02040503050406030204" pitchFamily="18" charset="0"/>
                      </a:rPr>
                      <m:t>) + (</m:t>
                    </m:r>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𝑡𝑚</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 + </m:t>
                    </m:r>
                    <m:r>
                      <a:rPr lang="en-US" i="1" dirty="0" smtClean="0">
                        <a:latin typeface="Cambria Math" panose="02040503050406030204" pitchFamily="18" charset="0"/>
                      </a:rPr>
                      <m:t>𝑡</m:t>
                    </m:r>
                    <m:r>
                      <a:rPr lang="en-US" i="1" dirty="0" smtClean="0">
                        <a:latin typeface="Cambria Math" panose="02040503050406030204" pitchFamily="18" charset="0"/>
                      </a:rPr>
                      <m:t>) </m:t>
                    </m:r>
                  </m:oMath>
                </a14:m>
                <a:r>
                  <a:rPr lang="zh-CN" altLang="en-US" dirty="0"/>
                  <a:t>且</a:t>
                </a:r>
                <a14:m>
                  <m:oMath xmlns:m="http://schemas.openxmlformats.org/officeDocument/2006/math">
                    <m:r>
                      <a:rPr lang="en-US" i="1" dirty="0" smtClean="0">
                        <a:latin typeface="Cambria Math" panose="02040503050406030204" pitchFamily="18" charset="0"/>
                      </a:rPr>
                      <m:t>𝑏𝑑</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err="1" smtClean="0">
                        <a:latin typeface="Cambria Math" panose="02040503050406030204" pitchFamily="18" charset="0"/>
                      </a:rPr>
                      <m:t>𝑠𝑚</m:t>
                    </m:r>
                    <m:r>
                      <a:rPr lang="en-US" i="1" dirty="0" smtClean="0">
                        <a:latin typeface="Cambria Math" panose="02040503050406030204" pitchFamily="18" charset="0"/>
                      </a:rPr>
                      <m:t>) (</m:t>
                    </m:r>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𝑡𝑚</m:t>
                    </m:r>
                    <m:r>
                      <a:rPr lang="en-US" i="1" dirty="0" smtClean="0">
                        <a:latin typeface="Cambria Math" panose="02040503050406030204" pitchFamily="18" charset="0"/>
                      </a:rPr>
                      <m:t>) = </m:t>
                    </m:r>
                    <m:r>
                      <a:rPr lang="en-US" i="1" dirty="0" smtClean="0">
                        <a:latin typeface="Cambria Math" panose="02040503050406030204" pitchFamily="18" charset="0"/>
                      </a:rPr>
                      <m:t>𝑎𝑐</m:t>
                    </m:r>
                    <m:r>
                      <a:rPr lang="en-US" i="1" dirty="0" smtClean="0">
                        <a:latin typeface="Cambria Math" panose="02040503050406030204" pitchFamily="18" charset="0"/>
                      </a:rPr>
                      <m:t> + </m:t>
                    </m:r>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𝑎𝑡</m:t>
                    </m:r>
                    <m:r>
                      <a:rPr lang="en-US" i="1" dirty="0" smtClean="0">
                        <a:latin typeface="Cambria Math" panose="02040503050406030204" pitchFamily="18" charset="0"/>
                      </a:rPr>
                      <m:t> + </m:t>
                    </m:r>
                    <m:r>
                      <a:rPr lang="en-US" i="1" dirty="0" err="1" smtClean="0">
                        <a:latin typeface="Cambria Math" panose="02040503050406030204" pitchFamily="18" charset="0"/>
                      </a:rPr>
                      <m:t>𝑐𝑠</m:t>
                    </m:r>
                    <m:r>
                      <a:rPr lang="en-US" i="1" dirty="0" smtClean="0">
                        <a:latin typeface="Cambria Math" panose="02040503050406030204" pitchFamily="18" charset="0"/>
                      </a:rPr>
                      <m:t> + </m:t>
                    </m:r>
                    <m:r>
                      <a:rPr lang="en-US" i="1" dirty="0" err="1" smtClean="0">
                        <a:latin typeface="Cambria Math" panose="02040503050406030204" pitchFamily="18" charset="0"/>
                      </a:rPr>
                      <m:t>𝑠𝑡𝑚</m:t>
                    </m:r>
                    <m:r>
                      <a:rPr lang="en-US" i="1" dirty="0" smtClean="0">
                        <a:latin typeface="Cambria Math" panose="02040503050406030204" pitchFamily="18" charset="0"/>
                      </a:rPr>
                      <m:t>)</m:t>
                    </m:r>
                  </m:oMath>
                </a14:m>
                <a:r>
                  <a:rPr lang="en-US" dirty="0" smtClean="0"/>
                  <a:t>. </a:t>
                </a:r>
                <a:r>
                  <a:rPr lang="zh-CN" altLang="en-US" dirty="0" smtClean="0"/>
                  <a:t>因此</a:t>
                </a:r>
                <a:r>
                  <a:rPr lang="en-US" altLang="zh-CN" dirty="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smtClean="0">
                        <a:latin typeface="Cambria Math" panose="02040503050406030204" pitchFamily="18" charset="0"/>
                      </a:rPr>
                      <m:t>𝑑</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 </m:t>
                    </m:r>
                    <m:r>
                      <a:rPr lang="zh-CN" altLang="en-US" i="1" dirty="0" smtClean="0">
                        <a:latin typeface="Cambria Math" panose="02040503050406030204" pitchFamily="18" charset="0"/>
                      </a:rPr>
                      <m:t>且</m:t>
                    </m:r>
                    <m:r>
                      <a:rPr lang="en-US" i="1" dirty="0" smtClean="0">
                        <a:latin typeface="Cambria Math" panose="02040503050406030204" pitchFamily="18" charset="0"/>
                      </a:rPr>
                      <m:t>𝑎𝑐</m:t>
                    </m:r>
                    <m:r>
                      <a:rPr lang="en-US" i="1" dirty="0" smtClean="0">
                        <a:latin typeface="Cambria Math" panose="02040503050406030204" pitchFamily="18" charset="0"/>
                      </a:rPr>
                      <m:t>  ≡  </m:t>
                    </m:r>
                    <m:r>
                      <a:rPr lang="en-US" i="1" dirty="0" err="1" smtClean="0">
                        <a:latin typeface="Cambria Math" panose="02040503050406030204" pitchFamily="18" charset="0"/>
                      </a:rPr>
                      <m:t>𝑏𝑑</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m:t>
                    </m:r>
                  </m:oMath>
                </a14:m>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999"/>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F9DEC680-7522-4D40-90D8-8902118C39D1}"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17</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19989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在处理同余时必须小心</a:t>
                </a:r>
                <a:r>
                  <a:rPr lang="en-US" altLang="zh-CN" dirty="0" smtClean="0"/>
                  <a:t>, </a:t>
                </a:r>
                <a:r>
                  <a:rPr lang="zh-CN" altLang="en-US" dirty="0" smtClean="0"/>
                  <a:t>有时我们可能想当然地认为为真的性质其实为假</a:t>
                </a:r>
                <a:r>
                  <a:rPr lang="en-US" altLang="zh-CN" dirty="0" smtClean="0"/>
                  <a:t>. </a:t>
                </a:r>
                <a:r>
                  <a:rPr lang="zh-CN" altLang="en-US" dirty="0" smtClean="0"/>
                  <a:t>例如</a:t>
                </a:r>
                <a:r>
                  <a:rPr lang="en-US" dirty="0" smtClean="0"/>
                  <a:t> </a:t>
                </a:r>
              </a:p>
              <a:p>
                <a:pPr lvl="1"/>
                <a:r>
                  <a:rPr lang="zh-CN" altLang="en-US" dirty="0" smtClean="0"/>
                  <a:t>如果 </a:t>
                </a:r>
                <a14:m>
                  <m:oMath xmlns:m="http://schemas.openxmlformats.org/officeDocument/2006/math">
                    <m:r>
                      <a:rPr lang="en-US" altLang="zh-CN" i="1" dirty="0" smtClean="0">
                        <a:latin typeface="Cambria Math" panose="02040503050406030204" pitchFamily="18" charset="0"/>
                      </a:rPr>
                      <m:t>𝑎</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𝑐</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𝑐</m:t>
                    </m:r>
                    <m:r>
                      <a:rPr lang="en-US" altLang="zh-CN" i="1" dirty="0" smtClean="0">
                        <a:latin typeface="Cambria Math" panose="02040503050406030204" pitchFamily="18" charset="0"/>
                      </a:rPr>
                      <m:t> (</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r>
                      <a:rPr lang="en-US" altLang="zh-CN" i="1" dirty="0">
                        <a:latin typeface="Cambria Math" panose="02040503050406030204" pitchFamily="18" charset="0"/>
                      </a:rPr>
                      <m:t>), </m:t>
                    </m:r>
                  </m:oMath>
                </a14:m>
                <a:r>
                  <a:rPr lang="zh-CN" altLang="en-US" dirty="0" smtClean="0"/>
                  <a:t>同余式</a:t>
                </a:r>
                <a:r>
                  <a:rPr lang="en-US" dirty="0" smtClean="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𝑚𝑜𝑑</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 </m:t>
                    </m:r>
                  </m:oMath>
                </a14:m>
                <a:r>
                  <a:rPr lang="zh-CN" altLang="en-US" dirty="0" smtClean="0"/>
                  <a:t>可能为假</a:t>
                </a:r>
                <a:r>
                  <a:rPr lang="en-US" altLang="zh-CN" dirty="0" smtClean="0"/>
                  <a:t>.</a:t>
                </a:r>
              </a:p>
              <a:p>
                <a:pPr lvl="1"/>
                <a:r>
                  <a:rPr lang="zh-CN" altLang="en-US" dirty="0" smtClean="0"/>
                  <a:t>如果</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𝑐</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𝑑</m:t>
                    </m:r>
                    <m:r>
                      <a:rPr lang="en-US" altLang="zh-CN" i="1" dirty="0" smtClean="0">
                        <a:latin typeface="Cambria Math" panose="02040503050406030204" pitchFamily="18" charset="0"/>
                      </a:rPr>
                      <m:t> (</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r>
                      <a:rPr lang="en-US" altLang="zh-CN" i="1" dirty="0">
                        <a:latin typeface="Cambria Math" panose="02040503050406030204" pitchFamily="18" charset="0"/>
                      </a:rPr>
                      <m:t>) </m:t>
                    </m:r>
                  </m:oMath>
                </a14:m>
                <a:r>
                  <a:rPr lang="en-US" altLang="zh-CN" dirty="0" smtClean="0"/>
                  <a:t>, </a:t>
                </a:r>
                <a:r>
                  <a:rPr lang="zh-CN" altLang="en-US" dirty="0" smtClean="0"/>
                  <a:t>同余式</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𝑐</m:t>
                        </m:r>
                      </m:sup>
                    </m:sSup>
                  </m:oMath>
                </a14:m>
                <a:r>
                  <a:rPr lang="en-US" altLang="zh-CN" dirty="0" smtClean="0"/>
                  <a:t> </a:t>
                </a:r>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𝑑</m:t>
                        </m:r>
                      </m:sup>
                    </m:sSup>
                  </m:oMath>
                </a14:m>
                <a:r>
                  <a:rPr lang="en-US" altLang="zh-CN" dirty="0" smtClean="0"/>
                  <a:t>(</a:t>
                </a:r>
                <a14:m>
                  <m:oMath xmlns:m="http://schemas.openxmlformats.org/officeDocument/2006/math">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oMath>
                </a14:m>
                <a:r>
                  <a:rPr lang="en-US" altLang="zh-CN" dirty="0"/>
                  <a:t>) </a:t>
                </a:r>
                <a:r>
                  <a:rPr lang="zh-CN" altLang="en-US" dirty="0" smtClean="0"/>
                  <a:t>可能为假</a:t>
                </a:r>
                <a:r>
                  <a:rPr lang="en-US" altLang="zh-CN" dirty="0" smtClean="0"/>
                  <a:t>.</a:t>
                </a:r>
              </a:p>
              <a:p>
                <a:r>
                  <a:rPr lang="zh-CN" altLang="en-US" dirty="0" smtClean="0"/>
                  <a:t>例</a:t>
                </a:r>
                <a:r>
                  <a:rPr lang="en-US" dirty="0" smtClean="0"/>
                  <a:t>: </a:t>
                </a:r>
                <a:r>
                  <a:rPr lang="zh-CN" altLang="en-US" dirty="0" smtClean="0"/>
                  <a:t>存在同余式</a:t>
                </a:r>
                <a:r>
                  <a:rPr lang="en-US" dirty="0" smtClean="0"/>
                  <a:t>14 ≡ 8 (</a:t>
                </a:r>
                <a14:m>
                  <m:oMath xmlns:m="http://schemas.openxmlformats.org/officeDocument/2006/math">
                    <m:r>
                      <a:rPr lang="en-US" i="1" dirty="0" smtClean="0">
                        <a:latin typeface="Cambria Math" panose="02040503050406030204" pitchFamily="18" charset="0"/>
                      </a:rPr>
                      <m:t>𝑚𝑜𝑑</m:t>
                    </m:r>
                  </m:oMath>
                </a14:m>
                <a:r>
                  <a:rPr lang="en-US" dirty="0" smtClean="0"/>
                  <a:t> 6). </a:t>
                </a:r>
                <a:r>
                  <a:rPr lang="zh-CN" altLang="en-US" dirty="0" smtClean="0"/>
                  <a:t>因为</a:t>
                </a:r>
                <a:r>
                  <a:rPr lang="en-US" altLang="zh-CN" dirty="0" smtClean="0"/>
                  <a:t>6</a:t>
                </a:r>
                <a:r>
                  <a:rPr lang="zh-CN" altLang="en-US" dirty="0" smtClean="0"/>
                  <a:t>能整除</a:t>
                </a:r>
                <a:r>
                  <a:rPr lang="en-US" altLang="zh-CN" dirty="0" smtClean="0"/>
                  <a:t>14-8. </a:t>
                </a:r>
                <a:r>
                  <a:rPr lang="zh-CN" altLang="en-US" dirty="0" smtClean="0"/>
                  <a:t>但是两边除以</a:t>
                </a:r>
                <a:r>
                  <a:rPr lang="en-US" altLang="zh-CN" dirty="0" smtClean="0"/>
                  <a:t>2</a:t>
                </a:r>
                <a:r>
                  <a:rPr lang="zh-CN" altLang="en-US" dirty="0" smtClean="0"/>
                  <a:t>得到新的同余式</a:t>
                </a:r>
                <a:r>
                  <a:rPr lang="en-US" altLang="zh-CN" dirty="0"/>
                  <a:t>7 ≡ </a:t>
                </a:r>
                <a:r>
                  <a:rPr lang="en-US" altLang="zh-CN" dirty="0" smtClean="0"/>
                  <a:t>4 </a:t>
                </a:r>
                <a:r>
                  <a:rPr lang="en-US" altLang="zh-CN" dirty="0"/>
                  <a:t>(</a:t>
                </a:r>
                <a14:m>
                  <m:oMath xmlns:m="http://schemas.openxmlformats.org/officeDocument/2006/math">
                    <m:r>
                      <a:rPr lang="en-US" altLang="zh-CN" i="1" dirty="0" smtClean="0">
                        <a:latin typeface="Cambria Math" panose="02040503050406030204" pitchFamily="18" charset="0"/>
                      </a:rPr>
                      <m:t>𝑚𝑜𝑑</m:t>
                    </m:r>
                  </m:oMath>
                </a14:m>
                <a:r>
                  <a:rPr lang="en-US" altLang="zh-CN" dirty="0"/>
                  <a:t> 6</a:t>
                </a:r>
                <a:r>
                  <a:rPr lang="en-US" altLang="zh-CN" dirty="0" smtClean="0"/>
                  <a:t>)</a:t>
                </a:r>
                <a:r>
                  <a:rPr lang="zh-CN" altLang="en-US" dirty="0" smtClean="0"/>
                  <a:t>却不成立</a:t>
                </a:r>
                <a:r>
                  <a:rPr lang="en-US" altLang="zh-CN" dirty="0" smtClean="0"/>
                  <a:t>. </a:t>
                </a:r>
                <a:r>
                  <a:rPr lang="zh-CN" altLang="en-US" dirty="0" smtClean="0"/>
                  <a:t>这是因为</a:t>
                </a:r>
                <a:r>
                  <a:rPr lang="en-US" dirty="0" smtClean="0"/>
                  <a:t>14/2 = 7</a:t>
                </a:r>
                <a:r>
                  <a:rPr lang="en-US" altLang="zh-CN" dirty="0" smtClean="0"/>
                  <a:t>, </a:t>
                </a:r>
                <a:r>
                  <a:rPr lang="en-US" dirty="0" smtClean="0"/>
                  <a:t>8/2 = 4, </a:t>
                </a:r>
                <a:r>
                  <a:rPr lang="zh-CN" altLang="en-US" dirty="0" smtClean="0"/>
                  <a:t>但是</a:t>
                </a:r>
                <a:r>
                  <a:rPr lang="en-US" dirty="0" smtClean="0"/>
                  <a:t>7≢4 (</a:t>
                </a:r>
                <a14:m>
                  <m:oMath xmlns:m="http://schemas.openxmlformats.org/officeDocument/2006/math">
                    <m:r>
                      <a:rPr lang="en-US" i="1" dirty="0" smtClean="0">
                        <a:latin typeface="Cambria Math" panose="02040503050406030204" pitchFamily="18" charset="0"/>
                      </a:rPr>
                      <m:t>𝑚𝑜𝑑</m:t>
                    </m:r>
                  </m:oMath>
                </a14:m>
                <a:r>
                  <a:rPr lang="en-US" dirty="0" smtClean="0"/>
                  <a:t> 6), 6</a:t>
                </a:r>
                <a:r>
                  <a:rPr lang="zh-CN" altLang="en-US" dirty="0" smtClean="0"/>
                  <a:t>不能够整除</a:t>
                </a:r>
                <a:r>
                  <a:rPr lang="en-US" altLang="zh-CN" dirty="0" smtClean="0"/>
                  <a:t>7-4</a:t>
                </a: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55"/>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87AA4454-4E3F-41C0-8941-C0B61F37125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18</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600200"/>
            <a:ext cx="11277599" cy="1524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模运算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dirty="0" smtClean="0"/>
                  <a:t>利用每个整数的</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函数找出两个整数的和与积的该函数值</a:t>
                </a:r>
                <a:r>
                  <a:rPr lang="en-US" altLang="zh-CN" dirty="0" smtClean="0"/>
                  <a:t>:</a:t>
                </a:r>
              </a:p>
              <a:p>
                <a:r>
                  <a:rPr lang="en-US" altLang="zh-CN" dirty="0" smtClean="0"/>
                  <a:t>【</a:t>
                </a:r>
                <a:r>
                  <a:rPr lang="zh-CN" altLang="en-US" dirty="0" smtClean="0"/>
                  <a:t>推论</a:t>
                </a:r>
                <a:r>
                  <a:rPr lang="en-US" altLang="zh-CN" dirty="0" smtClean="0"/>
                  <a:t>2】</a:t>
                </a:r>
                <a:r>
                  <a:rPr lang="en-US" dirty="0" smtClean="0"/>
                  <a:t>: </a:t>
                </a:r>
                <a:r>
                  <a:rPr lang="zh-CN" altLang="en-US" dirty="0" smtClean="0"/>
                  <a:t>令</a:t>
                </a:r>
                <a14:m>
                  <m:oMath xmlns:m="http://schemas.openxmlformats.org/officeDocument/2006/math">
                    <m:r>
                      <a:rPr lang="en-US" altLang="zh-CN" i="1" dirty="0" smtClean="0">
                        <a:latin typeface="Cambria Math" panose="02040503050406030204" pitchFamily="18" charset="0"/>
                      </a:rPr>
                      <m:t>𝑚</m:t>
                    </m:r>
                  </m:oMath>
                </a14:m>
                <a:r>
                  <a:rPr lang="zh-CN" altLang="en-US" dirty="0" smtClean="0"/>
                  <a:t>为正整数</a:t>
                </a:r>
                <a:r>
                  <a:rPr lang="en-US" altLang="zh-CN" dirty="0" smtClean="0"/>
                  <a:t>, </a:t>
                </a:r>
                <a:r>
                  <a:rPr lang="zh-CN" altLang="en-US" dirty="0" smtClean="0"/>
                  <a:t>令</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为整数</a:t>
                </a:r>
                <a:r>
                  <a:rPr lang="en-US" altLang="zh-CN" dirty="0" smtClean="0"/>
                  <a:t>, </a:t>
                </a:r>
                <a:r>
                  <a:rPr lang="zh-CN" altLang="en-US" dirty="0" smtClean="0"/>
                  <a:t>则</a:t>
                </a:r>
                <a:r>
                  <a:rPr lang="en-US" dirty="0" smtClean="0"/>
                  <a: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oMath>
                </a14:m>
                <a:r>
                  <a:rPr lang="en-US" dirty="0" smtClean="0"/>
                  <a:t>) (</a:t>
                </a:r>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oMath>
                </a14:m>
                <a:r>
                  <a:rPr lang="en-US" dirty="0" smtClean="0"/>
                  <a:t>) =   ((</a:t>
                </a:r>
                <a14:m>
                  <m:oMath xmlns:m="http://schemas.openxmlformats.org/officeDocument/2006/math">
                    <m:r>
                      <a:rPr lang="en-US" i="1" dirty="0" smtClean="0">
                        <a:latin typeface="Cambria Math" panose="02040503050406030204" pitchFamily="18" charset="0"/>
                      </a:rPr>
                      <m:t>𝑎</m:t>
                    </m:r>
                  </m:oMath>
                </a14:m>
                <a:r>
                  <a:rPr lang="en-US" dirty="0" smtClean="0"/>
                  <a:t> </a:t>
                </a:r>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oMath>
                </a14:m>
                <a:r>
                  <a:rPr lang="en-US" dirty="0" smtClean="0"/>
                  <a:t>) + (</a:t>
                </a:r>
                <a14:m>
                  <m:oMath xmlns:m="http://schemas.openxmlformats.org/officeDocument/2006/math">
                    <m:r>
                      <a:rPr lang="en-US" i="1" dirty="0" smtClean="0">
                        <a:latin typeface="Cambria Math" panose="02040503050406030204" pitchFamily="18" charset="0"/>
                      </a:rPr>
                      <m:t>𝑏</m:t>
                    </m:r>
                  </m:oMath>
                </a14:m>
                <a:r>
                  <a:rPr lang="en-US" dirty="0" smtClean="0"/>
                  <a:t> </a:t>
                </a:r>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oMath>
                </a14:m>
                <a:r>
                  <a:rPr lang="en-US" dirty="0" smtClean="0"/>
                  <a:t>)) </a:t>
                </a:r>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oMath>
                </a14:m>
                <a:r>
                  <a:rPr lang="en-US" altLang="zh-CN" dirty="0" smtClean="0"/>
                  <a:t>, </a:t>
                </a:r>
                <a:r>
                  <a:rPr lang="zh-CN" altLang="en-US" dirty="0" smtClean="0"/>
                  <a:t>并且</a:t>
                </a:r>
                <a14:m>
                  <m:oMath xmlns:m="http://schemas.openxmlformats.org/officeDocument/2006/math">
                    <m:r>
                      <a:rPr lang="en-US" i="1" dirty="0" smtClean="0">
                        <a:latin typeface="Cambria Math" panose="02040503050406030204" pitchFamily="18" charset="0"/>
                      </a:rPr>
                      <m:t>𝑎𝑏</m:t>
                    </m:r>
                  </m:oMath>
                </a14:m>
                <a:r>
                  <a:rPr lang="en-US" dirty="0" smtClean="0"/>
                  <a:t> </a:t>
                </a:r>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oMath>
                </a14:m>
                <a:r>
                  <a:rPr lang="en-US" dirty="0" smtClean="0"/>
                  <a:t> = ((</a:t>
                </a:r>
                <a14:m>
                  <m:oMath xmlns:m="http://schemas.openxmlformats.org/officeDocument/2006/math">
                    <m:r>
                      <a:rPr lang="en-US" i="1" dirty="0" smtClean="0">
                        <a:latin typeface="Cambria Math" panose="02040503050406030204" pitchFamily="18" charset="0"/>
                      </a:rPr>
                      <m:t>𝑎</m:t>
                    </m:r>
                  </m:oMath>
                </a14:m>
                <a:r>
                  <a:rPr lang="en-US" dirty="0" smtClean="0"/>
                  <a:t> </a:t>
                </a:r>
                <a:r>
                  <a:rPr lang="en-US" b="1" dirty="0" smtClean="0"/>
                  <a:t>mod </a:t>
                </a:r>
                <a14:m>
                  <m:oMath xmlns:m="http://schemas.openxmlformats.org/officeDocument/2006/math">
                    <m:r>
                      <a:rPr lang="en-US" i="1" dirty="0" smtClean="0">
                        <a:latin typeface="Cambria Math" panose="02040503050406030204" pitchFamily="18" charset="0"/>
                      </a:rPr>
                      <m:t>𝑚</m:t>
                    </m:r>
                  </m:oMath>
                </a14:m>
                <a:r>
                  <a:rPr lang="en-US" dirty="0" smtClean="0"/>
                  <a:t>) (</a:t>
                </a:r>
                <a14:m>
                  <m:oMath xmlns:m="http://schemas.openxmlformats.org/officeDocument/2006/math">
                    <m:r>
                      <a:rPr lang="en-US" i="1" dirty="0" smtClean="0">
                        <a:latin typeface="Cambria Math" panose="02040503050406030204" pitchFamily="18" charset="0"/>
                      </a:rPr>
                      <m:t>𝑏</m:t>
                    </m:r>
                  </m:oMath>
                </a14:m>
                <a:r>
                  <a:rPr lang="en-US" dirty="0" smtClean="0"/>
                  <a:t> </a:t>
                </a:r>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oMath>
                </a14:m>
                <a:r>
                  <a:rPr lang="en-US" dirty="0" smtClean="0"/>
                  <a:t>)) </a:t>
                </a:r>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oMath>
                </a14:m>
                <a:r>
                  <a:rPr lang="en-US" dirty="0" smtClean="0"/>
                  <a:t>. </a:t>
                </a:r>
              </a:p>
              <a:p>
                <a:pPr>
                  <a:lnSpc>
                    <a:spcPct val="110000"/>
                  </a:lnSpc>
                </a:pPr>
                <a:r>
                  <a:rPr lang="zh-CN" altLang="en-US" dirty="0" smtClean="0"/>
                  <a:t>证明</a:t>
                </a:r>
                <a:r>
                  <a:rPr lang="en-US" altLang="zh-CN" dirty="0" smtClean="0"/>
                  <a:t>: </a:t>
                </a:r>
                <a:r>
                  <a:rPr lang="zh-CN" altLang="en-US" dirty="0" smtClean="0"/>
                  <a:t>根据定义</a:t>
                </a:r>
                <a:r>
                  <a:rPr lang="en-US" altLang="zh-CN" dirty="0" smtClean="0"/>
                  <a:t>, </a:t>
                </a:r>
                <a:r>
                  <a:rPr lang="zh-CN" altLang="en-US" dirty="0" smtClean="0"/>
                  <a:t>可得</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oMath>
                </a14:m>
                <a:r>
                  <a:rPr lang="en-US" altLang="zh-CN" dirty="0" smtClean="0"/>
                  <a:t>) (</a:t>
                </a:r>
                <a:r>
                  <a:rPr lang="zh-CN" altLang="en-US" dirty="0" smtClean="0"/>
                  <a:t>因为</a:t>
                </a:r>
                <a14:m>
                  <m:oMath xmlns:m="http://schemas.openxmlformats.org/officeDocument/2006/math">
                    <m:r>
                      <a:rPr lang="en-US" altLang="zh-CN" i="1" dirty="0" smtClean="0">
                        <a:latin typeface="Cambria Math" panose="02040503050406030204" pitchFamily="18" charset="0"/>
                      </a:rPr>
                      <m:t>𝑎</m:t>
                    </m:r>
                  </m:oMath>
                </a14:m>
                <a:r>
                  <a:rPr lang="zh-CN" altLang="en-US" dirty="0"/>
                  <a:t>除</a:t>
                </a:r>
                <a:r>
                  <a:rPr lang="zh-CN" altLang="en-US" dirty="0" smtClean="0"/>
                  <a:t>以</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的余数和 </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m:t>
                    </m:r>
                  </m:oMath>
                </a14:m>
                <a:r>
                  <a:rPr lang="zh-CN" altLang="en-US" dirty="0" smtClean="0"/>
                  <a:t>除以</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的余数是相同的</a:t>
                </a:r>
                <a:r>
                  <a:rPr lang="en-US" altLang="zh-CN"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又表示的是</a:t>
                </a:r>
                <a14:m>
                  <m:oMath xmlns:m="http://schemas.openxmlformats.org/officeDocument/2006/math">
                    <m:r>
                      <a:rPr lang="en-US" altLang="zh-CN" i="1" dirty="0" smtClean="0">
                        <a:latin typeface="Cambria Math" panose="02040503050406030204" pitchFamily="18" charset="0"/>
                      </a:rPr>
                      <m:t>𝑎</m:t>
                    </m:r>
                  </m:oMath>
                </a14:m>
                <a:r>
                  <a:rPr lang="zh-CN" altLang="en-US" dirty="0" smtClean="0"/>
                  <a:t>除以</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的余数</a:t>
                </a:r>
                <a:r>
                  <a:rPr lang="en-US" altLang="zh-CN" dirty="0" smtClean="0"/>
                  <a:t>)</a:t>
                </a:r>
                <a:r>
                  <a:rPr lang="zh-CN" altLang="en-US" dirty="0" smtClean="0"/>
                  <a:t>和</a:t>
                </a:r>
                <a14:m>
                  <m:oMath xmlns:m="http://schemas.openxmlformats.org/officeDocument/2006/math">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m:t>
                    </m:r>
                  </m:oMath>
                </a14:m>
                <a:r>
                  <a:rPr lang="en-US" altLang="zh-CN" dirty="0" smtClean="0"/>
                  <a:t>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oMath>
                </a14:m>
                <a:endParaRPr lang="en-US" altLang="zh-CN" dirty="0" smtClean="0"/>
              </a:p>
              <a:p>
                <a:pPr marL="447675" indent="631825">
                  <a:lnSpc>
                    <a:spcPct val="110000"/>
                  </a:lnSpc>
                  <a:buNone/>
                </a:pPr>
                <a:r>
                  <a:rPr lang="zh-CN" altLang="en-US" dirty="0" smtClean="0"/>
                  <a:t>因此</a:t>
                </a:r>
                <a:r>
                  <a:rPr lang="en-US" altLang="zh-CN" dirty="0" smtClean="0"/>
                  <a:t>, </a:t>
                </a:r>
                <a:r>
                  <a:rPr lang="zh-CN" altLang="en-US" dirty="0" smtClean="0"/>
                  <a:t>根据定理</a:t>
                </a:r>
                <a:r>
                  <a:rPr lang="en-US" altLang="zh-CN" dirty="0" smtClean="0"/>
                  <a:t>5</a:t>
                </a:r>
                <a:r>
                  <a:rPr lang="zh-CN" altLang="en-US" dirty="0" smtClean="0"/>
                  <a:t>可得</a:t>
                </a:r>
                <a:r>
                  <a:rPr lang="en-US" altLang="zh-CN" dirty="0"/>
                  <a:t>(</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oMath>
                </a14:m>
                <a:r>
                  <a:rPr lang="en-US" altLang="zh-CN" dirty="0"/>
                  <a:t>≡</a:t>
                </a:r>
                <a:r>
                  <a:rPr lang="en-US" altLang="zh-CN" dirty="0" smtClean="0"/>
                  <a:t> (</a:t>
                </a:r>
                <a14:m>
                  <m:oMath xmlns:m="http://schemas.openxmlformats.org/officeDocument/2006/math">
                    <m:r>
                      <a:rPr lang="en-US" altLang="zh-CN" i="1" dirty="0" smtClean="0">
                        <a:latin typeface="Cambria Math" panose="02040503050406030204" pitchFamily="18" charset="0"/>
                      </a:rPr>
                      <m:t>𝑎</m:t>
                    </m:r>
                  </m:oMath>
                </a14:m>
                <a:r>
                  <a:rPr lang="en-US" altLang="zh-CN" dirty="0"/>
                  <a:t> </a:t>
                </a:r>
                <a:r>
                  <a:rPr lang="en-US" altLang="zh-CN" b="1" dirty="0"/>
                  <a:t>mod</a:t>
                </a:r>
                <a:r>
                  <a:rPr lang="en-US" altLang="zh-CN" dirty="0"/>
                  <a:t> </a:t>
                </a:r>
                <a14:m>
                  <m:oMath xmlns:m="http://schemas.openxmlformats.org/officeDocument/2006/math">
                    <m:r>
                      <a:rPr lang="en-US" altLang="zh-CN" i="1" dirty="0" smtClean="0">
                        <a:latin typeface="Cambria Math" panose="02040503050406030204" pitchFamily="18" charset="0"/>
                      </a:rPr>
                      <m:t>𝑚</m:t>
                    </m:r>
                  </m:oMath>
                </a14:m>
                <a:r>
                  <a:rPr lang="en-US" altLang="zh-CN" dirty="0"/>
                  <a:t>) + (</a:t>
                </a:r>
                <a14:m>
                  <m:oMath xmlns:m="http://schemas.openxmlformats.org/officeDocument/2006/math">
                    <m:r>
                      <a:rPr lang="en-US" altLang="zh-CN" i="1" dirty="0" smtClean="0">
                        <a:latin typeface="Cambria Math" panose="02040503050406030204" pitchFamily="18" charset="0"/>
                      </a:rPr>
                      <m:t>𝑏</m:t>
                    </m:r>
                  </m:oMath>
                </a14:m>
                <a:r>
                  <a:rPr lang="en-US" altLang="zh-CN" dirty="0"/>
                  <a:t> </a:t>
                </a:r>
                <a:r>
                  <a:rPr lang="en-US" altLang="zh-CN" b="1" dirty="0"/>
                  <a:t>mod</a:t>
                </a:r>
                <a:r>
                  <a:rPr lang="en-US" altLang="zh-CN" dirty="0"/>
                  <a:t>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oMath>
                </a14:m>
                <a:r>
                  <a:rPr lang="en-US" altLang="zh-CN" dirty="0" smtClean="0"/>
                  <a:t>)</a:t>
                </a:r>
                <a:r>
                  <a:rPr lang="zh-CN" altLang="en-US" dirty="0" smtClean="0"/>
                  <a:t>和 </a:t>
                </a:r>
                <a14:m>
                  <m:oMath xmlns:m="http://schemas.openxmlformats.org/officeDocument/2006/math">
                    <m:r>
                      <a:rPr lang="en-US" altLang="zh-CN" i="1" dirty="0" smtClean="0">
                        <a:latin typeface="Cambria Math" panose="02040503050406030204" pitchFamily="18" charset="0"/>
                      </a:rPr>
                      <m:t>𝑎𝑏</m:t>
                    </m:r>
                  </m:oMath>
                </a14:m>
                <a:r>
                  <a:rPr lang="en-US" altLang="zh-CN" dirty="0" smtClean="0"/>
                  <a:t> ≡(</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en-US" altLang="zh-CN" dirty="0" smtClean="0"/>
                  <a:t>)(</a:t>
                </a:r>
                <a14:m>
                  <m:oMath xmlns:m="http://schemas.openxmlformats.org/officeDocument/2006/math">
                    <m:r>
                      <a:rPr lang="en-US" altLang="zh-CN" i="1" dirty="0" smtClean="0">
                        <a:latin typeface="Cambria Math" panose="02040503050406030204" pitchFamily="18" charset="0"/>
                      </a:rPr>
                      <m:t>𝑏</m:t>
                    </m:r>
                  </m:oMath>
                </a14:m>
                <a:r>
                  <a:rPr lang="en-US" altLang="zh-CN" dirty="0" smtClean="0"/>
                  <a:t>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666"/>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171066AE-9194-4592-9E8A-CA714FBD2503}"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19</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971540" y="912079"/>
            <a:ext cx="4867275" cy="830997"/>
            <a:chOff x="5402407" y="1253593"/>
            <a:chExt cx="4867485" cy="830861"/>
          </a:xfrm>
        </p:grpSpPr>
        <p:sp>
          <p:nvSpPr>
            <p:cNvPr id="16" name="文本框 15"/>
            <p:cNvSpPr txBox="1"/>
            <p:nvPr/>
          </p:nvSpPr>
          <p:spPr>
            <a:xfrm>
              <a:off x="5402407" y="1253593"/>
              <a:ext cx="3474114" cy="83086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2400" b="1" dirty="0">
                  <a:solidFill>
                    <a:srgbClr val="01559D"/>
                  </a:solidFill>
                  <a:latin typeface="微软雅黑" panose="020B0503020204020204" pitchFamily="34" charset="-122"/>
                  <a:ea typeface="微软雅黑" panose="020B0503020204020204" pitchFamily="34" charset="-122"/>
                </a:rPr>
                <a:t>整除和模运算</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rPr>
                <a:t>Divisibility and Modular Arithmetic</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18" name="圆角矩形 17"/>
          <p:cNvSpPr/>
          <p:nvPr/>
        </p:nvSpPr>
        <p:spPr>
          <a:xfrm rot="2700000">
            <a:off x="5478145" y="1032095"/>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19" name="文本框 18"/>
          <p:cNvSpPr txBox="1"/>
          <p:nvPr/>
        </p:nvSpPr>
        <p:spPr>
          <a:xfrm>
            <a:off x="5521868" y="1047970"/>
            <a:ext cx="314510" cy="369332"/>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1</a:t>
            </a:r>
            <a:endParaRPr lang="zh-CN" altLang="en-US" b="1" i="1" dirty="0">
              <a:solidFill>
                <a:schemeClr val="bg1"/>
              </a:solidFill>
              <a:latin typeface="Century Gothic" panose="020B0502020202020204" pitchFamily="34" charset="0"/>
            </a:endParaRPr>
          </a:p>
        </p:txBody>
      </p:sp>
      <p:grpSp>
        <p:nvGrpSpPr>
          <p:cNvPr id="20" name="组合 19"/>
          <p:cNvGrpSpPr/>
          <p:nvPr/>
        </p:nvGrpSpPr>
        <p:grpSpPr>
          <a:xfrm>
            <a:off x="5971540" y="1889979"/>
            <a:ext cx="4867275" cy="658343"/>
            <a:chOff x="5402407" y="1253593"/>
            <a:chExt cx="4867485" cy="658235"/>
          </a:xfrm>
        </p:grpSpPr>
        <p:sp>
          <p:nvSpPr>
            <p:cNvPr id="21" name="文本框 20"/>
            <p:cNvSpPr txBox="1"/>
            <p:nvPr/>
          </p:nvSpPr>
          <p:spPr>
            <a:xfrm>
              <a:off x="5402407" y="1253593"/>
              <a:ext cx="3474114" cy="461589"/>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2400" b="1" dirty="0" smtClean="0">
                  <a:solidFill>
                    <a:srgbClr val="01559D"/>
                  </a:solidFill>
                  <a:latin typeface="微软雅黑" panose="020B0503020204020204" pitchFamily="34" charset="-122"/>
                  <a:ea typeface="微软雅黑" panose="020B0503020204020204" pitchFamily="34" charset="-122"/>
                  <a:sym typeface="+mn-ea"/>
                </a:rPr>
                <a:t>素数</a:t>
              </a:r>
              <a:endParaRPr lang="zh-CN" altLang="en-US" sz="2400" b="1" dirty="0">
                <a:solidFill>
                  <a:srgbClr val="01559D"/>
                </a:solidFill>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rPr>
                <a:t>Primes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23" name="圆角矩形 22"/>
          <p:cNvSpPr/>
          <p:nvPr/>
        </p:nvSpPr>
        <p:spPr>
          <a:xfrm rot="2700000">
            <a:off x="5478145" y="2009995"/>
            <a:ext cx="401955" cy="40132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24" name="文本框 23"/>
          <p:cNvSpPr txBox="1"/>
          <p:nvPr/>
        </p:nvSpPr>
        <p:spPr>
          <a:xfrm>
            <a:off x="5521868" y="2025870"/>
            <a:ext cx="314510" cy="369332"/>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2</a:t>
            </a:r>
            <a:endParaRPr lang="zh-CN" altLang="en-US" b="1" i="1" dirty="0">
              <a:solidFill>
                <a:schemeClr val="bg1"/>
              </a:solidFill>
              <a:latin typeface="Century Gothic" panose="020B0502020202020204" pitchFamily="34" charset="0"/>
            </a:endParaRPr>
          </a:p>
        </p:txBody>
      </p:sp>
      <p:grpSp>
        <p:nvGrpSpPr>
          <p:cNvPr id="25" name="组合 24"/>
          <p:cNvGrpSpPr/>
          <p:nvPr/>
        </p:nvGrpSpPr>
        <p:grpSpPr>
          <a:xfrm>
            <a:off x="5971540" y="2867244"/>
            <a:ext cx="4867275" cy="658343"/>
            <a:chOff x="5402407" y="1253593"/>
            <a:chExt cx="4867485" cy="658235"/>
          </a:xfrm>
        </p:grpSpPr>
        <p:sp>
          <p:nvSpPr>
            <p:cNvPr id="26" name="文本框 25"/>
            <p:cNvSpPr txBox="1"/>
            <p:nvPr/>
          </p:nvSpPr>
          <p:spPr>
            <a:xfrm>
              <a:off x="5402407" y="1253593"/>
              <a:ext cx="3474114" cy="461589"/>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2400" b="1" dirty="0">
                  <a:solidFill>
                    <a:srgbClr val="01559D"/>
                  </a:solidFill>
                  <a:latin typeface="微软雅黑" panose="020B0503020204020204" pitchFamily="34" charset="-122"/>
                  <a:ea typeface="微软雅黑" panose="020B0503020204020204" pitchFamily="34" charset="-122"/>
                  <a:sym typeface="+mn-ea"/>
                </a:rPr>
                <a:t>求解</a:t>
              </a:r>
              <a:r>
                <a:rPr lang="zh-CN" altLang="en-US" sz="2400" b="1" dirty="0" smtClean="0">
                  <a:solidFill>
                    <a:srgbClr val="01559D"/>
                  </a:solidFill>
                  <a:latin typeface="微软雅黑" panose="020B0503020204020204" pitchFamily="34" charset="-122"/>
                  <a:ea typeface="微软雅黑" panose="020B0503020204020204" pitchFamily="34" charset="-122"/>
                  <a:sym typeface="+mn-ea"/>
                </a:rPr>
                <a:t>同余方程</a:t>
              </a:r>
              <a:endParaRPr lang="zh-CN" altLang="en-US" sz="2400" b="1" dirty="0">
                <a:solidFill>
                  <a:srgbClr val="01559D"/>
                </a:solidFill>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200" dirty="0" smtClean="0">
                  <a:solidFill>
                    <a:srgbClr val="01559D"/>
                  </a:solidFill>
                  <a:latin typeface="微软雅黑" panose="020B0503020204020204" pitchFamily="34" charset="-122"/>
                  <a:ea typeface="微软雅黑" panose="020B0503020204020204" pitchFamily="34" charset="-122"/>
                </a:rPr>
                <a:t>Solving </a:t>
              </a:r>
              <a:r>
                <a:rPr lang="en-US" altLang="zh-CN" sz="1200" dirty="0" err="1" smtClean="0">
                  <a:solidFill>
                    <a:srgbClr val="01559D"/>
                  </a:solidFill>
                  <a:latin typeface="微软雅黑" panose="020B0503020204020204" pitchFamily="34" charset="-122"/>
                  <a:ea typeface="微软雅黑" panose="020B0503020204020204" pitchFamily="34" charset="-122"/>
                </a:rPr>
                <a:t>Congruences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28" name="圆角矩形 27"/>
          <p:cNvSpPr/>
          <p:nvPr/>
        </p:nvSpPr>
        <p:spPr>
          <a:xfrm rot="2700000">
            <a:off x="5478145" y="2987260"/>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29" name="文本框 28"/>
          <p:cNvSpPr txBox="1"/>
          <p:nvPr/>
        </p:nvSpPr>
        <p:spPr>
          <a:xfrm>
            <a:off x="5521868" y="3003770"/>
            <a:ext cx="314510" cy="369332"/>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3</a:t>
            </a:r>
            <a:endParaRPr lang="zh-CN" altLang="en-US" b="1" i="1" dirty="0">
              <a:solidFill>
                <a:schemeClr val="bg1"/>
              </a:solidFill>
              <a:latin typeface="Century Gothic" panose="020B0502020202020204" pitchFamily="34" charset="0"/>
            </a:endParaRPr>
          </a:p>
        </p:txBody>
      </p:sp>
      <p:grpSp>
        <p:nvGrpSpPr>
          <p:cNvPr id="30" name="组合 29"/>
          <p:cNvGrpSpPr/>
          <p:nvPr/>
        </p:nvGrpSpPr>
        <p:grpSpPr>
          <a:xfrm>
            <a:off x="5971540" y="3845144"/>
            <a:ext cx="4867275" cy="658343"/>
            <a:chOff x="5402407" y="1253593"/>
            <a:chExt cx="4867485" cy="658235"/>
          </a:xfrm>
        </p:grpSpPr>
        <p:sp>
          <p:nvSpPr>
            <p:cNvPr id="31" name="文本框 30"/>
            <p:cNvSpPr txBox="1"/>
            <p:nvPr/>
          </p:nvSpPr>
          <p:spPr>
            <a:xfrm>
              <a:off x="5402407" y="1253593"/>
              <a:ext cx="3474114" cy="461589"/>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2400" b="1" dirty="0">
                  <a:solidFill>
                    <a:srgbClr val="01559D"/>
                  </a:solidFill>
                  <a:latin typeface="微软雅黑" panose="020B0503020204020204" pitchFamily="34" charset="-122"/>
                  <a:ea typeface="微软雅黑" panose="020B0503020204020204" pitchFamily="34" charset="-122"/>
                  <a:sym typeface="+mn-ea"/>
                </a:rPr>
                <a:t>同余</a:t>
              </a:r>
              <a:r>
                <a:rPr lang="zh-CN" altLang="en-US" sz="2400" b="1" dirty="0" smtClean="0">
                  <a:solidFill>
                    <a:srgbClr val="01559D"/>
                  </a:solidFill>
                  <a:latin typeface="微软雅黑" panose="020B0503020204020204" pitchFamily="34" charset="-122"/>
                  <a:ea typeface="微软雅黑" panose="020B0503020204020204" pitchFamily="34" charset="-122"/>
                  <a:sym typeface="+mn-ea"/>
                </a:rPr>
                <a:t>应用</a:t>
              </a:r>
              <a:endParaRPr lang="zh-CN" altLang="en-US" sz="2400" b="1" dirty="0">
                <a:solidFill>
                  <a:srgbClr val="01559D"/>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rPr>
                <a:t>Applications of </a:t>
              </a:r>
              <a:r>
                <a:rPr kumimoji="0" lang="en-US" altLang="zh-CN" sz="1200" b="0" i="0" u="none" strike="noStrike" kern="1200" cap="none" spc="0" normalizeH="0" baseline="0" noProof="0" dirty="0" err="1" smtClean="0">
                  <a:ln>
                    <a:noFill/>
                  </a:ln>
                  <a:solidFill>
                    <a:srgbClr val="01559D"/>
                  </a:solidFill>
                  <a:effectLst/>
                  <a:uLnTx/>
                  <a:uFillTx/>
                  <a:latin typeface="微软雅黑" panose="020B0503020204020204" pitchFamily="34" charset="-122"/>
                  <a:ea typeface="微软雅黑" panose="020B0503020204020204" pitchFamily="34" charset="-122"/>
                </a:rPr>
                <a:t>Congruences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33" name="圆角矩形 32"/>
          <p:cNvSpPr/>
          <p:nvPr/>
        </p:nvSpPr>
        <p:spPr>
          <a:xfrm rot="2700000">
            <a:off x="5478145" y="3965160"/>
            <a:ext cx="401955" cy="40132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34" name="文本框 33"/>
          <p:cNvSpPr txBox="1"/>
          <p:nvPr/>
        </p:nvSpPr>
        <p:spPr>
          <a:xfrm>
            <a:off x="5521868" y="3981035"/>
            <a:ext cx="314510" cy="369332"/>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4</a:t>
            </a:r>
            <a:endParaRPr lang="zh-CN" altLang="en-US" b="1" i="1" dirty="0">
              <a:solidFill>
                <a:schemeClr val="bg1"/>
              </a:solidFill>
              <a:latin typeface="Century Gothic" panose="020B0502020202020204" pitchFamily="34" charset="0"/>
            </a:endParaRPr>
          </a:p>
        </p:txBody>
      </p:sp>
      <p:sp>
        <p:nvSpPr>
          <p:cNvPr id="35" name="文本框 34"/>
          <p:cNvSpPr txBox="1"/>
          <p:nvPr/>
        </p:nvSpPr>
        <p:spPr>
          <a:xfrm>
            <a:off x="1403844" y="1769537"/>
            <a:ext cx="3768205" cy="82994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800" b="1" dirty="0" smtClean="0">
                <a:solidFill>
                  <a:srgbClr val="01559D"/>
                </a:solidFill>
                <a:latin typeface="Arial" panose="020B0604020202020204" pitchFamily="34" charset="0"/>
                <a:cs typeface="Arial" panose="020B0604020202020204" pitchFamily="34" charset="0"/>
              </a:rPr>
              <a:t>CONTENT</a:t>
            </a:r>
            <a:endParaRPr kumimoji="0" lang="en-US" altLang="zh-CN" sz="4800" b="1" u="none" strike="noStrike" kern="1200" cap="none" spc="0" normalizeH="0" baseline="0" noProof="0" dirty="0" smtClean="0">
              <a:ln>
                <a:noFill/>
              </a:ln>
              <a:solidFill>
                <a:srgbClr val="01559D"/>
              </a:solidFill>
              <a:effectLst/>
              <a:uLnTx/>
              <a:uFillTx/>
              <a:latin typeface="Arial" panose="020B0604020202020204" pitchFamily="34" charset="0"/>
              <a:cs typeface="Arial" panose="020B0604020202020204" pitchFamily="34" charset="0"/>
            </a:endParaRPr>
          </a:p>
        </p:txBody>
      </p:sp>
      <p:grpSp>
        <p:nvGrpSpPr>
          <p:cNvPr id="36" name="组合 35"/>
          <p:cNvGrpSpPr/>
          <p:nvPr/>
        </p:nvGrpSpPr>
        <p:grpSpPr>
          <a:xfrm>
            <a:off x="5971540" y="4885471"/>
            <a:ext cx="4867275" cy="658343"/>
            <a:chOff x="5402407" y="1253593"/>
            <a:chExt cx="4867485" cy="658235"/>
          </a:xfrm>
        </p:grpSpPr>
        <p:sp>
          <p:nvSpPr>
            <p:cNvPr id="37" name="文本框 36"/>
            <p:cNvSpPr txBox="1"/>
            <p:nvPr/>
          </p:nvSpPr>
          <p:spPr>
            <a:xfrm>
              <a:off x="5402407" y="1253593"/>
              <a:ext cx="3474114" cy="461589"/>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2400" b="1" dirty="0" smtClean="0">
                  <a:solidFill>
                    <a:srgbClr val="01559D"/>
                  </a:solidFill>
                  <a:latin typeface="微软雅黑" panose="020B0503020204020204" pitchFamily="34" charset="-122"/>
                  <a:ea typeface="微软雅黑" panose="020B0503020204020204" pitchFamily="34" charset="-122"/>
                  <a:sym typeface="+mn-ea"/>
                </a:rPr>
                <a:t>密码学</a:t>
              </a:r>
              <a:endParaRPr lang="zh-CN" altLang="en-US" sz="2400" b="1" dirty="0">
                <a:solidFill>
                  <a:srgbClr val="01559D"/>
                </a:solidFill>
                <a:latin typeface="微软雅黑" panose="020B0503020204020204" pitchFamily="34" charset="-122"/>
                <a:ea typeface="微软雅黑" panose="020B0503020204020204" pitchFamily="34" charset="-122"/>
                <a:sym typeface="+mn-ea"/>
              </a:endParaRPr>
            </a:p>
          </p:txBody>
        </p:sp>
        <p:sp>
          <p:nvSpPr>
            <p:cNvPr id="38" name="文本框 37"/>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rPr>
                <a:t>Cryptography</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39" name="圆角矩形 38"/>
          <p:cNvSpPr/>
          <p:nvPr/>
        </p:nvSpPr>
        <p:spPr>
          <a:xfrm rot="2700000">
            <a:off x="5478145" y="4956971"/>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40" name="文本框 39"/>
          <p:cNvSpPr txBox="1"/>
          <p:nvPr/>
        </p:nvSpPr>
        <p:spPr>
          <a:xfrm>
            <a:off x="5522669" y="4973481"/>
            <a:ext cx="312907" cy="369332"/>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5</a:t>
            </a:r>
            <a:endParaRPr lang="zh-CN" altLang="en-US" b="1" i="1" dirty="0">
              <a:solidFill>
                <a:schemeClr val="bg1"/>
              </a:solidFill>
              <a:latin typeface="Century Gothic" panose="020B0502020202020204" pitchFamily="34" charset="0"/>
            </a:endParaRPr>
          </a:p>
        </p:txBody>
      </p:sp>
      <p:cxnSp>
        <p:nvCxnSpPr>
          <p:cNvPr id="42" name="直接连接符 41"/>
          <p:cNvCxnSpPr/>
          <p:nvPr/>
        </p:nvCxnSpPr>
        <p:spPr>
          <a:xfrm>
            <a:off x="5172049" y="685800"/>
            <a:ext cx="0" cy="5486400"/>
          </a:xfrm>
          <a:prstGeom prst="line">
            <a:avLst/>
          </a:prstGeom>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524183" y="1047970"/>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1</a:t>
            </a:r>
            <a:endParaRPr lang="zh-CN" altLang="en-US" b="1" i="1" dirty="0">
              <a:solidFill>
                <a:schemeClr val="bg1"/>
              </a:solidFill>
              <a:latin typeface="Century Gothic" panose="020B0502020202020204" pitchFamily="34" charset="0"/>
            </a:endParaRPr>
          </a:p>
        </p:txBody>
      </p:sp>
      <p:sp>
        <p:nvSpPr>
          <p:cNvPr id="43" name="文本框 42"/>
          <p:cNvSpPr txBox="1"/>
          <p:nvPr/>
        </p:nvSpPr>
        <p:spPr>
          <a:xfrm>
            <a:off x="5524183" y="2025870"/>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2</a:t>
            </a:r>
            <a:endParaRPr lang="zh-CN" altLang="en-US" b="1" i="1" dirty="0">
              <a:solidFill>
                <a:schemeClr val="bg1"/>
              </a:solidFill>
              <a:latin typeface="Century Gothic" panose="020B0502020202020204" pitchFamily="34" charset="0"/>
            </a:endParaRPr>
          </a:p>
        </p:txBody>
      </p:sp>
      <p:sp>
        <p:nvSpPr>
          <p:cNvPr id="44" name="文本框 43"/>
          <p:cNvSpPr txBox="1"/>
          <p:nvPr/>
        </p:nvSpPr>
        <p:spPr>
          <a:xfrm>
            <a:off x="5524183" y="3003770"/>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3</a:t>
            </a:r>
            <a:endParaRPr lang="zh-CN" altLang="en-US" b="1" i="1" dirty="0">
              <a:solidFill>
                <a:schemeClr val="bg1"/>
              </a:solidFill>
              <a:latin typeface="Century Gothic" panose="020B0502020202020204" pitchFamily="34" charset="0"/>
            </a:endParaRPr>
          </a:p>
        </p:txBody>
      </p:sp>
      <p:sp>
        <p:nvSpPr>
          <p:cNvPr id="45" name="文本框 44"/>
          <p:cNvSpPr txBox="1"/>
          <p:nvPr/>
        </p:nvSpPr>
        <p:spPr>
          <a:xfrm>
            <a:off x="5524183" y="3981035"/>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4</a:t>
            </a:r>
            <a:endParaRPr lang="zh-CN" altLang="en-US" b="1" i="1" dirty="0">
              <a:solidFill>
                <a:schemeClr val="bg1"/>
              </a:solidFill>
              <a:latin typeface="Century Gothic" panose="020B0502020202020204" pitchFamily="34" charset="0"/>
            </a:endParaRPr>
          </a:p>
        </p:txBody>
      </p:sp>
      <p:sp>
        <p:nvSpPr>
          <p:cNvPr id="46" name="文本框 45"/>
          <p:cNvSpPr txBox="1"/>
          <p:nvPr/>
        </p:nvSpPr>
        <p:spPr>
          <a:xfrm>
            <a:off x="5529081" y="4973481"/>
            <a:ext cx="300082" cy="369332"/>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5</a:t>
            </a:r>
            <a:endParaRPr lang="zh-CN" altLang="en-US" b="1" i="1" dirty="0">
              <a:solidFill>
                <a:schemeClr val="bg1"/>
              </a:solidFill>
              <a:latin typeface="Century Gothic" panose="020B0502020202020204" pitchFamily="34" charset="0"/>
            </a:endParaRPr>
          </a:p>
        </p:txBody>
      </p:sp>
      <p:cxnSp>
        <p:nvCxnSpPr>
          <p:cNvPr id="47" name="直接连接符 46"/>
          <p:cNvCxnSpPr/>
          <p:nvPr/>
        </p:nvCxnSpPr>
        <p:spPr>
          <a:xfrm>
            <a:off x="5172049" y="685800"/>
            <a:ext cx="0" cy="5486400"/>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图片 47"/>
          <p:cNvPicPr>
            <a:picLocks noChangeAspect="1"/>
          </p:cNvPicPr>
          <p:nvPr/>
        </p:nvPicPr>
        <p:blipFill rotWithShape="1">
          <a:blip r:embed="rId3" cstate="print">
            <a:extLst>
              <a:ext uri="{28A0092B-C50C-407E-A947-70E740481C1C}">
                <a14:useLocalDpi xmlns:a14="http://schemas.microsoft.com/office/drawing/2010/main" val="0"/>
              </a:ext>
            </a:extLst>
          </a:blip>
          <a:srcRect l="1365" t="12185" r="-1365" b="14706"/>
          <a:stretch/>
        </p:blipFill>
        <p:spPr>
          <a:xfrm>
            <a:off x="-76200" y="0"/>
            <a:ext cx="5337360" cy="6858000"/>
          </a:xfrm>
          <a:prstGeom prst="rect">
            <a:avLst/>
          </a:prstGeom>
        </p:spPr>
      </p:pic>
      <p:sp>
        <p:nvSpPr>
          <p:cNvPr id="49" name="矩形 48"/>
          <p:cNvSpPr/>
          <p:nvPr/>
        </p:nvSpPr>
        <p:spPr>
          <a:xfrm>
            <a:off x="10724" y="13332"/>
            <a:ext cx="5161325" cy="684963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453762" y="788767"/>
            <a:ext cx="3664725" cy="2363484"/>
            <a:chOff x="1480473" y="320843"/>
            <a:chExt cx="3664725" cy="2363484"/>
          </a:xfrm>
        </p:grpSpPr>
        <p:sp>
          <p:nvSpPr>
            <p:cNvPr id="51" name="标题 1"/>
            <p:cNvSpPr txBox="1">
              <a:spLocks/>
            </p:cNvSpPr>
            <p:nvPr/>
          </p:nvSpPr>
          <p:spPr>
            <a:xfrm>
              <a:off x="1480473" y="320843"/>
              <a:ext cx="3193873" cy="23634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dirty="0" smtClean="0">
                  <a:solidFill>
                    <a:schemeClr val="bg1"/>
                  </a:solidFill>
                  <a:latin typeface="微软雅黑" panose="020B0503020204020204" pitchFamily="34" charset="-122"/>
                  <a:ea typeface="微软雅黑" panose="020B0503020204020204" pitchFamily="34" charset="-122"/>
                </a:rPr>
                <a:t>Contents</a:t>
              </a:r>
              <a:r>
                <a:rPr lang="zh-CN" altLang="en-US" sz="4800" dirty="0" smtClean="0">
                  <a:solidFill>
                    <a:schemeClr val="bg1"/>
                  </a:solidFill>
                  <a:latin typeface="微软雅黑" panose="020B0503020204020204" pitchFamily="34" charset="-122"/>
                  <a:ea typeface="微软雅黑" panose="020B0503020204020204" pitchFamily="34" charset="-122"/>
                </a:rPr>
                <a:t>  </a:t>
              </a:r>
              <a:endParaRPr lang="en-US" altLang="zh-CN" sz="4800" dirty="0" smtClean="0">
                <a:solidFill>
                  <a:schemeClr val="bg1"/>
                </a:solidFill>
                <a:latin typeface="微软雅黑" panose="020B0503020204020204" pitchFamily="34" charset="-122"/>
                <a:ea typeface="微软雅黑" panose="020B0503020204020204" pitchFamily="34" charset="-122"/>
              </a:endParaRPr>
            </a:p>
            <a:p>
              <a:endParaRPr lang="zh-CN" altLang="en-US" sz="4800" dirty="0">
                <a:solidFill>
                  <a:schemeClr val="bg1"/>
                </a:solidFill>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V="1">
              <a:off x="2085198" y="1542583"/>
              <a:ext cx="3060000" cy="1455"/>
            </a:xfrm>
            <a:prstGeom prst="line">
              <a:avLst/>
            </a:prstGeom>
            <a:ln w="22225">
              <a:solidFill>
                <a:srgbClr val="FFFFFF"/>
              </a:solidFill>
              <a:headEnd type="ova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128730" y="1640460"/>
              <a:ext cx="1529995" cy="830997"/>
            </a:xfrm>
            <a:prstGeom prst="rect">
              <a:avLst/>
            </a:prstGeom>
          </p:spPr>
          <p:txBody>
            <a:bodyPr wrap="square">
              <a:spAutoFit/>
            </a:bodyPr>
            <a:lstStyle/>
            <a:p>
              <a:r>
                <a:rPr lang="zh-CN" altLang="en-US" sz="4800" dirty="0">
                  <a:solidFill>
                    <a:schemeClr val="bg1"/>
                  </a:solidFill>
                  <a:latin typeface="微软雅黑" panose="020B0503020204020204" pitchFamily="34" charset="-122"/>
                  <a:ea typeface="微软雅黑" panose="020B0503020204020204" pitchFamily="34" charset="-122"/>
                  <a:cs typeface="+mj-cs"/>
                </a:rPr>
                <a:t>提纲</a:t>
              </a:r>
              <a:endParaRPr lang="en-US" altLang="zh-CN" sz="4800" dirty="0">
                <a:solidFill>
                  <a:schemeClr val="bg1"/>
                </a:solidFill>
                <a:latin typeface="微软雅黑" panose="020B0503020204020204" pitchFamily="34" charset="-122"/>
                <a:ea typeface="微软雅黑" panose="020B0503020204020204" pitchFamily="34" charset="-122"/>
                <a:cs typeface="+mj-cs"/>
              </a:endParaRPr>
            </a:p>
          </p:txBody>
        </p:sp>
      </p:grpSp>
    </p:spTree>
    <p:extLst>
      <p:ext uri="{BB962C8B-B14F-4D97-AF65-F5344CB8AC3E}">
        <p14:creationId xmlns:p14="http://schemas.microsoft.com/office/powerpoint/2010/main" val="167169581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49944" y="2590800"/>
            <a:ext cx="11277599" cy="990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7200" y="1066800"/>
            <a:ext cx="11277599" cy="1447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模</a:t>
            </a:r>
            <a:r>
              <a:rPr lang="en-US" altLang="zh-CN" dirty="0" smtClean="0"/>
              <a:t>m</a:t>
            </a:r>
            <a:r>
              <a:rPr lang="zh-CN" altLang="en-US" dirty="0" smtClean="0"/>
              <a:t>算术</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lnSpc>
                    <a:spcPct val="120000"/>
                  </a:lnSpc>
                </a:pPr>
                <a:r>
                  <a:rPr lang="en-US" altLang="zh-CN" dirty="0" smtClean="0"/>
                  <a:t>【</a:t>
                </a:r>
                <a:r>
                  <a:rPr lang="zh-CN" altLang="en-US" dirty="0" smtClean="0"/>
                  <a:t>定义</a:t>
                </a:r>
                <a:r>
                  <a:rPr lang="en-US" altLang="zh-CN" dirty="0" smtClean="0"/>
                  <a:t>】</a:t>
                </a:r>
                <a:r>
                  <a:rPr lang="en-US" dirty="0" smtClean="0"/>
                  <a:t>: </a:t>
                </a:r>
                <a:r>
                  <a:rPr lang="zh-CN" altLang="en-US" dirty="0" smtClean="0"/>
                  <a:t>令</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Z</m:t>
                        </m:r>
                      </m:e>
                      <m:sub>
                        <m:r>
                          <a:rPr lang="en-US" altLang="zh-CN" b="0" i="1" smtClean="0">
                            <a:latin typeface="Cambria Math" panose="02040503050406030204" pitchFamily="18" charset="0"/>
                          </a:rPr>
                          <m:t>𝑚</m:t>
                        </m:r>
                      </m:sub>
                    </m:sSub>
                  </m:oMath>
                </a14:m>
                <a:r>
                  <a:rPr lang="en-US" dirty="0" smtClean="0"/>
                  <a:t> </a:t>
                </a:r>
                <a:r>
                  <a:rPr lang="zh-CN" altLang="en-US" dirty="0" smtClean="0"/>
                  <a:t>为小于</a:t>
                </a:r>
                <a:r>
                  <a:rPr lang="en-US" altLang="zh-CN" dirty="0" smtClean="0"/>
                  <a:t>m</a:t>
                </a:r>
                <a:r>
                  <a:rPr lang="zh-CN" altLang="en-US" dirty="0" smtClean="0"/>
                  <a:t>的非负整数</a:t>
                </a:r>
                <a:r>
                  <a:rPr lang="zh-CN" altLang="en-US" dirty="0"/>
                  <a:t>集合</a:t>
                </a:r>
                <a:r>
                  <a:rPr lang="en-US" dirty="0" smtClean="0"/>
                  <a:t>{0,1, …., </a:t>
                </a:r>
                <a14:m>
                  <m:oMath xmlns:m="http://schemas.openxmlformats.org/officeDocument/2006/math">
                    <m:r>
                      <a:rPr lang="en-US" i="1" dirty="0" smtClean="0">
                        <a:latin typeface="Cambria Math" panose="02040503050406030204" pitchFamily="18" charset="0"/>
                      </a:rPr>
                      <m:t>𝑚</m:t>
                    </m:r>
                  </m:oMath>
                </a14:m>
                <a:r>
                  <a:rPr lang="en-US" dirty="0" smtClean="0"/>
                  <a:t>−1}. </a:t>
                </a:r>
                <a:r>
                  <a:rPr lang="zh-CN" altLang="en-US" dirty="0" smtClean="0"/>
                  <a:t>定义这些整数的加法</a:t>
                </a:r>
                <a:r>
                  <a:rPr lang="en-US" altLang="zh-CN" dirty="0" smtClean="0"/>
                  <a:t>(</a:t>
                </a:r>
                <a:r>
                  <a:rPr lang="zh-CN" altLang="en-US" dirty="0" smtClean="0"/>
                  <a:t>用</a:t>
                </a:r>
                <a14:m>
                  <m:oMath xmlns:m="http://schemas.openxmlformats.org/officeDocument/2006/math">
                    <m:sSub>
                      <m:sSubPr>
                        <m:ctrlPr>
                          <a:rPr lang="zh-CN" altLang="zh-CN" sz="3000" i="1">
                            <a:latin typeface="Cambria Math" panose="02040503050406030204" pitchFamily="18" charset="0"/>
                          </a:rPr>
                        </m:ctrlPr>
                      </m:sSubPr>
                      <m:e>
                        <m:r>
                          <a:rPr lang="en-US" altLang="zh-CN" sz="3000" i="1">
                            <a:latin typeface="Cambria Math" panose="02040503050406030204" pitchFamily="18" charset="0"/>
                          </a:rPr>
                          <m:t>+</m:t>
                        </m:r>
                      </m:e>
                      <m:sub>
                        <m:r>
                          <a:rPr lang="en-US" altLang="zh-CN" sz="3000" i="1">
                            <a:latin typeface="Cambria Math" panose="02040503050406030204" pitchFamily="18" charset="0"/>
                          </a:rPr>
                          <m:t>𝑚</m:t>
                        </m:r>
                      </m:sub>
                    </m:sSub>
                  </m:oMath>
                </a14:m>
                <a:r>
                  <a:rPr lang="zh-CN" altLang="en-US" dirty="0" smtClean="0"/>
                  <a:t> 表示</a:t>
                </a:r>
                <a:r>
                  <a:rPr lang="en-US" altLang="zh-CN" dirty="0" smtClean="0"/>
                  <a:t>)</a:t>
                </a:r>
                <a:r>
                  <a:rPr lang="zh-CN" altLang="en-US" dirty="0" smtClean="0"/>
                  <a:t>为 </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dirty="0" smtClean="0"/>
                  <a:t> </a:t>
                </a:r>
                <a14:m>
                  <m:oMath xmlns:m="http://schemas.openxmlformats.org/officeDocument/2006/math">
                    <m:r>
                      <a:rPr lang="en-US" i="1" dirty="0" smtClean="0">
                        <a:latin typeface="Cambria Math" panose="02040503050406030204" pitchFamily="18" charset="0"/>
                      </a:rPr>
                      <m:t>𝑏</m:t>
                    </m:r>
                  </m:oMath>
                </a14:m>
                <a:r>
                  <a:rPr lang="en-US" dirty="0" smtClean="0"/>
                  <a:t> =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oMath>
                </a14:m>
                <a:r>
                  <a:rPr lang="en-US" dirty="0" smtClean="0"/>
                  <a:t>) </a:t>
                </a:r>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oMath>
                </a14:m>
                <a:r>
                  <a:rPr lang="en-US" dirty="0" smtClean="0"/>
                  <a:t>, </a:t>
                </a:r>
                <a:r>
                  <a:rPr lang="zh-CN" altLang="en-US" dirty="0" smtClean="0"/>
                  <a:t>这里等式右边的加法是普通的整数加法</a:t>
                </a:r>
                <a:r>
                  <a:rPr lang="en-US" altLang="zh-CN" dirty="0" smtClean="0"/>
                  <a:t>.</a:t>
                </a:r>
              </a:p>
              <a:p>
                <a:pPr>
                  <a:lnSpc>
                    <a:spcPct val="120000"/>
                  </a:lnSpc>
                </a:pPr>
                <a:r>
                  <a:rPr lang="en-US" altLang="zh-CN" dirty="0" smtClean="0"/>
                  <a:t>【</a:t>
                </a:r>
                <a:r>
                  <a:rPr lang="zh-CN" altLang="en-US" dirty="0" smtClean="0"/>
                  <a:t>定义</a:t>
                </a:r>
                <a:r>
                  <a:rPr lang="en-US" altLang="zh-CN" dirty="0" smtClean="0"/>
                  <a:t>】:</a:t>
                </a:r>
                <a:r>
                  <a:rPr lang="zh-CN" altLang="en-US" dirty="0" smtClean="0"/>
                  <a:t>整数的乘法</a:t>
                </a:r>
                <a:r>
                  <a:rPr lang="en-US" altLang="zh-CN" dirty="0" smtClean="0"/>
                  <a:t>(</a:t>
                </a:r>
                <a:r>
                  <a:rPr lang="zh-CN" altLang="en-US" dirty="0" smtClean="0"/>
                  <a:t>用表示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altLang="zh-CN" dirty="0" smtClean="0"/>
                  <a:t>)</a:t>
                </a:r>
                <a:r>
                  <a:rPr lang="zh-CN" altLang="en-US" dirty="0" smtClean="0"/>
                  <a:t>为</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𝑏</m:t>
                    </m:r>
                  </m:oMath>
                </a14:m>
                <a:r>
                  <a:rPr lang="en-US" dirty="0" smtClean="0"/>
                  <a:t> =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oMath>
                </a14:m>
                <a:r>
                  <a:rPr lang="en-US" dirty="0" smtClean="0"/>
                  <a:t>) </a:t>
                </a:r>
                <a:r>
                  <a:rPr lang="en-US" b="1" dirty="0" smtClean="0"/>
                  <a:t>mod</a:t>
                </a:r>
                <a:r>
                  <a:rPr lang="en-US" dirty="0" smtClean="0"/>
                  <a:t> </a:t>
                </a:r>
                <a14:m>
                  <m:oMath xmlns:m="http://schemas.openxmlformats.org/officeDocument/2006/math">
                    <m:r>
                      <a:rPr lang="en-US" i="1" dirty="0" smtClean="0">
                        <a:latin typeface="Cambria Math" panose="02040503050406030204" pitchFamily="18" charset="0"/>
                      </a:rPr>
                      <m:t>𝑚</m:t>
                    </m:r>
                  </m:oMath>
                </a14:m>
                <a:r>
                  <a:rPr lang="en-US" dirty="0" smtClean="0"/>
                  <a:t>, </a:t>
                </a:r>
                <a:r>
                  <a:rPr lang="zh-CN" altLang="en-US" dirty="0" smtClean="0"/>
                  <a:t>这里等式的右边的乘法是普通的整数的乘法</a:t>
                </a:r>
                <a:r>
                  <a:rPr lang="en-US" altLang="zh-CN" dirty="0" smtClean="0"/>
                  <a:t>. </a:t>
                </a:r>
              </a:p>
              <a:p>
                <a:pPr>
                  <a:lnSpc>
                    <a:spcPct val="120000"/>
                  </a:lnSpc>
                </a:pPr>
                <a:r>
                  <a:rPr lang="zh-CN" altLang="en-US" dirty="0" smtClean="0"/>
                  <a:t>以上两个运算称为</a:t>
                </a:r>
                <a:r>
                  <a:rPr lang="zh-CN" altLang="en-US" b="1" dirty="0" smtClean="0">
                    <a:solidFill>
                      <a:srgbClr val="C00000"/>
                    </a:solidFill>
                  </a:rPr>
                  <a:t>模</a:t>
                </a:r>
                <a14:m>
                  <m:oMath xmlns:m="http://schemas.openxmlformats.org/officeDocument/2006/math">
                    <m:r>
                      <a:rPr lang="en-US" altLang="zh-CN" b="1" i="1" dirty="0" smtClean="0">
                        <a:solidFill>
                          <a:srgbClr val="C00000"/>
                        </a:solidFill>
                        <a:latin typeface="Cambria Math" panose="02040503050406030204" pitchFamily="18" charset="0"/>
                      </a:rPr>
                      <m:t>𝒎</m:t>
                    </m:r>
                  </m:oMath>
                </a14:m>
                <a:r>
                  <a:rPr lang="zh-CN" altLang="en-US" b="1" dirty="0" smtClean="0">
                    <a:solidFill>
                      <a:srgbClr val="C00000"/>
                    </a:solidFill>
                  </a:rPr>
                  <a:t>加法</a:t>
                </a:r>
                <a:r>
                  <a:rPr lang="zh-CN" altLang="en-US" dirty="0" smtClean="0"/>
                  <a:t>和</a:t>
                </a:r>
                <a:r>
                  <a:rPr lang="zh-CN" altLang="en-US" b="1" dirty="0">
                    <a:solidFill>
                      <a:srgbClr val="C00000"/>
                    </a:solidFill>
                  </a:rPr>
                  <a:t>模</a:t>
                </a:r>
                <a14:m>
                  <m:oMath xmlns:m="http://schemas.openxmlformats.org/officeDocument/2006/math">
                    <m:r>
                      <a:rPr lang="en-US" altLang="zh-CN" b="1" i="1" dirty="0">
                        <a:solidFill>
                          <a:srgbClr val="C00000"/>
                        </a:solidFill>
                        <a:latin typeface="Cambria Math" panose="02040503050406030204" pitchFamily="18" charset="0"/>
                      </a:rPr>
                      <m:t>𝒎</m:t>
                    </m:r>
                  </m:oMath>
                </a14:m>
                <a:r>
                  <a:rPr lang="zh-CN" altLang="en-US" b="1" dirty="0" smtClean="0">
                    <a:solidFill>
                      <a:srgbClr val="C00000"/>
                    </a:solidFill>
                  </a:rPr>
                  <a:t>乘法</a:t>
                </a:r>
                <a:r>
                  <a:rPr lang="en-US" altLang="zh-CN" dirty="0" smtClean="0"/>
                  <a:t>.</a:t>
                </a:r>
                <a:r>
                  <a:rPr lang="en-US" dirty="0" smtClean="0"/>
                  <a:t> </a:t>
                </a:r>
                <a:r>
                  <a:rPr lang="zh-CN" altLang="en-US" dirty="0" smtClean="0"/>
                  <a:t>当使用这些运算时</a:t>
                </a:r>
                <a:r>
                  <a:rPr lang="en-US" altLang="zh-CN" dirty="0" smtClean="0"/>
                  <a:t>, </a:t>
                </a:r>
                <a:r>
                  <a:rPr lang="zh-CN" altLang="en-US" dirty="0" smtClean="0"/>
                  <a:t>我们说在进行模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算术</a:t>
                </a:r>
                <a:r>
                  <a:rPr lang="en-US" dirty="0" smtClean="0"/>
                  <a:t>.</a:t>
                </a:r>
                <a:r>
                  <a:rPr lang="zh-CN" altLang="zh-CN" dirty="0" smtClean="0"/>
                  <a:t> </a:t>
                </a:r>
                <a:endParaRPr lang="en-US" dirty="0" smtClean="0"/>
              </a:p>
              <a:p>
                <a:pPr>
                  <a:lnSpc>
                    <a:spcPct val="110000"/>
                  </a:lnSpc>
                </a:pPr>
                <a:r>
                  <a:rPr lang="zh-CN" altLang="en-US" dirty="0" smtClean="0"/>
                  <a:t>例</a:t>
                </a:r>
                <a:r>
                  <a:rPr lang="en-US" dirty="0" smtClean="0"/>
                  <a:t>: </a:t>
                </a:r>
                <a:r>
                  <a:rPr lang="zh-CN" altLang="en-US" dirty="0" smtClean="0"/>
                  <a:t>利用模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加法和乘法的定义</a:t>
                </a:r>
                <a:r>
                  <a:rPr lang="en-US" altLang="zh-CN" dirty="0" smtClean="0"/>
                  <a:t>, </a:t>
                </a:r>
                <a:r>
                  <a:rPr lang="zh-CN" altLang="en-US" dirty="0" smtClean="0"/>
                  <a:t>计算</a:t>
                </a:r>
                <a:r>
                  <a:rPr lang="en-US" dirty="0" smtClean="0"/>
                  <a:t>7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b="0" i="1" smtClean="0">
                            <a:latin typeface="Cambria Math" panose="02040503050406030204" pitchFamily="18" charset="0"/>
                          </a:rPr>
                          <m:t>11</m:t>
                        </m:r>
                      </m:sub>
                    </m:sSub>
                  </m:oMath>
                </a14:m>
                <a:r>
                  <a:rPr lang="en-US" dirty="0" smtClean="0"/>
                  <a:t>9</a:t>
                </a:r>
                <a:r>
                  <a:rPr lang="zh-CN" altLang="en-US" dirty="0" smtClean="0"/>
                  <a:t>和 </a:t>
                </a:r>
                <a:r>
                  <a:rPr lang="en-US" dirty="0" smtClean="0"/>
                  <a:t>7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b="0" i="1" smtClean="0">
                            <a:latin typeface="Cambria Math" panose="02040503050406030204" pitchFamily="18" charset="0"/>
                          </a:rPr>
                          <m:t>11</m:t>
                        </m:r>
                      </m:sub>
                    </m:sSub>
                  </m:oMath>
                </a14:m>
                <a:r>
                  <a:rPr lang="en-US" dirty="0" smtClean="0"/>
                  <a:t>9.</a:t>
                </a:r>
              </a:p>
              <a:p>
                <a:pPr>
                  <a:lnSpc>
                    <a:spcPct val="110000"/>
                  </a:lnSpc>
                </a:pPr>
                <a:r>
                  <a:rPr lang="zh-CN" altLang="en-US" dirty="0" smtClean="0"/>
                  <a:t>解</a:t>
                </a:r>
                <a:r>
                  <a:rPr lang="en-US" dirty="0" smtClean="0"/>
                  <a:t>: </a:t>
                </a:r>
                <a:r>
                  <a:rPr lang="zh-CN" altLang="en-US" dirty="0" smtClean="0"/>
                  <a:t>利用模</a:t>
                </a:r>
                <a:r>
                  <a:rPr lang="en-US" altLang="zh-CN" dirty="0" smtClean="0"/>
                  <a:t>11</a:t>
                </a:r>
                <a:r>
                  <a:rPr lang="zh-CN" altLang="en-US" dirty="0" smtClean="0"/>
                  <a:t>的加法和乘法定义</a:t>
                </a:r>
                <a:r>
                  <a:rPr lang="en-US" altLang="zh-CN" dirty="0" smtClean="0"/>
                  <a:t>, </a:t>
                </a:r>
                <a:r>
                  <a:rPr lang="zh-CN" altLang="en-US" dirty="0" smtClean="0"/>
                  <a:t>我们可得</a:t>
                </a:r>
                <a:r>
                  <a:rPr lang="en-US" dirty="0" smtClean="0"/>
                  <a:t>7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11</m:t>
                        </m:r>
                      </m:sub>
                    </m:sSub>
                  </m:oMath>
                </a14:m>
                <a:r>
                  <a:rPr lang="en-US" dirty="0" smtClean="0"/>
                  <a:t>9 = (7 + 9)  </a:t>
                </a:r>
                <a:r>
                  <a:rPr lang="en-US" b="1" dirty="0" smtClean="0"/>
                  <a:t>mod</a:t>
                </a:r>
                <a:r>
                  <a:rPr lang="en-US" dirty="0" smtClean="0"/>
                  <a:t> 11 = 16 </a:t>
                </a:r>
                <a:r>
                  <a:rPr lang="en-US" b="1" dirty="0" smtClean="0"/>
                  <a:t>mod</a:t>
                </a:r>
                <a:r>
                  <a:rPr lang="en-US" dirty="0" smtClean="0"/>
                  <a:t> 11 = 5</a:t>
                </a:r>
                <a:r>
                  <a:rPr lang="zh-CN" altLang="en-US" dirty="0" smtClean="0"/>
                  <a:t>；</a:t>
                </a:r>
                <a:r>
                  <a:rPr lang="en-US" dirty="0" smtClean="0"/>
                  <a:t>7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11</m:t>
                        </m:r>
                      </m:sub>
                    </m:sSub>
                  </m:oMath>
                </a14:m>
                <a:r>
                  <a:rPr lang="en-US" dirty="0" smtClean="0"/>
                  <a:t>9 = (7 ∙ 9)  </a:t>
                </a:r>
                <a:r>
                  <a:rPr lang="en-US" b="1" dirty="0" smtClean="0"/>
                  <a:t>mod</a:t>
                </a:r>
                <a:r>
                  <a:rPr lang="en-US" dirty="0" smtClean="0"/>
                  <a:t> 11 = 63 </a:t>
                </a:r>
                <a:r>
                  <a:rPr lang="en-US" b="1" dirty="0" smtClean="0"/>
                  <a:t>mod</a:t>
                </a:r>
                <a:r>
                  <a:rPr lang="en-US" dirty="0" smtClean="0"/>
                  <a:t> 11 = 8.</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88" t="-952" r="-999"/>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0AEE1E36-D614-4720-AA2E-A87465A2A8B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20</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a:t>
            </a:r>
            <a:r>
              <a:rPr lang="en-US" altLang="zh-CN" dirty="0"/>
              <a:t>m</a:t>
            </a:r>
            <a:r>
              <a:rPr lang="zh-CN" altLang="en-US" dirty="0"/>
              <a:t>算术</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sz="3000" dirty="0" smtClean="0"/>
                  <a:t>模</a:t>
                </a:r>
                <a:r>
                  <a:rPr lang="en-US" altLang="zh-CN" sz="3000" dirty="0" smtClean="0"/>
                  <a:t>m</a:t>
                </a:r>
                <a:r>
                  <a:rPr lang="zh-CN" altLang="en-US" sz="3000" dirty="0" smtClean="0"/>
                  <a:t>算术满足以下性质</a:t>
                </a:r>
                <a:r>
                  <a:rPr lang="en-US" sz="3000" dirty="0" smtClean="0"/>
                  <a:t>.</a:t>
                </a:r>
              </a:p>
              <a:p>
                <a:pPr lvl="1"/>
                <a:r>
                  <a:rPr lang="zh-CN" altLang="en-US" dirty="0" smtClean="0"/>
                  <a:t>封闭性</a:t>
                </a:r>
                <a:r>
                  <a:rPr lang="en-US"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属于</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Z</m:t>
                        </m:r>
                      </m:e>
                      <m:sub>
                        <m:r>
                          <a:rPr lang="en-US" altLang="zh-CN" i="1">
                            <a:latin typeface="Cambria Math" panose="02040503050406030204" pitchFamily="18" charset="0"/>
                          </a:rPr>
                          <m:t>𝑚</m:t>
                        </m:r>
                      </m:sub>
                    </m:sSub>
                  </m:oMath>
                </a14:m>
                <a:r>
                  <a:rPr lang="en-US" dirty="0" smtClean="0"/>
                  <a:t> , </a:t>
                </a:r>
                <a:r>
                  <a:rPr lang="zh-CN" altLang="en-US" dirty="0" smtClean="0"/>
                  <a:t>则</a:t>
                </a:r>
                <a:r>
                  <a:rPr lang="en-US" dirty="0" smtClean="0"/>
                  <a:t> </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dirty="0" smtClean="0"/>
                  <a:t> </a:t>
                </a:r>
                <a14:m>
                  <m:oMath xmlns:m="http://schemas.openxmlformats.org/officeDocument/2006/math">
                    <m:r>
                      <a:rPr lang="en-US" i="1" dirty="0" smtClean="0">
                        <a:latin typeface="Cambria Math" panose="02040503050406030204" pitchFamily="18" charset="0"/>
                      </a:rPr>
                      <m:t>𝑏</m:t>
                    </m:r>
                    <m:r>
                      <a:rPr lang="en-US" i="1" dirty="0" smtClean="0">
                        <a:latin typeface="Cambria Math" panose="02040503050406030204" pitchFamily="18" charset="0"/>
                      </a:rPr>
                      <m:t> </m:t>
                    </m:r>
                  </m:oMath>
                </a14:m>
                <a:r>
                  <a:rPr lang="zh-CN" altLang="en-US" dirty="0" smtClean="0"/>
                  <a:t>和</a:t>
                </a:r>
                <a:r>
                  <a:rPr lang="en-US" dirty="0" smtClean="0"/>
                  <a:t> </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𝑏</m:t>
                    </m:r>
                    <m:r>
                      <a:rPr lang="en-US" i="1" dirty="0" smtClean="0">
                        <a:latin typeface="Cambria Math" panose="02040503050406030204" pitchFamily="18" charset="0"/>
                      </a:rPr>
                      <m:t> </m:t>
                    </m:r>
                  </m:oMath>
                </a14:m>
                <a:r>
                  <a:rPr lang="zh-CN" altLang="en-US" dirty="0" smtClean="0"/>
                  <a:t>也属于</a:t>
                </a:r>
                <a:r>
                  <a:rPr lang="en-US" dirty="0" smtClean="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Z</m:t>
                        </m:r>
                      </m:e>
                      <m:sub>
                        <m:r>
                          <a:rPr lang="en-US" altLang="zh-CN" i="1">
                            <a:latin typeface="Cambria Math" panose="02040503050406030204" pitchFamily="18" charset="0"/>
                          </a:rPr>
                          <m:t>𝑚</m:t>
                        </m:r>
                      </m:sub>
                    </m:sSub>
                  </m:oMath>
                </a14:m>
                <a:r>
                  <a:rPr lang="en-US" dirty="0" smtClean="0"/>
                  <a:t>.</a:t>
                </a:r>
              </a:p>
              <a:p>
                <a:pPr lvl="1"/>
                <a:r>
                  <a:rPr lang="zh-CN" altLang="en-US" dirty="0" smtClean="0"/>
                  <a:t>结合律</a:t>
                </a:r>
                <a:r>
                  <a:rPr lang="en-US" dirty="0" smtClean="0"/>
                  <a:t>: </a:t>
                </a:r>
                <a:r>
                  <a:rPr lang="zh-CN" altLang="en-US" dirty="0" smtClean="0"/>
                  <a:t>如果</a:t>
                </a:r>
                <a:r>
                  <a:rPr lang="en-US" dirty="0" smtClean="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𝑐</m:t>
                    </m:r>
                    <m:r>
                      <a:rPr lang="en-US" i="1" dirty="0" smtClean="0">
                        <a:latin typeface="Cambria Math" panose="02040503050406030204" pitchFamily="18" charset="0"/>
                      </a:rPr>
                      <m:t> </m:t>
                    </m:r>
                  </m:oMath>
                </a14:m>
                <a:r>
                  <a:rPr lang="zh-CN" altLang="en-US" dirty="0" smtClean="0"/>
                  <a:t>属于</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Z</m:t>
                        </m:r>
                      </m:e>
                      <m:sub>
                        <m:r>
                          <a:rPr lang="en-US" altLang="zh-CN" i="1">
                            <a:latin typeface="Cambria Math" panose="02040503050406030204" pitchFamily="18" charset="0"/>
                          </a:rPr>
                          <m:t>𝑚</m:t>
                        </m:r>
                      </m:sub>
                    </m:sSub>
                  </m:oMath>
                </a14:m>
                <a:r>
                  <a:rPr lang="en-US" dirty="0" smtClean="0"/>
                  <a:t> , </a:t>
                </a:r>
                <a:r>
                  <a:rPr lang="zh-CN" altLang="en-US" dirty="0" smtClean="0"/>
                  <a:t>则</a:t>
                </a:r>
                <a:r>
                  <a:rPr lang="en-US" dirty="0" smtClean="0"/>
                  <a:t>(</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𝑏</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𝑐</m:t>
                    </m:r>
                  </m:oMath>
                </a14:m>
                <a:r>
                  <a:rPr lang="en-US" dirty="0" smtClean="0"/>
                  <a:t>  = </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altLang="zh-CN" i="1">
                        <a:latin typeface="Cambria Math" panose="02040503050406030204" pitchFamily="18" charset="0"/>
                      </a:rPr>
                      <m:t> </m:t>
                    </m:r>
                  </m:oMath>
                </a14:m>
                <a:r>
                  <a:rPr lang="en-US" dirty="0" smtClean="0"/>
                  <a:t>(</a:t>
                </a:r>
                <a14:m>
                  <m:oMath xmlns:m="http://schemas.openxmlformats.org/officeDocument/2006/math">
                    <m:r>
                      <a:rPr lang="en-US" i="1" dirty="0" smtClean="0">
                        <a:latin typeface="Cambria Math" panose="02040503050406030204" pitchFamily="18" charset="0"/>
                      </a:rPr>
                      <m:t>𝑏</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𝑐</m:t>
                    </m:r>
                  </m:oMath>
                </a14:m>
                <a:r>
                  <a:rPr lang="en-US" dirty="0" smtClean="0"/>
                  <a:t>) </a:t>
                </a:r>
                <a:r>
                  <a:rPr lang="zh-CN" altLang="en-US" dirty="0"/>
                  <a:t>和</a:t>
                </a:r>
                <a:r>
                  <a:rPr lang="en-US" dirty="0" smtClean="0"/>
                  <a:t> (</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𝑏</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𝑐</m:t>
                    </m:r>
                    <m:r>
                      <a:rPr lang="en-US" i="1" dirty="0" smtClean="0">
                        <a:latin typeface="Cambria Math" panose="02040503050406030204" pitchFamily="18" charset="0"/>
                      </a:rPr>
                      <m:t> </m:t>
                    </m:r>
                  </m:oMath>
                </a14:m>
                <a:r>
                  <a:rPr lang="en-US" dirty="0" smtClean="0"/>
                  <a:t> = </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altLang="zh-CN" i="1">
                        <a:latin typeface="Cambria Math" panose="02040503050406030204" pitchFamily="18" charset="0"/>
                      </a:rPr>
                      <m:t> </m:t>
                    </m:r>
                  </m:oMath>
                </a14:m>
                <a:r>
                  <a:rPr lang="en-US" dirty="0" smtClean="0"/>
                  <a:t>(</a:t>
                </a:r>
                <a14:m>
                  <m:oMath xmlns:m="http://schemas.openxmlformats.org/officeDocument/2006/math">
                    <m:r>
                      <a:rPr lang="en-US" i="1" dirty="0" smtClean="0">
                        <a:latin typeface="Cambria Math" panose="02040503050406030204" pitchFamily="18" charset="0"/>
                      </a:rPr>
                      <m:t>𝑏</m:t>
                    </m:r>
                    <m:r>
                      <a:rPr lang="en-US" i="1" dirty="0" smtClean="0">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𝑐</m:t>
                    </m:r>
                  </m:oMath>
                </a14:m>
                <a:r>
                  <a:rPr lang="en-US" dirty="0" smtClean="0"/>
                  <a:t>).</a:t>
                </a:r>
              </a:p>
              <a:p>
                <a:pPr lvl="1"/>
                <a:r>
                  <a:rPr lang="zh-CN" altLang="en-US" dirty="0" smtClean="0"/>
                  <a:t>交换律</a:t>
                </a:r>
                <a:r>
                  <a:rPr lang="en-US"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属于</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Z</m:t>
                        </m:r>
                      </m:e>
                      <m:sub>
                        <m:r>
                          <a:rPr lang="en-US" altLang="zh-CN" i="1">
                            <a:latin typeface="Cambria Math" panose="02040503050406030204" pitchFamily="18" charset="0"/>
                          </a:rPr>
                          <m:t>𝑚</m:t>
                        </m:r>
                      </m:sub>
                    </m:sSub>
                  </m:oMath>
                </a14:m>
                <a:r>
                  <a:rPr lang="en-US" altLang="zh-CN" dirty="0" smtClean="0"/>
                  <a:t>,</a:t>
                </a:r>
                <a:r>
                  <a:rPr lang="zh-CN" altLang="en-US" dirty="0" smtClean="0"/>
                  <a:t>那么</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𝑏</m:t>
                    </m:r>
                  </m:oMath>
                </a14:m>
                <a:r>
                  <a:rPr lang="en-US" dirty="0" smtClean="0"/>
                  <a:t>  = </a:t>
                </a:r>
                <a14:m>
                  <m:oMath xmlns:m="http://schemas.openxmlformats.org/officeDocument/2006/math">
                    <m:r>
                      <a:rPr lang="en-US" i="1" dirty="0" smtClean="0">
                        <a:latin typeface="Cambria Math" panose="02040503050406030204" pitchFamily="18" charset="0"/>
                      </a:rPr>
                      <m:t>𝑏</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𝑎</m:t>
                    </m:r>
                  </m:oMath>
                </a14:m>
                <a:r>
                  <a:rPr lang="en-US" dirty="0" smtClean="0"/>
                  <a:t>  </a:t>
                </a:r>
                <a:r>
                  <a:rPr lang="zh-CN" altLang="en-US" dirty="0" smtClean="0"/>
                  <a:t>和</a:t>
                </a:r>
                <a:r>
                  <a:rPr lang="en-US" dirty="0" smtClean="0"/>
                  <a:t> </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𝑏</m:t>
                    </m:r>
                  </m:oMath>
                </a14:m>
                <a:r>
                  <a:rPr lang="en-US" dirty="0" smtClean="0"/>
                  <a:t>  = </a:t>
                </a:r>
                <a14:m>
                  <m:oMath xmlns:m="http://schemas.openxmlformats.org/officeDocument/2006/math">
                    <m:r>
                      <a:rPr lang="en-US" i="1" dirty="0" smtClean="0">
                        <a:latin typeface="Cambria Math" panose="02040503050406030204" pitchFamily="18" charset="0"/>
                      </a:rPr>
                      <m:t>𝑏</m:t>
                    </m:r>
                    <m:r>
                      <a:rPr lang="en-US" i="1" dirty="0" smtClean="0">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i="1" dirty="0" smtClean="0">
                        <a:latin typeface="Cambria Math" panose="02040503050406030204" pitchFamily="18" charset="0"/>
                      </a:rPr>
                      <m:t>𝑎</m:t>
                    </m:r>
                  </m:oMath>
                </a14:m>
                <a:r>
                  <a:rPr lang="en-US" dirty="0" smtClean="0"/>
                  <a:t>.</a:t>
                </a:r>
              </a:p>
              <a:p>
                <a:pPr lvl="1"/>
                <a:r>
                  <a:rPr lang="zh-CN" altLang="en-US" dirty="0" smtClean="0"/>
                  <a:t>单位元</a:t>
                </a:r>
                <a:r>
                  <a:rPr lang="en-US" dirty="0" smtClean="0"/>
                  <a:t>: </a:t>
                </a:r>
                <a:r>
                  <a:rPr lang="zh-CN" altLang="en-US" dirty="0" smtClean="0"/>
                  <a:t>元素</a:t>
                </a:r>
                <a:r>
                  <a:rPr lang="en-US" altLang="zh-CN" dirty="0" smtClean="0"/>
                  <a:t>0</a:t>
                </a:r>
                <a:r>
                  <a:rPr lang="zh-CN" altLang="en-US" dirty="0" smtClean="0"/>
                  <a:t>和</a:t>
                </a:r>
                <a:r>
                  <a:rPr lang="en-US" altLang="zh-CN" dirty="0" smtClean="0"/>
                  <a:t>1</a:t>
                </a:r>
                <a:r>
                  <a:rPr lang="zh-CN" altLang="en-US" dirty="0" smtClean="0"/>
                  <a:t>分别是模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加法和乘法的单位元</a:t>
                </a:r>
                <a:r>
                  <a:rPr lang="en-US" altLang="zh-CN" dirty="0" smtClean="0"/>
                  <a:t>. </a:t>
                </a:r>
                <a:r>
                  <a:rPr lang="zh-CN" altLang="en-US" dirty="0" smtClean="0"/>
                  <a:t>即如果</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属于</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Z</m:t>
                        </m:r>
                      </m:e>
                      <m:sub>
                        <m:r>
                          <a:rPr lang="en-US" altLang="zh-CN" i="1">
                            <a:latin typeface="Cambria Math" panose="02040503050406030204" pitchFamily="18" charset="0"/>
                          </a:rPr>
                          <m:t>𝑚</m:t>
                        </m:r>
                      </m:sub>
                    </m:sSub>
                  </m:oMath>
                </a14:m>
                <a:r>
                  <a:rPr lang="en-US" dirty="0" smtClean="0"/>
                  <a:t> ,</a:t>
                </a:r>
                <a:r>
                  <a:rPr lang="zh-CN" altLang="en-US" dirty="0" smtClean="0"/>
                  <a:t>则</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dirty="0" smtClean="0"/>
                  <a:t>0  =  </a:t>
                </a:r>
                <a14:m>
                  <m:oMath xmlns:m="http://schemas.openxmlformats.org/officeDocument/2006/math">
                    <m:r>
                      <a:rPr lang="en-US" i="1" dirty="0" smtClean="0">
                        <a:latin typeface="Cambria Math" panose="02040503050406030204" pitchFamily="18" charset="0"/>
                      </a:rPr>
                      <m:t>𝑎</m:t>
                    </m:r>
                  </m:oMath>
                </a14:m>
                <a:r>
                  <a:rPr lang="en-US" dirty="0" smtClean="0"/>
                  <a:t>  </a:t>
                </a:r>
                <a:r>
                  <a:rPr lang="zh-CN" altLang="en-US" dirty="0" smtClean="0"/>
                  <a:t>和</a:t>
                </a:r>
                <a:r>
                  <a:rPr lang="en-US" dirty="0" smtClean="0"/>
                  <a:t> </a:t>
                </a:r>
                <a14:m>
                  <m:oMath xmlns:m="http://schemas.openxmlformats.org/officeDocument/2006/math">
                    <m:r>
                      <a:rPr lang="en-US" i="1" dirty="0" smtClean="0">
                        <a:latin typeface="Cambria Math" panose="02040503050406030204" pitchFamily="18" charset="0"/>
                      </a:rPr>
                      <m:t>𝑎</m:t>
                    </m:r>
                  </m:oMath>
                </a14:m>
                <a:r>
                  <a:rPr lang="en-US"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dirty="0" smtClean="0"/>
                  <a:t> </a:t>
                </a:r>
                <a14:m>
                  <m:oMath xmlns:m="http://schemas.openxmlformats.org/officeDocument/2006/math">
                    <m:r>
                      <a:rPr lang="en-US" i="1" dirty="0" smtClean="0">
                        <a:latin typeface="Cambria Math" panose="02040503050406030204" pitchFamily="18" charset="0"/>
                      </a:rPr>
                      <m:t>1</m:t>
                    </m:r>
                  </m:oMath>
                </a14:m>
                <a:r>
                  <a:rPr lang="en-US" dirty="0" smtClean="0"/>
                  <a:t>  = </a:t>
                </a:r>
                <a14:m>
                  <m:oMath xmlns:m="http://schemas.openxmlformats.org/officeDocument/2006/math">
                    <m:r>
                      <a:rPr lang="en-US" i="1" dirty="0" smtClean="0">
                        <a:latin typeface="Cambria Math" panose="02040503050406030204" pitchFamily="18" charset="0"/>
                      </a:rPr>
                      <m:t>𝑎</m:t>
                    </m:r>
                  </m:oMath>
                </a14:m>
                <a:r>
                  <a:rPr lang="en-US" dirty="0" smtClean="0"/>
                  <a:t>.</a:t>
                </a:r>
              </a:p>
              <a:p>
                <a:pPr lvl="1"/>
                <a:r>
                  <a:rPr lang="zh-CN" altLang="en-US" dirty="0" smtClean="0"/>
                  <a:t>加法逆元</a:t>
                </a:r>
                <a:r>
                  <a:rPr lang="en-US" altLang="zh-CN"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oMath>
                </a14:m>
                <a:r>
                  <a:rPr lang="en-US" altLang="zh-CN" dirty="0"/>
                  <a:t>≠ 0 </a:t>
                </a:r>
                <a:r>
                  <a:rPr lang="zh-CN" altLang="en-US" dirty="0"/>
                  <a:t>属于</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Z</m:t>
                        </m:r>
                      </m:e>
                      <m:sub>
                        <m:r>
                          <a:rPr lang="en-US" altLang="zh-CN" i="1">
                            <a:latin typeface="Cambria Math" panose="02040503050406030204" pitchFamily="18" charset="0"/>
                          </a:rPr>
                          <m:t>𝑚</m:t>
                        </m:r>
                      </m:sub>
                    </m:sSub>
                  </m:oMath>
                </a14:m>
                <a:r>
                  <a:rPr lang="en-US" altLang="zh-CN" dirty="0" smtClean="0"/>
                  <a:t>, </a:t>
                </a:r>
                <a:r>
                  <a:rPr lang="zh-CN" altLang="en-US" dirty="0" smtClean="0"/>
                  <a:t>则</a:t>
                </a:r>
                <a:r>
                  <a:rPr lang="en-US" altLang="zh-CN" dirty="0" smtClean="0"/>
                  <a:t> </a:t>
                </a:r>
                <a14:m>
                  <m:oMath xmlns:m="http://schemas.openxmlformats.org/officeDocument/2006/math">
                    <m:r>
                      <a:rPr lang="en-US" altLang="zh-CN"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𝑎</m:t>
                    </m:r>
                  </m:oMath>
                </a14:m>
                <a:r>
                  <a:rPr lang="zh-CN" altLang="en-US" dirty="0" smtClean="0"/>
                  <a:t>是</a:t>
                </a:r>
                <a14:m>
                  <m:oMath xmlns:m="http://schemas.openxmlformats.org/officeDocument/2006/math">
                    <m:r>
                      <a:rPr lang="en-US" altLang="zh-CN" i="1" dirty="0" smtClean="0">
                        <a:latin typeface="Cambria Math" panose="02040503050406030204" pitchFamily="18" charset="0"/>
                      </a:rPr>
                      <m:t>𝑎</m:t>
                    </m:r>
                  </m:oMath>
                </a14:m>
                <a:r>
                  <a:rPr lang="zh-CN" altLang="en-US" dirty="0" smtClean="0"/>
                  <a:t>的模</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加法逆元</a:t>
                </a:r>
                <a:r>
                  <a:rPr lang="en-US" altLang="zh-CN" dirty="0" smtClean="0"/>
                  <a:t>, </a:t>
                </a:r>
                <a:r>
                  <a:rPr lang="zh-CN" altLang="en-US" dirty="0" smtClean="0"/>
                  <a:t>而</a:t>
                </a:r>
                <a:r>
                  <a:rPr lang="en-US" altLang="zh-CN" dirty="0" smtClean="0"/>
                  <a:t>0</a:t>
                </a:r>
                <a:r>
                  <a:rPr lang="zh-CN" altLang="en-US" dirty="0" smtClean="0"/>
                  <a:t>是其自身的加法逆元</a:t>
                </a:r>
                <a:r>
                  <a:rPr lang="en-US" altLang="zh-CN" dirty="0" smtClean="0"/>
                  <a:t>, </a:t>
                </a:r>
                <a:r>
                  <a:rPr lang="zh-CN" altLang="en-US" dirty="0" smtClean="0"/>
                  <a:t>即</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altLang="zh-CN" i="1">
                        <a:latin typeface="Cambria Math" panose="02040503050406030204" pitchFamily="18" charset="0"/>
                      </a:rPr>
                      <m:t> </m:t>
                    </m:r>
                  </m:oMath>
                </a14:m>
                <a:r>
                  <a:rPr lang="en-US" altLang="zh-CN" dirty="0"/>
                  <a:t>(</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oMath>
                </a14:m>
                <a:r>
                  <a:rPr lang="en-US" altLang="zh-CN" dirty="0"/>
                  <a:t>)  = 0 </a:t>
                </a:r>
                <a:r>
                  <a:rPr lang="zh-CN" altLang="en-US" dirty="0" smtClean="0"/>
                  <a:t>且</a:t>
                </a:r>
                <a:r>
                  <a:rPr lang="en-US" altLang="zh-CN" dirty="0" smtClean="0"/>
                  <a:t> </a:t>
                </a:r>
                <a:r>
                  <a:rPr lang="en-US" altLang="zh-CN" dirty="0"/>
                  <a:t>0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altLang="zh-CN" dirty="0"/>
                  <a:t> 0  = </a:t>
                </a:r>
                <a:r>
                  <a:rPr lang="en-US" altLang="zh-CN" dirty="0" smtClean="0"/>
                  <a:t>0.</a:t>
                </a:r>
                <a:endParaRPr lang="en-US" altLang="zh-CN" dirty="0"/>
              </a:p>
              <a:p>
                <a:pPr lvl="1"/>
                <a:r>
                  <a:rPr lang="zh-CN" altLang="en-US" dirty="0" smtClean="0"/>
                  <a:t>分配律</a:t>
                </a:r>
                <a:r>
                  <a:rPr lang="en-US" altLang="zh-CN"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𝑐</m:t>
                    </m:r>
                  </m:oMath>
                </a14:m>
                <a:r>
                  <a:rPr lang="en-US" altLang="zh-CN" dirty="0"/>
                  <a:t> </a:t>
                </a:r>
                <a:r>
                  <a:rPr lang="zh-CN" altLang="en-US" dirty="0"/>
                  <a:t>属于</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Z</m:t>
                        </m:r>
                      </m:e>
                      <m:sub>
                        <m:r>
                          <a:rPr lang="en-US" altLang="zh-CN" i="1">
                            <a:latin typeface="Cambria Math" panose="02040503050406030204" pitchFamily="18" charset="0"/>
                          </a:rPr>
                          <m:t>𝑚</m:t>
                        </m:r>
                      </m:sub>
                    </m:sSub>
                  </m:oMath>
                </a14:m>
                <a:r>
                  <a:rPr lang="en-US" altLang="zh-CN" dirty="0"/>
                  <a:t> , </a:t>
                </a:r>
                <a:r>
                  <a:rPr lang="zh-CN" altLang="en-US" dirty="0" smtClean="0"/>
                  <a:t>则</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altLang="zh-CN" i="1">
                        <a:latin typeface="Cambria Math" panose="02040503050406030204" pitchFamily="18" charset="0"/>
                      </a:rPr>
                      <m:t> </m:t>
                    </m:r>
                  </m:oMath>
                </a14:m>
                <a:r>
                  <a:rPr lang="en-US" altLang="zh-CN" dirty="0"/>
                  <a:t>(</a:t>
                </a:r>
                <a14:m>
                  <m:oMath xmlns:m="http://schemas.openxmlformats.org/officeDocument/2006/math">
                    <m:r>
                      <a:rPr lang="en-US" altLang="zh-CN" i="1" dirty="0" smtClean="0">
                        <a:latin typeface="Cambria Math" panose="02040503050406030204" pitchFamily="18" charset="0"/>
                      </a:rPr>
                      <m:t>𝑏</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altLang="zh-CN" i="1" dirty="0" smtClean="0">
                        <a:latin typeface="Cambria Math" panose="02040503050406030204" pitchFamily="18" charset="0"/>
                      </a:rPr>
                      <m:t>𝑐</m:t>
                    </m:r>
                  </m:oMath>
                </a14:m>
                <a:r>
                  <a:rPr lang="en-US" altLang="zh-CN" dirty="0"/>
                  <a:t>) =  (</a:t>
                </a:r>
                <a14:m>
                  <m:oMath xmlns:m="http://schemas.openxmlformats.org/officeDocument/2006/math">
                    <m:r>
                      <a:rPr lang="en-US" altLang="zh-CN" i="1" dirty="0" smtClean="0">
                        <a:latin typeface="Cambria Math" panose="02040503050406030204" pitchFamily="18" charset="0"/>
                      </a:rPr>
                      <m:t>𝑎</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altLang="zh-CN" i="1" dirty="0" smtClean="0">
                        <a:latin typeface="Cambria Math" panose="02040503050406030204" pitchFamily="18" charset="0"/>
                      </a:rPr>
                      <m:t>𝑏</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altLang="zh-CN" dirty="0"/>
                  <a:t>(</a:t>
                </a:r>
                <a14:m>
                  <m:oMath xmlns:m="http://schemas.openxmlformats.org/officeDocument/2006/math">
                    <m:r>
                      <a:rPr lang="en-US" altLang="zh-CN" i="1" dirty="0" smtClean="0">
                        <a:latin typeface="Cambria Math" panose="02040503050406030204" pitchFamily="18" charset="0"/>
                      </a:rPr>
                      <m:t>𝑎</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altLang="zh-CN" dirty="0"/>
                  <a:t> </a:t>
                </a:r>
                <a14:m>
                  <m:oMath xmlns:m="http://schemas.openxmlformats.org/officeDocument/2006/math">
                    <m:r>
                      <a:rPr lang="en-US" altLang="zh-CN" i="1" dirty="0" smtClean="0">
                        <a:latin typeface="Cambria Math" panose="02040503050406030204" pitchFamily="18" charset="0"/>
                      </a:rPr>
                      <m:t>𝑐</m:t>
                    </m:r>
                  </m:oMath>
                </a14:m>
                <a:r>
                  <a:rPr lang="en-US" altLang="zh-CN" dirty="0"/>
                  <a:t>)   </a:t>
                </a:r>
                <a:r>
                  <a:rPr lang="zh-CN" altLang="en-US" dirty="0" smtClean="0"/>
                  <a:t>和</a:t>
                </a:r>
                <a:r>
                  <a:rPr lang="en-US" altLang="zh-CN" dirty="0" smtClean="0"/>
                  <a:t> </a:t>
                </a:r>
                <a:r>
                  <a:rPr lang="en-US" altLang="zh-CN" dirty="0"/>
                  <a:t>(</a:t>
                </a:r>
                <a14:m>
                  <m:oMath xmlns:m="http://schemas.openxmlformats.org/officeDocument/2006/math">
                    <m:r>
                      <a:rPr lang="en-US" altLang="zh-CN" i="1" dirty="0" smtClean="0">
                        <a:latin typeface="Cambria Math" panose="02040503050406030204" pitchFamily="18" charset="0"/>
                      </a:rPr>
                      <m:t>𝑎</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r>
                      <a:rPr lang="en-US" altLang="zh-CN" i="1" dirty="0" smtClean="0">
                        <a:latin typeface="Cambria Math" panose="02040503050406030204" pitchFamily="18" charset="0"/>
                      </a:rPr>
                      <m:t>𝑏</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altLang="zh-CN" dirty="0"/>
                  <a:t> </a:t>
                </a:r>
                <a14:m>
                  <m:oMath xmlns:m="http://schemas.openxmlformats.org/officeDocument/2006/math">
                    <m:r>
                      <a:rPr lang="en-US" altLang="zh-CN" i="1" dirty="0" smtClean="0">
                        <a:latin typeface="Cambria Math" panose="02040503050406030204" pitchFamily="18" charset="0"/>
                      </a:rPr>
                      <m:t>𝑐</m:t>
                    </m:r>
                  </m:oMath>
                </a14:m>
                <a:r>
                  <a:rPr lang="en-US" altLang="zh-CN" dirty="0" smtClean="0"/>
                  <a:t>  </a:t>
                </a:r>
                <a:r>
                  <a:rPr lang="en-US" altLang="zh-CN" dirty="0"/>
                  <a:t>= (</a:t>
                </a:r>
                <a14:m>
                  <m:oMath xmlns:m="http://schemas.openxmlformats.org/officeDocument/2006/math">
                    <m:r>
                      <a:rPr lang="en-US" altLang="zh-CN" i="1" dirty="0" smtClean="0">
                        <a:latin typeface="Cambria Math" panose="02040503050406030204" pitchFamily="18" charset="0"/>
                      </a:rPr>
                      <m:t>𝑎</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altLang="zh-CN" dirty="0"/>
                  <a:t> </a:t>
                </a:r>
                <a14:m>
                  <m:oMath xmlns:m="http://schemas.openxmlformats.org/officeDocument/2006/math">
                    <m:r>
                      <a:rPr lang="en-US" altLang="zh-CN" i="1" dirty="0" smtClean="0">
                        <a:latin typeface="Cambria Math" panose="02040503050406030204" pitchFamily="18" charset="0"/>
                      </a:rPr>
                      <m:t>𝑐</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altLang="zh-CN" dirty="0"/>
                  <a:t> (</a:t>
                </a:r>
                <a14:m>
                  <m:oMath xmlns:m="http://schemas.openxmlformats.org/officeDocument/2006/math">
                    <m:r>
                      <a:rPr lang="en-US" altLang="zh-CN" i="1" dirty="0" smtClean="0">
                        <a:latin typeface="Cambria Math" panose="02040503050406030204" pitchFamily="18" charset="0"/>
                      </a:rPr>
                      <m:t>𝑏</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𝑚</m:t>
                        </m:r>
                      </m:sub>
                    </m:sSub>
                  </m:oMath>
                </a14:m>
                <a:r>
                  <a:rPr lang="en-US" altLang="zh-CN" dirty="0"/>
                  <a:t> </a:t>
                </a:r>
                <a14:m>
                  <m:oMath xmlns:m="http://schemas.openxmlformats.org/officeDocument/2006/math">
                    <m:r>
                      <a:rPr lang="en-US" altLang="zh-CN" i="1" dirty="0" smtClean="0">
                        <a:latin typeface="Cambria Math" panose="02040503050406030204" pitchFamily="18" charset="0"/>
                      </a:rPr>
                      <m:t>𝑐</m:t>
                    </m:r>
                  </m:oMath>
                </a14:m>
                <a:r>
                  <a:rPr lang="en-US" altLang="zh-CN" dirty="0"/>
                  <a:t>).</a:t>
                </a:r>
              </a:p>
              <a:p>
                <a:pPr lvl="1"/>
                <a:endParaRPr lang="en-US" sz="2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5" t="-1548" r="-777"/>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84455A10-80AC-4209-9E46-6502BBACE1A3}"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21</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990600"/>
            <a:ext cx="11277600" cy="609600"/>
          </a:xfrm>
          <a:prstGeom prst="rect">
            <a:avLst/>
          </a:prstGeom>
          <a:solidFill>
            <a:schemeClr val="accent3">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nvPr>
        </p:nvSpPr>
        <p:spPr/>
        <p:txBody>
          <a:bodyPr/>
          <a:lstStyle/>
          <a:p>
            <a:r>
              <a:rPr lang="en-US" altLang="zh-CN" dirty="0" smtClean="0"/>
              <a:t>4.1 </a:t>
            </a:r>
            <a:r>
              <a:rPr lang="zh-CN" altLang="en-US" dirty="0" smtClean="0"/>
              <a:t>课后作业</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smtClean="0"/>
                  <a:t>1. </a:t>
                </a:r>
                <a:r>
                  <a:rPr lang="zh-CN" altLang="en-US" dirty="0" smtClean="0"/>
                  <a:t>找出整数</a:t>
                </a:r>
                <a14:m>
                  <m:oMath xmlns:m="http://schemas.openxmlformats.org/officeDocument/2006/math">
                    <m:r>
                      <a:rPr lang="en-US" altLang="zh-CN" i="1">
                        <a:latin typeface="Cambria Math" panose="02040503050406030204" pitchFamily="18" charset="0"/>
                      </a:rPr>
                      <m:t>𝑎</m:t>
                    </m:r>
                  </m:oMath>
                </a14:m>
                <a:r>
                  <a:rPr lang="zh-CN" altLang="en-US" dirty="0" smtClean="0"/>
                  <a:t>使得</a:t>
                </a:r>
                <a:endParaRPr lang="en-US" altLang="zh-CN" dirty="0" smtClean="0"/>
              </a:p>
              <a:p>
                <a:pPr lvl="1"/>
                <a:r>
                  <a:rPr lang="en-US" altLang="zh-CN" dirty="0" smtClean="0"/>
                  <a:t>a</a:t>
                </a:r>
                <a:r>
                  <a:rPr lang="en-US" altLang="zh-CN" dirty="0"/>
                  <a:t>) </a:t>
                </a:r>
                <a14:m>
                  <m:oMath xmlns:m="http://schemas.openxmlformats.org/officeDocument/2006/math">
                    <m:r>
                      <a:rPr lang="en-US" altLang="zh-CN">
                        <a:latin typeface="Cambria Math" panose="02040503050406030204" pitchFamily="18" charset="0"/>
                      </a:rPr>
                      <m:t>𝑎</m:t>
                    </m:r>
                    <m:r>
                      <a:rPr lang="en-US" altLang="zh-CN">
                        <a:latin typeface="Cambria Math" panose="02040503050406030204" pitchFamily="18" charset="0"/>
                      </a:rPr>
                      <m:t>≡43 </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mod</m:t>
                        </m:r>
                        <m:r>
                          <a:rPr lang="en-US" altLang="zh-CN">
                            <a:latin typeface="Cambria Math" panose="02040503050406030204" pitchFamily="18" charset="0"/>
                          </a:rPr>
                          <m:t> 23</m:t>
                        </m:r>
                      </m:e>
                    </m:d>
                    <m:r>
                      <a:rPr lang="en-US" altLang="zh-CN">
                        <a:latin typeface="Cambria Math" panose="02040503050406030204" pitchFamily="18" charset="0"/>
                      </a:rPr>
                      <m:t> </m:t>
                    </m:r>
                    <m:r>
                      <a:rPr lang="zh-CN" altLang="en-US">
                        <a:latin typeface="Cambria Math" panose="02040503050406030204" pitchFamily="18" charset="0"/>
                      </a:rPr>
                      <m:t>且</m:t>
                    </m:r>
                    <m:r>
                      <a:rPr lang="en-US" altLang="zh-CN">
                        <a:latin typeface="Cambria Math" panose="02040503050406030204" pitchFamily="18" charset="0"/>
                      </a:rPr>
                      <m:t>−22≤</m:t>
                    </m:r>
                    <m:r>
                      <a:rPr lang="en-US" altLang="zh-CN">
                        <a:latin typeface="Cambria Math" panose="02040503050406030204" pitchFamily="18" charset="0"/>
                      </a:rPr>
                      <m:t>𝑎</m:t>
                    </m:r>
                    <m:r>
                      <a:rPr lang="en-US" altLang="zh-CN">
                        <a:latin typeface="Cambria Math" panose="02040503050406030204" pitchFamily="18" charset="0"/>
                      </a:rPr>
                      <m:t>≤0</m:t>
                    </m:r>
                  </m:oMath>
                </a14:m>
                <a:endParaRPr lang="en-US" altLang="zh-CN" dirty="0"/>
              </a:p>
              <a:p>
                <a:pPr lvl="1"/>
                <a:r>
                  <a:rPr lang="en-US" altLang="zh-CN" dirty="0"/>
                  <a:t>b) </a:t>
                </a:r>
                <a14:m>
                  <m:oMath xmlns:m="http://schemas.openxmlformats.org/officeDocument/2006/math">
                    <m:r>
                      <a:rPr lang="en-US" altLang="zh-CN">
                        <a:latin typeface="Cambria Math" panose="02040503050406030204" pitchFamily="18" charset="0"/>
                      </a:rPr>
                      <m:t>𝑎</m:t>
                    </m:r>
                    <m:r>
                      <a:rPr lang="en-US" altLang="zh-CN">
                        <a:latin typeface="Cambria Math" panose="02040503050406030204" pitchFamily="18" charset="0"/>
                      </a:rPr>
                      <m:t>≡17 </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mod</m:t>
                        </m:r>
                        <m:r>
                          <a:rPr lang="en-US" altLang="zh-CN">
                            <a:latin typeface="Cambria Math" panose="02040503050406030204" pitchFamily="18" charset="0"/>
                          </a:rPr>
                          <m:t> 29</m:t>
                        </m:r>
                      </m:e>
                    </m:d>
                    <m:r>
                      <a:rPr lang="en-US" altLang="zh-CN">
                        <a:latin typeface="Cambria Math" panose="02040503050406030204" pitchFamily="18" charset="0"/>
                      </a:rPr>
                      <m:t> </m:t>
                    </m:r>
                    <m:r>
                      <a:rPr lang="zh-CN" altLang="en-US">
                        <a:latin typeface="Cambria Math" panose="02040503050406030204" pitchFamily="18" charset="0"/>
                      </a:rPr>
                      <m:t>且</m:t>
                    </m:r>
                    <m:r>
                      <a:rPr lang="en-US" altLang="zh-CN">
                        <a:latin typeface="Cambria Math" panose="02040503050406030204" pitchFamily="18" charset="0"/>
                      </a:rPr>
                      <m:t>−14≤</m:t>
                    </m:r>
                    <m:r>
                      <a:rPr lang="en-US" altLang="zh-CN">
                        <a:latin typeface="Cambria Math" panose="02040503050406030204" pitchFamily="18" charset="0"/>
                      </a:rPr>
                      <m:t>𝑎</m:t>
                    </m:r>
                    <m:r>
                      <a:rPr lang="en-US" altLang="zh-CN">
                        <a:latin typeface="Cambria Math" panose="02040503050406030204" pitchFamily="18" charset="0"/>
                      </a:rPr>
                      <m:t>≤14</m:t>
                    </m:r>
                  </m:oMath>
                </a14:m>
                <a:endParaRPr lang="en-US" altLang="zh-CN" dirty="0"/>
              </a:p>
              <a:p>
                <a:pPr lvl="1"/>
                <a:r>
                  <a:rPr lang="en-US" altLang="zh-CN" dirty="0"/>
                  <a:t>c) </a:t>
                </a:r>
                <a14:m>
                  <m:oMath xmlns:m="http://schemas.openxmlformats.org/officeDocument/2006/math">
                    <m:r>
                      <a:rPr lang="en-US" altLang="zh-CN">
                        <a:latin typeface="Cambria Math" panose="02040503050406030204" pitchFamily="18" charset="0"/>
                      </a:rPr>
                      <m:t>𝑎</m:t>
                    </m:r>
                    <m:r>
                      <a:rPr lang="en-US" altLang="zh-CN">
                        <a:latin typeface="Cambria Math" panose="02040503050406030204" pitchFamily="18" charset="0"/>
                      </a:rPr>
                      <m:t>≡−11 </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mod</m:t>
                        </m:r>
                        <m:r>
                          <a:rPr lang="en-US" altLang="zh-CN">
                            <a:latin typeface="Cambria Math" panose="02040503050406030204" pitchFamily="18" charset="0"/>
                          </a:rPr>
                          <m:t> 21</m:t>
                        </m:r>
                      </m:e>
                    </m:d>
                    <m:r>
                      <a:rPr lang="en-US" altLang="zh-CN">
                        <a:latin typeface="Cambria Math" panose="02040503050406030204" pitchFamily="18" charset="0"/>
                      </a:rPr>
                      <m:t> </m:t>
                    </m:r>
                    <m:r>
                      <a:rPr lang="zh-CN" altLang="en-US">
                        <a:latin typeface="Cambria Math" panose="02040503050406030204" pitchFamily="18" charset="0"/>
                      </a:rPr>
                      <m:t>且</m:t>
                    </m:r>
                    <m:r>
                      <a:rPr lang="en-US" altLang="zh-CN">
                        <a:latin typeface="Cambria Math" panose="02040503050406030204" pitchFamily="18" charset="0"/>
                      </a:rPr>
                      <m:t>90≤</m:t>
                    </m:r>
                    <m:r>
                      <a:rPr lang="en-US" altLang="zh-CN">
                        <a:latin typeface="Cambria Math" panose="02040503050406030204" pitchFamily="18" charset="0"/>
                      </a:rPr>
                      <m:t>𝑎</m:t>
                    </m:r>
                    <m:r>
                      <a:rPr lang="en-US" altLang="zh-CN">
                        <a:latin typeface="Cambria Math" panose="02040503050406030204" pitchFamily="18" charset="0"/>
                      </a:rPr>
                      <m:t>≤110</m:t>
                    </m:r>
                  </m:oMath>
                </a14:m>
                <a:endParaRPr lang="en-US" altLang="zh-CN" dirty="0"/>
              </a:p>
              <a:p>
                <a:r>
                  <a:rPr lang="en-US" altLang="zh-CN" dirty="0" smtClean="0"/>
                  <a:t>2. </a:t>
                </a:r>
                <a:r>
                  <a:rPr lang="zh-CN" altLang="en-US" dirty="0" smtClean="0"/>
                  <a:t>找出下列值</a:t>
                </a:r>
                <a:endParaRPr lang="en-US" altLang="zh-CN" dirty="0" smtClean="0"/>
              </a:p>
              <a:p>
                <a:pPr lvl="1"/>
                <a:r>
                  <a:rPr lang="en-US" altLang="zh-CN" dirty="0"/>
                  <a:t>a</a:t>
                </a:r>
                <a:r>
                  <a:rPr lang="en-US" altLang="zh-CN" dirty="0" smtClean="0"/>
                  <a:t>) (177 </a:t>
                </a:r>
                <a:r>
                  <a:rPr lang="en-US" altLang="zh-CN" b="1" dirty="0"/>
                  <a:t>mod</a:t>
                </a:r>
                <a:r>
                  <a:rPr lang="en-US" altLang="zh-CN" dirty="0"/>
                  <a:t> 31 +270 </a:t>
                </a:r>
                <a:r>
                  <a:rPr lang="en-US" altLang="zh-CN" b="1" dirty="0"/>
                  <a:t>mod</a:t>
                </a:r>
                <a:r>
                  <a:rPr lang="en-US" altLang="zh-CN" dirty="0"/>
                  <a:t> 31</a:t>
                </a:r>
                <a:r>
                  <a:rPr lang="zh-CN" altLang="en-US" dirty="0"/>
                  <a:t>）</a:t>
                </a:r>
                <a:r>
                  <a:rPr lang="en-US" altLang="zh-CN" b="1" dirty="0"/>
                  <a:t>mod</a:t>
                </a:r>
                <a:r>
                  <a:rPr lang="en-US" altLang="zh-CN" dirty="0"/>
                  <a:t> 31</a:t>
                </a:r>
              </a:p>
              <a:p>
                <a:pPr lvl="1"/>
                <a:r>
                  <a:rPr lang="en-US" altLang="zh-CN" dirty="0" smtClean="0"/>
                  <a:t>b)</a:t>
                </a:r>
                <a:r>
                  <a:rPr lang="zh-CN" altLang="en-US" dirty="0"/>
                  <a:t> </a:t>
                </a:r>
                <a:r>
                  <a:rPr lang="en-US" altLang="zh-CN" dirty="0" smtClean="0"/>
                  <a:t>(177 </a:t>
                </a:r>
                <a:r>
                  <a:rPr lang="en-US" altLang="zh-CN" b="1" dirty="0"/>
                  <a:t>mod</a:t>
                </a:r>
                <a:r>
                  <a:rPr lang="en-US" altLang="zh-CN" dirty="0"/>
                  <a:t> 31 </a:t>
                </a:r>
                <a14:m>
                  <m:oMath xmlns:m="http://schemas.openxmlformats.org/officeDocument/2006/math">
                    <m:r>
                      <a:rPr lang="en-US" altLang="zh-CN" dirty="0">
                        <a:latin typeface="Cambria Math" panose="02040503050406030204" pitchFamily="18" charset="0"/>
                      </a:rPr>
                      <m:t>∙ </m:t>
                    </m:r>
                  </m:oMath>
                </a14:m>
                <a:r>
                  <a:rPr lang="en-US" altLang="zh-CN" dirty="0"/>
                  <a:t>270 </a:t>
                </a:r>
                <a:r>
                  <a:rPr lang="en-US" altLang="zh-CN" b="1" dirty="0"/>
                  <a:t>mod </a:t>
                </a:r>
                <a:r>
                  <a:rPr lang="en-US" altLang="zh-CN" dirty="0"/>
                  <a:t>31</a:t>
                </a:r>
                <a:r>
                  <a:rPr lang="zh-CN" altLang="en-US" dirty="0"/>
                  <a:t>）</a:t>
                </a:r>
                <a:r>
                  <a:rPr lang="en-US" altLang="zh-CN" b="1" dirty="0"/>
                  <a:t>mod</a:t>
                </a:r>
                <a:r>
                  <a:rPr lang="en-US" altLang="zh-CN" dirty="0"/>
                  <a:t> 31</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22</a:t>
            </a:fld>
            <a:endParaRPr lang="zh-CN" altLang="en-US" dirty="0"/>
          </a:p>
        </p:txBody>
      </p:sp>
      <p:sp>
        <p:nvSpPr>
          <p:cNvPr id="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794349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410200" y="1923068"/>
            <a:ext cx="6781801" cy="2780907"/>
          </a:xfrm>
        </p:spPr>
        <p:txBody>
          <a:bodyPr>
            <a:normAutofit/>
          </a:bodyPr>
          <a:lstStyle/>
          <a:p>
            <a:r>
              <a:rPr lang="zh-CN" altLang="en-US" dirty="0" smtClean="0"/>
              <a:t>第</a:t>
            </a:r>
            <a:r>
              <a:rPr lang="en-US" altLang="zh-CN" dirty="0" smtClean="0"/>
              <a:t>4.2</a:t>
            </a:r>
            <a:r>
              <a:rPr lang="zh-CN" altLang="en-US" dirty="0" smtClean="0"/>
              <a:t>节</a:t>
            </a:r>
            <a:r>
              <a:rPr lang="zh-CN" altLang="en-US" dirty="0"/>
              <a:t>整数的表示和</a:t>
            </a:r>
            <a:r>
              <a:rPr lang="zh-CN" altLang="en-US" dirty="0" smtClean="0"/>
              <a:t>算法</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4.2: Integer Representations and Algorithms</a:t>
            </a:r>
            <a:endParaRPr lang="zh-CN" altLang="en-US" sz="18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689" y="1920712"/>
            <a:ext cx="4035456" cy="2780907"/>
          </a:xfrm>
          <a:prstGeom prst="rect">
            <a:avLst/>
          </a:prstGeom>
        </p:spPr>
      </p:pic>
    </p:spTree>
    <p:extLst>
      <p:ext uri="{BB962C8B-B14F-4D97-AF65-F5344CB8AC3E}">
        <p14:creationId xmlns:p14="http://schemas.microsoft.com/office/powerpoint/2010/main" val="4223894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1000">
              <a:schemeClr val="bg1"/>
            </a:gs>
            <a:gs pos="39000">
              <a:schemeClr val="bg1">
                <a:lumMod val="95000"/>
              </a:schemeClr>
            </a:gs>
            <a:gs pos="0">
              <a:srgbClr val="DCDCDC"/>
            </a:gs>
            <a:gs pos="100000">
              <a:srgbClr val="DCDCDC"/>
            </a:gs>
          </a:gsLst>
          <a:lin ang="13500000" scaled="1"/>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267" b="1" i="0" u="none" strike="noStrike" kern="1200" cap="none" spc="0" normalizeH="0" baseline="0" noProof="0" dirty="0" smtClean="0">
                  <a:ln>
                    <a:noFill/>
                  </a:ln>
                  <a:solidFill>
                    <a:srgbClr val="01559D"/>
                  </a:solidFill>
                  <a:effectLst/>
                  <a:uLnTx/>
                  <a:uFillTx/>
                  <a:latin typeface="微软雅黑" pitchFamily="34" charset="-122"/>
                  <a:ea typeface="微软雅黑" pitchFamily="34" charset="-122"/>
                  <a:cs typeface="+mn-cs"/>
                </a:rPr>
                <a:t>知识要点</a:t>
              </a:r>
              <a:endParaRPr kumimoji="0" lang="zh-CN" altLang="en-US" sz="4267"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2340009"/>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1</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5" name="TextBox 4"/>
            <p:cNvSpPr txBox="1"/>
            <p:nvPr/>
          </p:nvSpPr>
          <p:spPr>
            <a:xfrm>
              <a:off x="4057646" y="659472"/>
              <a:ext cx="3362323" cy="377075"/>
            </a:xfrm>
            <a:prstGeom prst="rect">
              <a:avLst/>
            </a:prstGeom>
            <a:noFill/>
          </p:spPr>
          <p:txBody>
            <a:bodyPr wrap="square" rtlCol="0">
              <a:spAutoFit/>
            </a:bodyPr>
            <a:lstStyle/>
            <a:p>
              <a:pPr lvl="0" defTabSz="1219170"/>
              <a:r>
                <a:rPr lang="zh-CN" altLang="en-US" sz="2667" dirty="0" smtClean="0">
                  <a:solidFill>
                    <a:srgbClr val="01559D"/>
                  </a:solidFill>
                  <a:latin typeface="微软雅黑" panose="020B0503020204020204" pitchFamily="34" charset="-122"/>
                  <a:ea typeface="微软雅黑" panose="020B0503020204020204" pitchFamily="34" charset="-122"/>
                </a:rPr>
                <a:t>整数</a:t>
              </a:r>
              <a:r>
                <a:rPr lang="en-US" altLang="zh-CN" sz="2667" dirty="0" smtClean="0">
                  <a:solidFill>
                    <a:srgbClr val="01559D"/>
                  </a:solidFill>
                  <a:latin typeface="微软雅黑" panose="020B0503020204020204" pitchFamily="34" charset="-122"/>
                  <a:ea typeface="微软雅黑" panose="020B0503020204020204" pitchFamily="34" charset="-122"/>
                </a:rPr>
                <a:t>n</a:t>
              </a:r>
              <a:r>
                <a:rPr lang="zh-CN" altLang="en-US" sz="2667" dirty="0" smtClean="0">
                  <a:solidFill>
                    <a:srgbClr val="01559D"/>
                  </a:solidFill>
                  <a:latin typeface="微软雅黑" panose="020B0503020204020204" pitchFamily="34" charset="-122"/>
                  <a:ea typeface="微软雅黑" panose="020B0503020204020204" pitchFamily="34" charset="-122"/>
                </a:rPr>
                <a:t>进制展开式</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3204105"/>
            <a:ext cx="5877699" cy="1187188"/>
            <a:chOff x="3203848" y="1307544"/>
            <a:chExt cx="440827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2</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0" name="TextBox 19"/>
            <p:cNvSpPr txBox="1"/>
            <p:nvPr/>
          </p:nvSpPr>
          <p:spPr>
            <a:xfrm>
              <a:off x="4114800" y="1307544"/>
              <a:ext cx="3497322" cy="377075"/>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整数运算</a:t>
              </a:r>
              <a:r>
                <a:rPr lang="zh-CN" altLang="en-US" sz="2667" dirty="0" smtClean="0">
                  <a:solidFill>
                    <a:srgbClr val="01559D"/>
                  </a:solidFill>
                  <a:latin typeface="微软雅黑" panose="020B0503020204020204" pitchFamily="34" charset="-122"/>
                  <a:ea typeface="微软雅黑" panose="020B0503020204020204" pitchFamily="34" charset="-122"/>
                </a:rPr>
                <a:t>算法</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4086568"/>
            <a:ext cx="5509811" cy="1734064"/>
            <a:chOff x="3203848" y="1969391"/>
            <a:chExt cx="4132358" cy="1300548"/>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3</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3" name="TextBox 22"/>
            <p:cNvSpPr txBox="1"/>
            <p:nvPr/>
          </p:nvSpPr>
          <p:spPr>
            <a:xfrm>
              <a:off x="4114800" y="1969391"/>
              <a:ext cx="2571750" cy="1300548"/>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模指数</a:t>
              </a:r>
              <a:r>
                <a:rPr lang="zh-CN" altLang="en-US" sz="2667" dirty="0" smtClean="0">
                  <a:solidFill>
                    <a:srgbClr val="01559D"/>
                  </a:solidFill>
                  <a:latin typeface="微软雅黑" panose="020B0503020204020204" pitchFamily="34" charset="-122"/>
                  <a:ea typeface="微软雅黑" panose="020B0503020204020204" pitchFamily="34" charset="-122"/>
                </a:rPr>
                <a:t>运算</a:t>
              </a:r>
              <a:endParaRPr lang="zh-CN" altLang="en-US" sz="2667" dirty="0">
                <a:solidFill>
                  <a:srgbClr val="01559D"/>
                </a:solidFill>
                <a:latin typeface="微软雅黑" panose="020B0503020204020204" pitchFamily="34" charset="-122"/>
                <a:ea typeface="微软雅黑" panose="020B0503020204020204" pitchFamily="34" charset="-122"/>
              </a:endParaRPr>
            </a:p>
            <a:p>
              <a:pPr lvl="0" defTabSz="1219170"/>
              <a:endParaRPr kumimoji="0" lang="zh-CN" altLang="en-US" sz="26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方正粗倩简体" panose="03000509000000000000" pitchFamily="65" charset="-122"/>
                <a:ea typeface="方正粗倩简体" panose="03000509000000000000" pitchFamily="65" charset="-122"/>
                <a:cs typeface="+mn-cs"/>
              </a:endParaRPr>
            </a:p>
          </p:txBody>
        </p:sp>
        <p:pic>
          <p:nvPicPr>
            <p:cNvPr id="24"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0372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整数表示</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在日常生活中</a:t>
                </a:r>
                <a:r>
                  <a:rPr lang="en-US" altLang="zh-CN" dirty="0" smtClean="0"/>
                  <a:t>, </a:t>
                </a:r>
                <a:r>
                  <a:rPr lang="zh-CN" altLang="en-US" dirty="0" smtClean="0"/>
                  <a:t>我们都用</a:t>
                </a:r>
                <a:r>
                  <a:rPr lang="zh-CN" altLang="en-US" b="1" dirty="0" smtClean="0">
                    <a:solidFill>
                      <a:srgbClr val="C00000"/>
                    </a:solidFill>
                  </a:rPr>
                  <a:t>十进制</a:t>
                </a:r>
                <a:r>
                  <a:rPr lang="en-US" altLang="zh-CN" dirty="0" smtClean="0"/>
                  <a:t>(</a:t>
                </a:r>
                <a:r>
                  <a:rPr lang="zh-CN" altLang="en-US" dirty="0" smtClean="0"/>
                  <a:t>以</a:t>
                </a:r>
                <a:r>
                  <a:rPr lang="en-US" altLang="zh-CN" dirty="0" smtClean="0"/>
                  <a:t>10</a:t>
                </a:r>
                <a:r>
                  <a:rPr lang="zh-CN" altLang="en-US" dirty="0" smtClean="0"/>
                  <a:t>为基数</a:t>
                </a:r>
                <a:r>
                  <a:rPr lang="en-US" altLang="zh-CN" dirty="0" smtClean="0"/>
                  <a:t>)</a:t>
                </a:r>
                <a:r>
                  <a:rPr lang="zh-CN" altLang="en-US" dirty="0" smtClean="0"/>
                  <a:t>记号来表示整数</a:t>
                </a:r>
                <a:r>
                  <a:rPr lang="en-US" altLang="zh-CN" dirty="0" smtClean="0"/>
                  <a:t>. </a:t>
                </a:r>
                <a:r>
                  <a:rPr lang="zh-CN" altLang="en-US" dirty="0" smtClean="0"/>
                  <a:t>例如</a:t>
                </a:r>
                <a:r>
                  <a:rPr lang="en-US" altLang="zh-CN" dirty="0" smtClean="0"/>
                  <a:t>765, </a:t>
                </a:r>
                <a:r>
                  <a:rPr lang="zh-CN" altLang="en-US" dirty="0" smtClean="0"/>
                  <a:t>我们表示的是</a:t>
                </a:r>
                <a:r>
                  <a:rPr lang="en-US" dirty="0" smtClean="0"/>
                  <a:t>7∙</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2</m:t>
                        </m:r>
                      </m:sup>
                    </m:sSup>
                  </m:oMath>
                </a14:m>
                <a:r>
                  <a:rPr lang="en-US" dirty="0" smtClean="0"/>
                  <a:t> + 6∙</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b="0" i="1" smtClean="0">
                            <a:latin typeface="Cambria Math" panose="02040503050406030204" pitchFamily="18" charset="0"/>
                          </a:rPr>
                          <m:t>1</m:t>
                        </m:r>
                      </m:sup>
                    </m:sSup>
                  </m:oMath>
                </a14:m>
                <a:r>
                  <a:rPr lang="en-US" dirty="0" smtClean="0"/>
                  <a:t> + 5∙</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b="0" i="1" smtClean="0">
                            <a:latin typeface="Cambria Math" panose="02040503050406030204" pitchFamily="18" charset="0"/>
                          </a:rPr>
                          <m:t>0</m:t>
                        </m:r>
                      </m:sup>
                    </m:sSup>
                  </m:oMath>
                </a14:m>
                <a:r>
                  <a:rPr lang="en-US" dirty="0" smtClean="0"/>
                  <a:t>. </a:t>
                </a:r>
              </a:p>
              <a:p>
                <a:r>
                  <a:rPr lang="zh-CN" altLang="en-US" dirty="0" smtClean="0"/>
                  <a:t>有时候</a:t>
                </a:r>
                <a:r>
                  <a:rPr lang="en-US" altLang="zh-CN" dirty="0" smtClean="0"/>
                  <a:t>, </a:t>
                </a:r>
                <a:r>
                  <a:rPr lang="zh-CN" altLang="en-US" dirty="0" smtClean="0"/>
                  <a:t>用</a:t>
                </a:r>
                <a:r>
                  <a:rPr lang="en-US" altLang="zh-CN" dirty="0" smtClean="0"/>
                  <a:t>10</a:t>
                </a:r>
                <a:r>
                  <a:rPr lang="zh-CN" altLang="en-US" dirty="0" smtClean="0"/>
                  <a:t>以外的数为基数更方便</a:t>
                </a:r>
                <a:r>
                  <a:rPr lang="en-US" altLang="zh-CN" dirty="0" smtClean="0"/>
                  <a:t>. </a:t>
                </a:r>
                <a:r>
                  <a:rPr lang="zh-CN" altLang="en-US" dirty="0" smtClean="0"/>
                  <a:t>计算机中通常用</a:t>
                </a:r>
                <a:r>
                  <a:rPr lang="zh-CN" altLang="en-US" b="1" dirty="0" smtClean="0">
                    <a:solidFill>
                      <a:srgbClr val="C00000"/>
                    </a:solidFill>
                  </a:rPr>
                  <a:t>二进制</a:t>
                </a:r>
                <a:r>
                  <a:rPr lang="zh-CN" altLang="en-US" dirty="0" smtClean="0"/>
                  <a:t>记号</a:t>
                </a:r>
                <a:r>
                  <a:rPr lang="en-US" altLang="zh-CN" dirty="0" smtClean="0"/>
                  <a:t>(</a:t>
                </a:r>
                <a:r>
                  <a:rPr lang="zh-CN" altLang="en-US" dirty="0" smtClean="0"/>
                  <a:t>以</a:t>
                </a:r>
                <a:r>
                  <a:rPr lang="en-US" altLang="zh-CN" dirty="0" smtClean="0"/>
                  <a:t>2</a:t>
                </a:r>
                <a:r>
                  <a:rPr lang="zh-CN" altLang="en-US" dirty="0" smtClean="0"/>
                  <a:t>为基数</a:t>
                </a:r>
                <a:r>
                  <a:rPr lang="en-US" altLang="zh-CN" dirty="0" smtClean="0"/>
                  <a:t>)</a:t>
                </a:r>
                <a:r>
                  <a:rPr lang="zh-CN" altLang="en-US" dirty="0" smtClean="0"/>
                  <a:t>来做算术运算</a:t>
                </a:r>
                <a:r>
                  <a:rPr lang="en-US" altLang="zh-CN" dirty="0" smtClean="0"/>
                  <a:t>. </a:t>
                </a:r>
                <a:r>
                  <a:rPr lang="zh-CN" altLang="en-US" b="1" dirty="0" smtClean="0">
                    <a:solidFill>
                      <a:srgbClr val="C00000"/>
                    </a:solidFill>
                  </a:rPr>
                  <a:t>八进制</a:t>
                </a:r>
                <a:r>
                  <a:rPr lang="en-US" altLang="zh-CN" dirty="0" smtClean="0"/>
                  <a:t>(</a:t>
                </a:r>
                <a:r>
                  <a:rPr lang="zh-CN" altLang="en-US" dirty="0" smtClean="0"/>
                  <a:t>以</a:t>
                </a:r>
                <a:r>
                  <a:rPr lang="en-US" altLang="zh-CN" dirty="0" smtClean="0"/>
                  <a:t>8</a:t>
                </a:r>
                <a:r>
                  <a:rPr lang="zh-CN" altLang="en-US" dirty="0" smtClean="0"/>
                  <a:t>为基数</a:t>
                </a:r>
                <a:r>
                  <a:rPr lang="en-US" altLang="zh-CN" dirty="0" smtClean="0"/>
                  <a:t>)</a:t>
                </a:r>
                <a:r>
                  <a:rPr lang="zh-CN" altLang="en-US" dirty="0" smtClean="0"/>
                  <a:t>记号或者</a:t>
                </a:r>
                <a:r>
                  <a:rPr lang="zh-CN" altLang="en-US" b="1" dirty="0" smtClean="0">
                    <a:solidFill>
                      <a:srgbClr val="C00000"/>
                    </a:solidFill>
                  </a:rPr>
                  <a:t>十六进制</a:t>
                </a:r>
                <a:r>
                  <a:rPr lang="en-US" altLang="zh-CN" dirty="0" smtClean="0"/>
                  <a:t>(</a:t>
                </a:r>
                <a:r>
                  <a:rPr lang="zh-CN" altLang="en-US" dirty="0" smtClean="0"/>
                  <a:t>以</a:t>
                </a:r>
                <a:r>
                  <a:rPr lang="en-US" altLang="zh-CN" dirty="0" smtClean="0"/>
                  <a:t>16</a:t>
                </a:r>
                <a:r>
                  <a:rPr lang="zh-CN" altLang="en-US" dirty="0" smtClean="0"/>
                  <a:t>为基数</a:t>
                </a:r>
                <a:r>
                  <a:rPr lang="en-US" altLang="zh-CN" dirty="0" smtClean="0"/>
                  <a:t>)</a:t>
                </a:r>
                <a:r>
                  <a:rPr lang="zh-CN" altLang="en-US" dirty="0" smtClean="0"/>
                  <a:t>记号来表示字符</a:t>
                </a:r>
                <a:r>
                  <a:rPr lang="en-US" altLang="zh-CN" dirty="0" smtClean="0"/>
                  <a:t>, </a:t>
                </a:r>
                <a:r>
                  <a:rPr lang="zh-CN" altLang="en-US" dirty="0" smtClean="0"/>
                  <a:t>如字母和数字</a:t>
                </a:r>
                <a:r>
                  <a:rPr lang="en-US" altLang="zh-CN" dirty="0" smtClean="0"/>
                  <a:t>.</a:t>
                </a:r>
              </a:p>
              <a:p>
                <a:r>
                  <a:rPr lang="zh-CN" altLang="en-US" dirty="0" smtClean="0"/>
                  <a:t>再比如</a:t>
                </a:r>
                <a:r>
                  <a:rPr lang="en-US" altLang="zh-CN" dirty="0" smtClean="0"/>
                  <a:t>, </a:t>
                </a:r>
                <a:r>
                  <a:rPr lang="zh-CN" altLang="en-US" dirty="0" smtClean="0"/>
                  <a:t>古玛雅人用</a:t>
                </a:r>
                <a:r>
                  <a:rPr lang="en-US" altLang="zh-CN" dirty="0" smtClean="0"/>
                  <a:t>20</a:t>
                </a:r>
                <a:r>
                  <a:rPr lang="zh-CN" altLang="en-US" dirty="0" smtClean="0"/>
                  <a:t>为基数</a:t>
                </a:r>
                <a:r>
                  <a:rPr lang="en-US" altLang="zh-CN" dirty="0" smtClean="0"/>
                  <a:t>, </a:t>
                </a:r>
                <a:r>
                  <a:rPr lang="zh-CN" altLang="en-US" dirty="0" smtClean="0"/>
                  <a:t>古巴</a:t>
                </a:r>
                <a:r>
                  <a:rPr lang="zh-CN" altLang="en-US" dirty="0"/>
                  <a:t>比伦</a:t>
                </a:r>
                <a:r>
                  <a:rPr lang="zh-CN" altLang="en-US" dirty="0" smtClean="0"/>
                  <a:t>人用</a:t>
                </a:r>
                <a:r>
                  <a:rPr lang="en-US" altLang="zh-CN" dirty="0" smtClean="0"/>
                  <a:t>60</a:t>
                </a:r>
                <a:r>
                  <a:rPr lang="zh-CN" altLang="en-US" dirty="0" smtClean="0"/>
                  <a:t>为基数</a:t>
                </a:r>
                <a:r>
                  <a:rPr lang="en-US" altLang="zh-CN" dirty="0" smtClean="0"/>
                  <a:t>.</a:t>
                </a:r>
                <a:endParaRPr lang="en-US" altLang="zh-CN" dirty="0"/>
              </a:p>
              <a:p>
                <a:r>
                  <a:rPr lang="zh-CN" altLang="en-US" dirty="0" smtClean="0"/>
                  <a:t>实际上</a:t>
                </a:r>
                <a:r>
                  <a:rPr lang="en-US" altLang="zh-CN" dirty="0" smtClean="0"/>
                  <a:t>, </a:t>
                </a:r>
                <a:r>
                  <a:rPr lang="zh-CN" altLang="en-US" dirty="0" smtClean="0"/>
                  <a:t>我们可以用任何大于</a:t>
                </a:r>
                <a:r>
                  <a:rPr lang="en-US" altLang="zh-CN" dirty="0" smtClean="0"/>
                  <a:t>1</a:t>
                </a:r>
                <a:r>
                  <a:rPr lang="zh-CN" altLang="en-US" dirty="0" smtClean="0"/>
                  <a:t>的整数为基数来表示整数</a:t>
                </a:r>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r="-111"/>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B07F78FF-3A14-47AA-AD6F-DE59D8E58CB7}"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25</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7250740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905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整数表示</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a:t>
                </a:r>
                <a:r>
                  <a:rPr lang="zh-CN" altLang="en-US" dirty="0" smtClean="0"/>
                  <a:t>定理</a:t>
                </a:r>
                <a:r>
                  <a:rPr lang="en-US" altLang="zh-CN" dirty="0" smtClean="0"/>
                  <a:t>】</a:t>
                </a:r>
                <a:r>
                  <a:rPr lang="en-US" dirty="0" smtClean="0"/>
                  <a:t>: </a:t>
                </a:r>
                <a:r>
                  <a:rPr lang="zh-CN" altLang="en-US" dirty="0" smtClean="0"/>
                  <a:t>令</a:t>
                </a:r>
                <a14:m>
                  <m:oMath xmlns:m="http://schemas.openxmlformats.org/officeDocument/2006/math">
                    <m:r>
                      <a:rPr lang="en-US" altLang="zh-CN" i="1" dirty="0" smtClean="0">
                        <a:latin typeface="Cambria Math" panose="02040503050406030204" pitchFamily="18" charset="0"/>
                      </a:rPr>
                      <m:t>𝑏</m:t>
                    </m:r>
                  </m:oMath>
                </a14:m>
                <a:r>
                  <a:rPr lang="zh-CN" altLang="en-US" dirty="0" smtClean="0"/>
                  <a:t>是一个大于</a:t>
                </a:r>
                <a:r>
                  <a:rPr lang="en-US" altLang="zh-CN" dirty="0" smtClean="0"/>
                  <a:t>1</a:t>
                </a:r>
                <a:r>
                  <a:rPr lang="zh-CN" altLang="en-US" dirty="0" smtClean="0"/>
                  <a:t>的整数</a:t>
                </a:r>
                <a:r>
                  <a:rPr lang="en-US" altLang="zh-CN" dirty="0" smtClean="0"/>
                  <a:t>, </a:t>
                </a:r>
                <a:r>
                  <a:rPr lang="zh-CN" altLang="en-US" dirty="0" smtClean="0"/>
                  <a:t>则如果</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是一个正整数</a:t>
                </a:r>
                <a:r>
                  <a:rPr lang="en-US" altLang="zh-CN" dirty="0" smtClean="0"/>
                  <a:t>, </a:t>
                </a:r>
                <a:r>
                  <a:rPr lang="zh-CN" altLang="en-US" dirty="0" smtClean="0"/>
                  <a:t>就可以唯一的表示为如下形式</a:t>
                </a:r>
                <a14:m>
                  <m:oMath xmlns:m="http://schemas.openxmlformats.org/officeDocument/2006/math">
                    <m:r>
                      <a:rPr lang="en-US" altLang="zh-CN" i="1" dirty="0" smtClean="0">
                        <a:latin typeface="Cambria Math" panose="02040503050406030204" pitchFamily="18" charset="0"/>
                      </a:rPr>
                      <m:t>𝑛</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𝑘</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r>
                          <a:rPr lang="en-US" altLang="zh-CN" i="1">
                            <a:latin typeface="Cambria Math" panose="02040503050406030204" pitchFamily="18" charset="0"/>
                          </a:rPr>
                          <m:t>−1</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𝑘</m:t>
                        </m:r>
                        <m:r>
                          <a:rPr lang="en-US" altLang="zh-CN" i="1">
                            <a:latin typeface="Cambria Math" panose="02040503050406030204" pitchFamily="18" charset="0"/>
                          </a:rPr>
                          <m:t>−1</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1</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0</m:t>
                        </m:r>
                      </m:sup>
                    </m:sSup>
                  </m:oMath>
                </a14:m>
                <a:r>
                  <a:rPr lang="en-US" altLang="zh-CN"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𝑘</m:t>
                    </m:r>
                  </m:oMath>
                </a14:m>
                <a:r>
                  <a:rPr lang="zh-CN" altLang="en-US" dirty="0" smtClean="0"/>
                  <a:t>是非负整数</a:t>
                </a:r>
                <a:r>
                  <a:rPr lang="en-US" altLang="zh-CN" dirty="0" smtClean="0"/>
                  <a:t>,</a:t>
                </a:r>
                <a:r>
                  <a:rPr lang="zh-CN"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0</m:t>
                        </m:r>
                      </m:sub>
                    </m:sSub>
                  </m:oMath>
                </a14:m>
                <a:r>
                  <a:rPr lang="en-US" altLang="zh-CN" dirty="0" smtClean="0"/>
                  <a:t>,</a:t>
                </a:r>
                <a:r>
                  <a:rPr lang="zh-CN"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oMath>
                </a14:m>
                <a:r>
                  <a:rPr lang="en-US" altLang="zh-CN" dirty="0" smtClean="0"/>
                  <a:t>,</a:t>
                </a:r>
                <a:r>
                  <a:rPr lang="zh-CN"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oMath>
                </a14:m>
                <a:r>
                  <a:rPr lang="en-US" altLang="zh-CN" dirty="0" smtClean="0"/>
                  <a:t>,…,</a:t>
                </a:r>
                <a:r>
                  <a:rPr lang="zh-CN"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oMath>
                </a14:m>
                <a:r>
                  <a:rPr lang="zh-CN" altLang="en-US" dirty="0" smtClean="0"/>
                  <a:t>是小于</a:t>
                </a:r>
                <a14:m>
                  <m:oMath xmlns:m="http://schemas.openxmlformats.org/officeDocument/2006/math">
                    <m:r>
                      <a:rPr lang="en-US" altLang="zh-CN" i="1" dirty="0" smtClean="0">
                        <a:latin typeface="Cambria Math" panose="02040503050406030204" pitchFamily="18" charset="0"/>
                      </a:rPr>
                      <m:t>𝑏</m:t>
                    </m:r>
                  </m:oMath>
                </a14:m>
                <a:r>
                  <a:rPr lang="zh-CN" altLang="en-US" dirty="0" smtClean="0"/>
                  <a:t>的非负整数</a:t>
                </a:r>
                <a:r>
                  <a:rPr lang="en-US" altLang="zh-CN" dirty="0" smtClean="0"/>
                  <a:t>, </a:t>
                </a:r>
                <a:r>
                  <a:rPr lang="zh-CN" altLang="en-US" dirty="0" smtClean="0"/>
                  <a:t>且</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oMath>
                </a14:m>
                <a:r>
                  <a:rPr lang="en-US" altLang="zh-CN" dirty="0"/>
                  <a:t>≠ </a:t>
                </a:r>
                <a:r>
                  <a:rPr lang="en-US" altLang="zh-CN" dirty="0" smtClean="0"/>
                  <a:t>0. </a:t>
                </a:r>
                <a:r>
                  <a:rPr lang="zh-CN" altLang="en-US" dirty="0" smtClean="0"/>
                  <a:t>这给出的</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的表示称为</a:t>
                </a:r>
                <a14:m>
                  <m:oMath xmlns:m="http://schemas.openxmlformats.org/officeDocument/2006/math">
                    <m:r>
                      <a:rPr lang="en-US" altLang="zh-CN" b="1" i="1" dirty="0" smtClean="0">
                        <a:solidFill>
                          <a:srgbClr val="C00000"/>
                        </a:solidFill>
                        <a:latin typeface="Cambria Math" panose="02040503050406030204" pitchFamily="18" charset="0"/>
                      </a:rPr>
                      <m:t>𝒏</m:t>
                    </m:r>
                  </m:oMath>
                </a14:m>
                <a:r>
                  <a:rPr lang="zh-CN" altLang="en-US" b="1" dirty="0" smtClean="0">
                    <a:solidFill>
                      <a:srgbClr val="C00000"/>
                    </a:solidFill>
                  </a:rPr>
                  <a:t>的</a:t>
                </a:r>
                <a14:m>
                  <m:oMath xmlns:m="http://schemas.openxmlformats.org/officeDocument/2006/math">
                    <m:r>
                      <a:rPr lang="en-US" altLang="zh-CN" b="1" i="1" dirty="0" smtClean="0">
                        <a:solidFill>
                          <a:srgbClr val="C00000"/>
                        </a:solidFill>
                        <a:latin typeface="Cambria Math" panose="02040503050406030204" pitchFamily="18" charset="0"/>
                      </a:rPr>
                      <m:t>𝒃</m:t>
                    </m:r>
                  </m:oMath>
                </a14:m>
                <a:r>
                  <a:rPr lang="zh-CN" altLang="en-US" b="1" dirty="0" smtClean="0">
                    <a:solidFill>
                      <a:srgbClr val="C00000"/>
                    </a:solidFill>
                  </a:rPr>
                  <a:t>进制展开式</a:t>
                </a:r>
                <a:r>
                  <a:rPr lang="en-US" altLang="zh-CN" dirty="0" smtClean="0"/>
                  <a:t>. </a:t>
                </a:r>
                <a:r>
                  <a:rPr lang="zh-CN" altLang="en-US" dirty="0" smtClean="0"/>
                  <a:t>可记为</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r>
                          <a:rPr lang="en-US" altLang="zh-CN" i="1">
                            <a:latin typeface="Cambria Math" panose="02040503050406030204" pitchFamily="18" charset="0"/>
                          </a:rPr>
                          <m:t>)</m:t>
                        </m:r>
                      </m:e>
                      <m:sub>
                        <m:r>
                          <a:rPr lang="en-US" altLang="zh-CN" i="1">
                            <a:latin typeface="Cambria Math" panose="02040503050406030204" pitchFamily="18" charset="0"/>
                          </a:rPr>
                          <m:t>𝑏</m:t>
                        </m:r>
                      </m:sub>
                    </m:sSub>
                  </m:oMath>
                </a14:m>
                <a:endParaRPr lang="zh-CN" altLang="zh-CN" dirty="0"/>
              </a:p>
              <a:p>
                <a:endParaRPr lang="en-US" dirty="0" smtClean="0"/>
              </a:p>
              <a:p>
                <a:r>
                  <a:rPr lang="zh-CN" altLang="en-US" dirty="0" smtClean="0"/>
                  <a:t>例如</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(245)</m:t>
                        </m:r>
                      </m:e>
                      <m:sub>
                        <m:r>
                          <a:rPr lang="en-US" altLang="zh-CN" b="0" i="1" smtClean="0">
                            <a:latin typeface="Cambria Math" panose="02040503050406030204" pitchFamily="18" charset="0"/>
                          </a:rPr>
                          <m:t>8</m:t>
                        </m:r>
                      </m:sub>
                    </m:sSub>
                    <m:r>
                      <a:rPr lang="zh-CN" altLang="en-US" i="1">
                        <a:latin typeface="Cambria Math" panose="02040503050406030204" pitchFamily="18" charset="0"/>
                      </a:rPr>
                      <m:t>表示</m:t>
                    </m:r>
                  </m:oMath>
                </a14:m>
                <a:r>
                  <a:rPr lang="en-US" dirty="0" smtClean="0"/>
                  <a:t> </a:t>
                </a:r>
                <a14:m>
                  <m:oMath xmlns:m="http://schemas.openxmlformats.org/officeDocument/2006/math">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m:t>
                    </m:r>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8</m:t>
                        </m:r>
                      </m:e>
                      <m:sup>
                        <m:r>
                          <a:rPr lang="en-US" altLang="zh-CN" b="0" i="1" dirty="0" smtClean="0">
                            <a:latin typeface="Cambria Math" panose="02040503050406030204" pitchFamily="18" charset="0"/>
                            <a:ea typeface="Cambria Math" panose="02040503050406030204" pitchFamily="18" charset="0"/>
                          </a:rPr>
                          <m:t>2</m:t>
                        </m:r>
                      </m:sup>
                    </m:sSup>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4</m:t>
                    </m:r>
                    <m:r>
                      <a:rPr lang="zh-CN" altLang="en-US"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8</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5</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165</m:t>
                    </m:r>
                    <m:r>
                      <a:rPr lang="en-US" altLang="zh-CN" i="1" dirty="0">
                        <a:latin typeface="Cambria Math" panose="02040503050406030204" pitchFamily="18" charset="0"/>
                        <a:ea typeface="Cambria Math" panose="02040503050406030204" pitchFamily="18" charset="0"/>
                      </a:rPr>
                      <m:t> </m:t>
                    </m:r>
                  </m:oMath>
                </a14:m>
                <a:r>
                  <a:rPr lang="en-US" altLang="zh-CN" dirty="0" smtClean="0"/>
                  <a:t>, </a:t>
                </a:r>
                <a:r>
                  <a:rPr lang="zh-CN" altLang="en-US" dirty="0" smtClean="0"/>
                  <a:t>典型地</a:t>
                </a:r>
                <a:r>
                  <a:rPr lang="en-US" altLang="zh-CN" dirty="0" smtClean="0"/>
                  <a:t>, </a:t>
                </a:r>
                <a:r>
                  <a:rPr lang="zh-CN" altLang="en-US" dirty="0" smtClean="0"/>
                  <a:t>整数的十进制展开式的下标</a:t>
                </a:r>
                <a:r>
                  <a:rPr lang="en-US" altLang="zh-CN" dirty="0" smtClean="0"/>
                  <a:t>10</a:t>
                </a:r>
                <a:r>
                  <a:rPr lang="zh-CN" altLang="en-US" dirty="0" smtClean="0"/>
                  <a:t>可以省略</a:t>
                </a:r>
                <a:r>
                  <a:rPr lang="en-US" altLang="zh-CN" dirty="0" smtClean="0"/>
                  <a:t>.</a:t>
                </a: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6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87DB492E-FF58-4875-A0B5-04A16F89A2FB}" type="datetime1">
              <a:rPr lang="zh-CN" altLang="en-US" smtClean="0"/>
              <a:pPr/>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26</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755352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整数表示</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nSpc>
                    <a:spcPct val="110000"/>
                  </a:lnSpc>
                </a:pPr>
                <a:r>
                  <a:rPr lang="zh-CN" altLang="en-US" dirty="0" smtClean="0"/>
                  <a:t>在计算机中采用二进制展开式来表示整数</a:t>
                </a:r>
                <a:r>
                  <a:rPr lang="en-US" altLang="zh-CN" dirty="0" smtClean="0"/>
                  <a:t>. </a:t>
                </a:r>
                <a:r>
                  <a:rPr lang="zh-CN" altLang="en-US" dirty="0" smtClean="0"/>
                  <a:t>那么每位数字要么是</a:t>
                </a:r>
                <a:r>
                  <a:rPr lang="en-US" altLang="zh-CN" dirty="0" smtClean="0"/>
                  <a:t>0</a:t>
                </a:r>
                <a:r>
                  <a:rPr lang="zh-CN" altLang="en-US" dirty="0" smtClean="0"/>
                  <a:t>要么是</a:t>
                </a:r>
                <a:r>
                  <a:rPr lang="en-US" altLang="zh-CN" dirty="0" smtClean="0"/>
                  <a:t>1, </a:t>
                </a:r>
                <a:r>
                  <a:rPr lang="zh-CN" altLang="en-US" dirty="0" smtClean="0"/>
                  <a:t>一个整数的二进制展开式就是一个位串</a:t>
                </a:r>
                <a:r>
                  <a:rPr lang="en-US" dirty="0" smtClean="0"/>
                  <a:t>.</a:t>
                </a:r>
              </a:p>
              <a:p>
                <a:endParaRPr lang="en-US" dirty="0" smtClean="0"/>
              </a:p>
              <a:p>
                <a:r>
                  <a:rPr lang="zh-CN" altLang="en-US" dirty="0" smtClean="0"/>
                  <a:t>例</a:t>
                </a:r>
                <a:r>
                  <a:rPr lang="en-US" dirty="0" smtClean="0"/>
                  <a:t>: </a:t>
                </a:r>
                <a:r>
                  <a:rPr lang="zh-CN" altLang="en-US" dirty="0" smtClean="0"/>
                  <a:t>以</a:t>
                </a:r>
                <a:r>
                  <a:rPr lang="en-US"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m:rPr>
                            <m:nor/>
                          </m:rPr>
                          <a:rPr lang="en-US" altLang="zh-CN" dirty="0"/>
                          <m:t>101011111</m:t>
                        </m:r>
                        <m: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1</m:t>
                        </m:r>
                        <m:r>
                          <m:rPr>
                            <m:nor/>
                          </m:rPr>
                          <a:rPr lang="en-US" altLang="zh-CN" b="0" i="0" dirty="0" smtClean="0"/>
                          <m:t>1</m:t>
                        </m:r>
                        <m:r>
                          <m:rPr>
                            <m:nor/>
                          </m:rPr>
                          <a:rPr lang="en-US" altLang="zh-CN" dirty="0"/>
                          <m:t>011</m:t>
                        </m:r>
                        <m:r>
                          <a:rPr lang="en-US" altLang="zh-CN" i="1">
                            <a:latin typeface="Cambria Math" panose="02040503050406030204" pitchFamily="18" charset="0"/>
                          </a:rPr>
                          <m:t>)</m:t>
                        </m:r>
                      </m:e>
                      <m:sub>
                        <m:r>
                          <a:rPr lang="en-US" altLang="zh-CN" i="1">
                            <a:latin typeface="Cambria Math" panose="02040503050406030204" pitchFamily="18" charset="0"/>
                          </a:rPr>
                          <m:t>2</m:t>
                        </m:r>
                      </m:sub>
                    </m:sSub>
                  </m:oMath>
                </a14:m>
                <a:r>
                  <a:rPr lang="en-US" altLang="zh-CN" dirty="0"/>
                  <a:t> </a:t>
                </a:r>
                <a:r>
                  <a:rPr lang="zh-CN" altLang="en-US" dirty="0" smtClean="0"/>
                  <a:t>为二进制展开式的整数分别是什么？</a:t>
                </a:r>
                <a:endParaRPr lang="en-US" altLang="zh-CN" dirty="0" smtClean="0"/>
              </a:p>
              <a:p>
                <a:r>
                  <a:rPr lang="zh-CN" altLang="en-US" dirty="0" smtClean="0"/>
                  <a:t>解</a:t>
                </a:r>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101011111</m:t>
                        </m:r>
                        <m:r>
                          <a:rPr lang="en-US" altLang="zh-CN" i="1">
                            <a:latin typeface="Cambria Math" panose="02040503050406030204" pitchFamily="18" charset="0"/>
                          </a:rPr>
                          <m:t>)</m:t>
                        </m:r>
                      </m:e>
                      <m:sub>
                        <m:r>
                          <a:rPr lang="en-US" altLang="zh-CN" i="1">
                            <a:latin typeface="Cambria Math" panose="02040503050406030204" pitchFamily="18" charset="0"/>
                          </a:rPr>
                          <m:t>2</m:t>
                        </m:r>
                      </m:sub>
                    </m:sSub>
                    <m:r>
                      <a:rPr lang="en-US" altLang="zh-CN" i="1">
                        <a:latin typeface="Cambria Math" panose="02040503050406030204" pitchFamily="18" charset="0"/>
                      </a:rPr>
                      <m:t> </m:t>
                    </m:r>
                  </m:oMath>
                </a14:m>
                <a:r>
                  <a:rPr lang="en-US" dirty="0" smtClean="0"/>
                  <a:t>=1∙</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8</m:t>
                        </m:r>
                      </m:sup>
                    </m:sSup>
                  </m:oMath>
                </a14:m>
                <a:r>
                  <a:rPr lang="en-US" dirty="0" smtClean="0"/>
                  <a:t>+0∙</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7</m:t>
                        </m:r>
                      </m:sup>
                    </m:sSup>
                  </m:oMath>
                </a14:m>
                <a:r>
                  <a:rPr lang="en-US" dirty="0" smtClean="0"/>
                  <a:t>+1∙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6</m:t>
                        </m:r>
                      </m:sup>
                    </m:sSup>
                  </m:oMath>
                </a14:m>
                <a:r>
                  <a:rPr lang="en-US" dirty="0" smtClean="0"/>
                  <a:t>+0∙</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5</m:t>
                        </m:r>
                      </m:sup>
                    </m:sSup>
                  </m:oMath>
                </a14:m>
                <a:r>
                  <a:rPr lang="en-US" dirty="0" smtClean="0"/>
                  <a:t>+1∙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4</m:t>
                        </m:r>
                      </m:sup>
                    </m:sSup>
                  </m:oMath>
                </a14:m>
                <a:r>
                  <a:rPr lang="en-US" dirty="0" smtClean="0"/>
                  <a:t>+1∙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3</m:t>
                        </m:r>
                      </m:sup>
                    </m:sSup>
                  </m:oMath>
                </a14:m>
                <a:r>
                  <a:rPr lang="en-US" dirty="0" smtClean="0"/>
                  <a:t>+1∙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2</m:t>
                        </m:r>
                      </m:sup>
                    </m:sSup>
                  </m:oMath>
                </a14:m>
                <a:r>
                  <a:rPr lang="en-US" dirty="0" smtClean="0"/>
                  <a:t>+1∙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1</m:t>
                        </m:r>
                      </m:sup>
                    </m:sSup>
                  </m:oMath>
                </a14:m>
                <a:r>
                  <a:rPr lang="en-US" dirty="0" smtClean="0"/>
                  <a:t>  +1∙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0</m:t>
                        </m:r>
                      </m:sup>
                    </m:sSup>
                  </m:oMath>
                </a14:m>
                <a:r>
                  <a:rPr lang="en-US" dirty="0" smtClean="0"/>
                  <a:t>=351. </a:t>
                </a:r>
                <a:endParaRPr lang="en-US" dirty="0"/>
              </a:p>
              <a:p>
                <a:pPr marL="0" indent="0">
                  <a:buNone/>
                </a:pPr>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11011</m:t>
                        </m:r>
                        <m:r>
                          <a:rPr lang="en-US" altLang="zh-CN" i="1">
                            <a:latin typeface="Cambria Math" panose="02040503050406030204" pitchFamily="18" charset="0"/>
                          </a:rPr>
                          <m:t>)</m:t>
                        </m:r>
                      </m:e>
                      <m:sub>
                        <m:r>
                          <a:rPr lang="en-US" altLang="zh-CN" i="1">
                            <a:latin typeface="Cambria Math" panose="02040503050406030204" pitchFamily="18" charset="0"/>
                          </a:rPr>
                          <m:t>2</m:t>
                        </m:r>
                      </m:sub>
                    </m:sSub>
                  </m:oMath>
                </a14:m>
                <a:r>
                  <a:rPr lang="en-US" dirty="0" smtClean="0"/>
                  <a:t>= 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4</m:t>
                        </m:r>
                      </m:sup>
                    </m:sSup>
                  </m:oMath>
                </a14:m>
                <a:r>
                  <a:rPr lang="en-US" dirty="0" smtClean="0"/>
                  <a:t>+1∙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3</m:t>
                        </m:r>
                      </m:sup>
                    </m:sSup>
                  </m:oMath>
                </a14:m>
                <a:r>
                  <a:rPr lang="en-US" dirty="0" smtClean="0"/>
                  <a:t>+ 0∙</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sup>
                    </m:sSup>
                  </m:oMath>
                </a14:m>
                <a:r>
                  <a:rPr lang="en-US" dirty="0" smtClean="0"/>
                  <a:t>+1∙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1</m:t>
                        </m:r>
                      </m:sup>
                    </m:sSup>
                  </m:oMath>
                </a14:m>
                <a:r>
                  <a:rPr lang="en-US" dirty="0" smtClean="0"/>
                  <a:t>+ 1∙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0</m:t>
                        </m:r>
                      </m:sup>
                    </m:sSup>
                  </m:oMath>
                </a14:m>
                <a:r>
                  <a:rPr lang="en-US" dirty="0" smtClean="0"/>
                  <a:t>=27.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4384"/>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2C9A7B98-D0FE-4F0C-A93F-4B9BFF93AEE2}"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27</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66568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整数表示</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dirty="0" smtClean="0"/>
                  <a:t>八进制展开式是以</a:t>
                </a:r>
                <a:r>
                  <a:rPr lang="en-US" altLang="zh-CN" dirty="0" smtClean="0"/>
                  <a:t>8</a:t>
                </a:r>
                <a:r>
                  <a:rPr lang="zh-CN" altLang="en-US" dirty="0" smtClean="0"/>
                  <a:t>为基数的展开式</a:t>
                </a:r>
                <a:r>
                  <a:rPr lang="en-US" altLang="zh-CN" dirty="0" smtClean="0"/>
                  <a:t>, </a:t>
                </a:r>
                <a:r>
                  <a:rPr lang="zh-CN" altLang="en-US" dirty="0" smtClean="0"/>
                  <a:t>因此展开式中只有以下数字</a:t>
                </a:r>
                <a:r>
                  <a:rPr lang="en-US" dirty="0" smtClean="0"/>
                  <a:t>{0,1,2,3,4,5,6,7}.</a:t>
                </a:r>
              </a:p>
              <a:p>
                <a:endParaRPr lang="en-US" dirty="0" smtClean="0"/>
              </a:p>
              <a:p>
                <a:r>
                  <a:rPr lang="zh-CN" altLang="en-US" dirty="0" smtClean="0"/>
                  <a:t>例</a:t>
                </a:r>
                <a:r>
                  <a:rPr lang="en-US" altLang="zh-CN" dirty="0" smtClean="0"/>
                  <a:t>:</a:t>
                </a:r>
                <a:r>
                  <a:rPr lang="zh-CN" altLang="en-US" dirty="0" smtClean="0"/>
                  <a:t>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b="0" i="0" smtClean="0">
                            <a:latin typeface="Cambria Math" panose="02040503050406030204" pitchFamily="18" charset="0"/>
                          </a:rPr>
                          <m:t>7016</m:t>
                        </m:r>
                        <m:r>
                          <a:rPr lang="en-US" altLang="zh-CN" i="1">
                            <a:latin typeface="Cambria Math" panose="02040503050406030204" pitchFamily="18" charset="0"/>
                          </a:rPr>
                          <m:t>)</m:t>
                        </m:r>
                      </m:e>
                      <m:sub>
                        <m:r>
                          <a:rPr lang="en-US" altLang="zh-CN" b="0" i="1" smtClean="0">
                            <a:latin typeface="Cambria Math" panose="02040503050406030204" pitchFamily="18" charset="0"/>
                          </a:rPr>
                          <m:t>8</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b="0" i="1" smtClean="0">
                            <a:latin typeface="Cambria Math" panose="02040503050406030204" pitchFamily="18" charset="0"/>
                          </a:rPr>
                          <m:t>111</m:t>
                        </m:r>
                        <m:r>
                          <a:rPr lang="en-US" altLang="zh-CN" i="1">
                            <a:latin typeface="Cambria Math" panose="02040503050406030204" pitchFamily="18" charset="0"/>
                          </a:rPr>
                          <m:t>)</m:t>
                        </m:r>
                      </m:e>
                      <m:sub>
                        <m:r>
                          <a:rPr lang="en-US" altLang="zh-CN" b="0" i="1" smtClean="0">
                            <a:latin typeface="Cambria Math" panose="02040503050406030204" pitchFamily="18" charset="0"/>
                          </a:rPr>
                          <m:t>8</m:t>
                        </m:r>
                      </m:sub>
                    </m:sSub>
                  </m:oMath>
                </a14:m>
                <a:r>
                  <a:rPr lang="zh-CN" altLang="en-US" dirty="0" smtClean="0"/>
                  <a:t>为八进制展开式的十进制展开式分别是多少？</a:t>
                </a:r>
                <a:endParaRPr lang="en-US" altLang="zh-CN" dirty="0" smtClean="0"/>
              </a:p>
              <a:p>
                <a:r>
                  <a:rPr lang="zh-CN" altLang="en-US" dirty="0" smtClean="0"/>
                  <a:t>解</a:t>
                </a:r>
                <a:r>
                  <a:rPr 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a:latin typeface="Cambria Math" panose="02040503050406030204" pitchFamily="18" charset="0"/>
                          </a:rPr>
                          <m:t>7016</m:t>
                        </m:r>
                        <m:r>
                          <a:rPr lang="en-US" altLang="zh-CN" i="1">
                            <a:latin typeface="Cambria Math" panose="02040503050406030204" pitchFamily="18" charset="0"/>
                          </a:rPr>
                          <m:t>)</m:t>
                        </m:r>
                      </m:e>
                      <m:sub>
                        <m:r>
                          <a:rPr lang="en-US" altLang="zh-CN" i="1">
                            <a:latin typeface="Cambria Math" panose="02040503050406030204" pitchFamily="18" charset="0"/>
                          </a:rPr>
                          <m:t>8</m:t>
                        </m:r>
                      </m:sub>
                    </m:sSub>
                  </m:oMath>
                </a14:m>
                <a:r>
                  <a:rPr lang="en-US" altLang="zh-CN" dirty="0" smtClean="0"/>
                  <a:t>=</a:t>
                </a:r>
                <a:r>
                  <a:rPr lang="en-US" dirty="0" smtClean="0"/>
                  <a:t>7∙</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8</m:t>
                        </m:r>
                      </m:e>
                      <m:sup>
                        <m:r>
                          <a:rPr lang="en-US" altLang="zh-CN" i="1">
                            <a:latin typeface="Cambria Math" panose="02040503050406030204" pitchFamily="18" charset="0"/>
                          </a:rPr>
                          <m:t>3</m:t>
                        </m:r>
                      </m:sup>
                    </m:sSup>
                  </m:oMath>
                </a14:m>
                <a:r>
                  <a:rPr lang="en-US" dirty="0" smtClean="0"/>
                  <a:t>+0∙</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8</m:t>
                        </m:r>
                      </m:e>
                      <m:sup>
                        <m:r>
                          <a:rPr lang="en-US" altLang="zh-CN" b="0" i="1" smtClean="0">
                            <a:latin typeface="Cambria Math" panose="02040503050406030204" pitchFamily="18" charset="0"/>
                          </a:rPr>
                          <m:t>2</m:t>
                        </m:r>
                      </m:sup>
                    </m:sSup>
                  </m:oMath>
                </a14:m>
                <a:r>
                  <a:rPr lang="en-US" dirty="0" smtClean="0"/>
                  <a:t>+1∙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8</m:t>
                        </m:r>
                      </m:e>
                      <m:sup>
                        <m:r>
                          <a:rPr lang="en-US" altLang="zh-CN" b="0" i="1" smtClean="0">
                            <a:latin typeface="Cambria Math" panose="02040503050406030204" pitchFamily="18" charset="0"/>
                          </a:rPr>
                          <m:t>1</m:t>
                        </m:r>
                      </m:sup>
                    </m:sSup>
                  </m:oMath>
                </a14:m>
                <a:r>
                  <a:rPr lang="en-US" dirty="0" smtClean="0"/>
                  <a:t>+6∙</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8</m:t>
                        </m:r>
                      </m:e>
                      <m:sup>
                        <m:r>
                          <a:rPr lang="en-US" altLang="zh-CN" b="0" i="1" smtClean="0">
                            <a:latin typeface="Cambria Math" panose="02040503050406030204" pitchFamily="18" charset="0"/>
                          </a:rPr>
                          <m:t>0</m:t>
                        </m:r>
                      </m:sup>
                    </m:sSup>
                  </m:oMath>
                </a14:m>
                <a:r>
                  <a:rPr lang="en-US" dirty="0" smtClean="0"/>
                  <a:t>=3598</a:t>
                </a:r>
              </a:p>
              <a:p>
                <a:pPr marL="0" indent="0">
                  <a:buNone/>
                </a:pPr>
                <a:r>
                  <a:rPr lang="en-US" altLang="zh-CN" dirty="0"/>
                  <a:t> </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(111)</m:t>
                        </m:r>
                      </m:e>
                      <m:sub>
                        <m:r>
                          <a:rPr lang="en-US" altLang="zh-CN" i="1">
                            <a:latin typeface="Cambria Math" panose="02040503050406030204" pitchFamily="18" charset="0"/>
                          </a:rPr>
                          <m:t>8</m:t>
                        </m:r>
                      </m:sub>
                    </m:sSub>
                  </m:oMath>
                </a14:m>
                <a:r>
                  <a:rPr lang="en-US" dirty="0" smtClean="0"/>
                  <a:t>=1∙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8</m:t>
                        </m:r>
                      </m:e>
                      <m:sup>
                        <m:r>
                          <a:rPr lang="en-US" altLang="zh-CN" i="1">
                            <a:latin typeface="Cambria Math" panose="02040503050406030204" pitchFamily="18" charset="0"/>
                          </a:rPr>
                          <m:t>2</m:t>
                        </m:r>
                      </m:sup>
                    </m:sSup>
                  </m:oMath>
                </a14:m>
                <a:r>
                  <a:rPr lang="en-US" dirty="0" smtClean="0"/>
                  <a:t>+1∙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8</m:t>
                        </m:r>
                      </m:e>
                      <m:sup>
                        <m:r>
                          <a:rPr lang="en-US" altLang="zh-CN" i="1">
                            <a:latin typeface="Cambria Math" panose="02040503050406030204" pitchFamily="18" charset="0"/>
                          </a:rPr>
                          <m:t>1</m:t>
                        </m:r>
                      </m:sup>
                    </m:sSup>
                  </m:oMath>
                </a14:m>
                <a:r>
                  <a:rPr lang="en-US" dirty="0" smtClean="0"/>
                  <a:t>+1∙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8</m:t>
                        </m:r>
                      </m:e>
                      <m:sup>
                        <m:r>
                          <a:rPr lang="en-US" altLang="zh-CN" i="1">
                            <a:latin typeface="Cambria Math" panose="02040503050406030204" pitchFamily="18" charset="0"/>
                          </a:rPr>
                          <m:t>0</m:t>
                        </m:r>
                      </m:sup>
                    </m:sSup>
                  </m:oMath>
                </a14:m>
                <a:r>
                  <a:rPr lang="en-US" dirty="0" smtClean="0"/>
                  <a:t>=64+8+1=73</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DB36728-C9C0-4823-A223-2886C3CCB990}"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28</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71123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整数表示</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r>
                  <a:rPr lang="zh-CN" altLang="en-US" dirty="0" smtClean="0"/>
                  <a:t>十六进制展开式需要用到</a:t>
                </a:r>
                <a:r>
                  <a:rPr lang="en-US" altLang="zh-CN" dirty="0" smtClean="0"/>
                  <a:t>16</a:t>
                </a:r>
                <a:r>
                  <a:rPr lang="zh-CN" altLang="en-US" dirty="0" smtClean="0"/>
                  <a:t>个不同的数字</a:t>
                </a:r>
                <a:r>
                  <a:rPr lang="en-US" altLang="zh-CN" dirty="0" smtClean="0"/>
                  <a:t>, </a:t>
                </a:r>
                <a:r>
                  <a:rPr lang="zh-CN" altLang="en-US" dirty="0" smtClean="0"/>
                  <a:t>通常使用的是</a:t>
                </a:r>
                <a:r>
                  <a:rPr lang="en-US" altLang="zh-CN" dirty="0"/>
                  <a:t>{0,1,2,3,4,5,6,7,8,9,A,B,C,D,E,F</a:t>
                </a:r>
                <a:r>
                  <a:rPr lang="en-US" altLang="zh-CN" dirty="0" smtClean="0"/>
                  <a:t>}, </a:t>
                </a:r>
                <a:r>
                  <a:rPr lang="zh-CN" altLang="en-US" dirty="0" smtClean="0"/>
                  <a:t>其中</a:t>
                </a:r>
                <a:r>
                  <a:rPr lang="en-US" dirty="0" smtClean="0"/>
                  <a:t>A</a:t>
                </a:r>
                <a:r>
                  <a:rPr lang="zh-CN" altLang="en-US" dirty="0" smtClean="0"/>
                  <a:t>到</a:t>
                </a:r>
                <a:r>
                  <a:rPr lang="en-US" dirty="0" smtClean="0"/>
                  <a:t>F</a:t>
                </a:r>
                <a:r>
                  <a:rPr lang="zh-CN" altLang="en-US" dirty="0" smtClean="0"/>
                  <a:t>字母表示数字</a:t>
                </a:r>
                <a:r>
                  <a:rPr lang="en-US" dirty="0" smtClean="0"/>
                  <a:t>10</a:t>
                </a:r>
                <a:r>
                  <a:rPr lang="zh-CN" altLang="en-US" dirty="0" smtClean="0"/>
                  <a:t>到</a:t>
                </a:r>
                <a:r>
                  <a:rPr lang="en-US" dirty="0" smtClean="0"/>
                  <a:t>15.</a:t>
                </a:r>
              </a:p>
              <a:p>
                <a:pPr>
                  <a:lnSpc>
                    <a:spcPct val="120000"/>
                  </a:lnSpc>
                </a:pPr>
                <a:endParaRPr lang="en-US" dirty="0" smtClean="0"/>
              </a:p>
              <a:p>
                <a:pPr>
                  <a:lnSpc>
                    <a:spcPct val="120000"/>
                  </a:lnSpc>
                </a:pPr>
                <a:r>
                  <a:rPr lang="zh-CN" altLang="en-US" dirty="0" smtClean="0"/>
                  <a:t>例</a:t>
                </a:r>
                <a:r>
                  <a:rPr lang="en-US" dirty="0" smtClean="0"/>
                  <a:t>: </a:t>
                </a:r>
                <a:r>
                  <a:rPr lang="zh-CN" altLang="en-US" dirty="0" smtClean="0"/>
                  <a:t>十六进制展开式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b="0" i="0" smtClean="0">
                            <a:latin typeface="Cambria Math" panose="02040503050406030204" pitchFamily="18" charset="0"/>
                          </a:rPr>
                          <m:t>2</m:t>
                        </m:r>
                        <m:r>
                          <m:rPr>
                            <m:sty m:val="p"/>
                          </m:rPr>
                          <a:rPr lang="en-US" altLang="zh-CN" i="1">
                            <a:latin typeface="Cambria Math" panose="02040503050406030204" pitchFamily="18" charset="0"/>
                          </a:rPr>
                          <m:t>AE</m:t>
                        </m:r>
                        <m:r>
                          <a:rPr lang="en-US" altLang="zh-CN" i="1">
                            <a:latin typeface="Cambria Math" panose="02040503050406030204" pitchFamily="18" charset="0"/>
                          </a:rPr>
                          <m:t>0</m:t>
                        </m:r>
                        <m:r>
                          <m:rPr>
                            <m:sty m:val="p"/>
                          </m:rPr>
                          <a:rPr lang="en-US" altLang="zh-CN" i="1">
                            <a:latin typeface="Cambria Math" panose="02040503050406030204" pitchFamily="18" charset="0"/>
                          </a:rPr>
                          <m:t>B</m:t>
                        </m:r>
                        <m:r>
                          <a:rPr lang="en-US" altLang="zh-CN" i="1">
                            <a:latin typeface="Cambria Math" panose="02040503050406030204" pitchFamily="18" charset="0"/>
                          </a:rPr>
                          <m:t>)</m:t>
                        </m:r>
                      </m:e>
                      <m:sub>
                        <m:r>
                          <a:rPr lang="en-US" altLang="zh-CN" b="0" i="1" smtClean="0">
                            <a:latin typeface="Cambria Math" panose="02040503050406030204" pitchFamily="18" charset="0"/>
                          </a:rPr>
                          <m:t>16</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sty m:val="p"/>
                          </m:rPr>
                          <a:rPr lang="en-US" altLang="zh-CN" i="1">
                            <a:latin typeface="Cambria Math" panose="02040503050406030204" pitchFamily="18" charset="0"/>
                          </a:rPr>
                          <m:t>E</m:t>
                        </m:r>
                        <m:r>
                          <a:rPr lang="en-US" altLang="zh-CN" b="0" i="1" smtClean="0">
                            <a:latin typeface="Cambria Math" panose="02040503050406030204" pitchFamily="18" charset="0"/>
                          </a:rPr>
                          <m:t>5</m:t>
                        </m:r>
                        <m:r>
                          <a:rPr lang="en-US" altLang="zh-CN" i="1">
                            <a:latin typeface="Cambria Math" panose="02040503050406030204" pitchFamily="18" charset="0"/>
                          </a:rPr>
                          <m:t>)</m:t>
                        </m:r>
                      </m:e>
                      <m:sub>
                        <m:r>
                          <a:rPr lang="en-US" altLang="zh-CN" b="0" i="1" smtClean="0">
                            <a:latin typeface="Cambria Math" panose="02040503050406030204" pitchFamily="18" charset="0"/>
                          </a:rPr>
                          <m:t>16</m:t>
                        </m:r>
                      </m:sub>
                    </m:sSub>
                  </m:oMath>
                </a14:m>
                <a:r>
                  <a:rPr lang="zh-CN" altLang="en-US" dirty="0" smtClean="0"/>
                  <a:t>的十进制展开式分别是多少？</a:t>
                </a:r>
                <a:endParaRPr lang="en-US" altLang="zh-CN" dirty="0" smtClean="0"/>
              </a:p>
              <a:p>
                <a:pPr>
                  <a:lnSpc>
                    <a:spcPct val="120000"/>
                  </a:lnSpc>
                </a:pPr>
                <a:r>
                  <a:rPr lang="zh-CN" altLang="en-US" dirty="0"/>
                  <a:t>解</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a:latin typeface="Cambria Math" panose="02040503050406030204" pitchFamily="18" charset="0"/>
                          </a:rPr>
                          <m:t>2</m:t>
                        </m:r>
                        <m:r>
                          <m:rPr>
                            <m:sty m:val="p"/>
                          </m:rPr>
                          <a:rPr lang="en-US" altLang="zh-CN" i="1">
                            <a:latin typeface="Cambria Math" panose="02040503050406030204" pitchFamily="18" charset="0"/>
                          </a:rPr>
                          <m:t>AE</m:t>
                        </m:r>
                        <m:r>
                          <a:rPr lang="en-US" altLang="zh-CN" i="1">
                            <a:latin typeface="Cambria Math" panose="02040503050406030204" pitchFamily="18" charset="0"/>
                          </a:rPr>
                          <m:t>0</m:t>
                        </m:r>
                        <m:r>
                          <m:rPr>
                            <m:sty m:val="p"/>
                          </m:rPr>
                          <a:rPr lang="en-US" altLang="zh-CN" i="1">
                            <a:latin typeface="Cambria Math" panose="02040503050406030204" pitchFamily="18" charset="0"/>
                          </a:rPr>
                          <m:t>B</m:t>
                        </m:r>
                        <m:r>
                          <a:rPr lang="en-US" altLang="zh-CN" i="1">
                            <a:latin typeface="Cambria Math" panose="02040503050406030204" pitchFamily="18" charset="0"/>
                          </a:rPr>
                          <m:t>)</m:t>
                        </m:r>
                      </m:e>
                      <m:sub>
                        <m:r>
                          <a:rPr lang="en-US" altLang="zh-CN" i="1">
                            <a:latin typeface="Cambria Math" panose="02040503050406030204" pitchFamily="18" charset="0"/>
                          </a:rPr>
                          <m:t>16</m:t>
                        </m:r>
                      </m:sub>
                    </m:sSub>
                  </m:oMath>
                </a14:m>
                <a:r>
                  <a:rPr lang="en-US" altLang="zh-CN" dirty="0" smtClean="0"/>
                  <a:t>=</a:t>
                </a:r>
                <a:r>
                  <a:rPr lang="en-US" dirty="0" smtClean="0"/>
                  <a:t>2∙</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16</m:t>
                        </m:r>
                      </m:e>
                      <m:sup>
                        <m:r>
                          <a:rPr lang="en-US" altLang="zh-CN" b="0" i="1" smtClean="0">
                            <a:latin typeface="Cambria Math" panose="02040503050406030204" pitchFamily="18" charset="0"/>
                          </a:rPr>
                          <m:t>4</m:t>
                        </m:r>
                      </m:sup>
                    </m:sSup>
                  </m:oMath>
                </a14:m>
                <a:r>
                  <a:rPr lang="en-US" dirty="0" smtClean="0"/>
                  <a:t>+10∙</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16</m:t>
                        </m:r>
                      </m:e>
                      <m:sup>
                        <m:r>
                          <a:rPr lang="en-US" altLang="zh-CN" b="0" i="1" smtClean="0">
                            <a:latin typeface="Cambria Math" panose="02040503050406030204" pitchFamily="18" charset="0"/>
                          </a:rPr>
                          <m:t>3</m:t>
                        </m:r>
                      </m:sup>
                    </m:sSup>
                  </m:oMath>
                </a14:m>
                <a:r>
                  <a:rPr lang="en-US" dirty="0" smtClean="0"/>
                  <a:t>+14∙</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16</m:t>
                        </m:r>
                      </m:e>
                      <m:sup>
                        <m:r>
                          <a:rPr lang="en-US" altLang="zh-CN" b="0" i="1" smtClean="0">
                            <a:latin typeface="Cambria Math" panose="02040503050406030204" pitchFamily="18" charset="0"/>
                          </a:rPr>
                          <m:t>2</m:t>
                        </m:r>
                      </m:sup>
                    </m:sSup>
                  </m:oMath>
                </a14:m>
                <a:r>
                  <a:rPr lang="en-US" dirty="0" smtClean="0"/>
                  <a:t>+0∙</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16</m:t>
                        </m:r>
                      </m:e>
                      <m:sup>
                        <m:r>
                          <a:rPr lang="en-US" altLang="zh-CN" b="0" i="1" smtClean="0">
                            <a:latin typeface="Cambria Math" panose="02040503050406030204" pitchFamily="18" charset="0"/>
                          </a:rPr>
                          <m:t>1</m:t>
                        </m:r>
                      </m:sup>
                    </m:sSup>
                  </m:oMath>
                </a14:m>
                <a:r>
                  <a:rPr lang="en-US" dirty="0" smtClean="0"/>
                  <a:t>+11∙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16</m:t>
                        </m:r>
                      </m:e>
                      <m:sup>
                        <m:r>
                          <a:rPr lang="en-US" altLang="zh-CN" b="0" i="1" smtClean="0">
                            <a:latin typeface="Cambria Math" panose="02040503050406030204" pitchFamily="18" charset="0"/>
                          </a:rPr>
                          <m:t>0</m:t>
                        </m:r>
                      </m:sup>
                    </m:sSup>
                  </m:oMath>
                </a14:m>
                <a:r>
                  <a:rPr lang="en-US" dirty="0" smtClean="0"/>
                  <a:t>=175627;</a:t>
                </a:r>
              </a:p>
              <a:p>
                <a:pPr marL="0" indent="0">
                  <a:lnSpc>
                    <a:spcPct val="120000"/>
                  </a:lnSpc>
                  <a:buNone/>
                </a:pP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sty m:val="p"/>
                          </m:rPr>
                          <a:rPr lang="en-US" altLang="zh-CN" i="1">
                            <a:latin typeface="Cambria Math" panose="02040503050406030204" pitchFamily="18" charset="0"/>
                          </a:rPr>
                          <m:t>E</m:t>
                        </m:r>
                        <m:r>
                          <a:rPr lang="en-US" altLang="zh-CN" i="1">
                            <a:latin typeface="Cambria Math" panose="02040503050406030204" pitchFamily="18" charset="0"/>
                          </a:rPr>
                          <m:t>5)</m:t>
                        </m:r>
                      </m:e>
                      <m:sub>
                        <m:r>
                          <a:rPr lang="en-US" altLang="zh-CN" i="1">
                            <a:latin typeface="Cambria Math" panose="02040503050406030204" pitchFamily="18" charset="0"/>
                          </a:rPr>
                          <m:t>16</m:t>
                        </m:r>
                      </m:sub>
                    </m:sSub>
                  </m:oMath>
                </a14:m>
                <a:r>
                  <a:rPr lang="en-US" altLang="zh-CN" dirty="0" smtClean="0"/>
                  <a:t>=</a:t>
                </a:r>
                <a:r>
                  <a:rPr lang="en-US" dirty="0" smtClean="0"/>
                  <a:t>14∙</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16</m:t>
                        </m:r>
                      </m:e>
                      <m:sup>
                        <m:r>
                          <a:rPr lang="en-US" altLang="zh-CN" i="1">
                            <a:latin typeface="Cambria Math" panose="02040503050406030204" pitchFamily="18" charset="0"/>
                          </a:rPr>
                          <m:t>1</m:t>
                        </m:r>
                      </m:sup>
                    </m:sSup>
                  </m:oMath>
                </a14:m>
                <a:r>
                  <a:rPr lang="en-US" dirty="0" smtClean="0"/>
                  <a:t>+5∙</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16</m:t>
                        </m:r>
                      </m:e>
                      <m:sup>
                        <m:r>
                          <a:rPr lang="en-US" altLang="zh-CN" i="1">
                            <a:latin typeface="Cambria Math" panose="02040503050406030204" pitchFamily="18" charset="0"/>
                          </a:rPr>
                          <m:t>0</m:t>
                        </m:r>
                      </m:sup>
                    </m:sSup>
                  </m:oMath>
                </a14:m>
                <a:r>
                  <a:rPr lang="en-US" dirty="0" smtClean="0"/>
                  <a:t>=224+5=229</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8113E9FE-A845-4D4E-A1B9-0A0A4603BF7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29</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72540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ECE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ECE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689599" y="1923068"/>
            <a:ext cx="6502401" cy="2780907"/>
          </a:xfrm>
        </p:spPr>
        <p:txBody>
          <a:bodyPr>
            <a:normAutofit/>
          </a:bodyPr>
          <a:lstStyle/>
          <a:p>
            <a:r>
              <a:rPr lang="zh-CN" altLang="en-US" dirty="0" smtClean="0"/>
              <a:t>第</a:t>
            </a:r>
            <a:r>
              <a:rPr lang="en-US" altLang="zh-CN" dirty="0" smtClean="0"/>
              <a:t>4.1</a:t>
            </a:r>
            <a:r>
              <a:rPr lang="zh-CN" altLang="en-US" dirty="0" smtClean="0"/>
              <a:t>节 整除性</a:t>
            </a:r>
            <a:r>
              <a:rPr lang="zh-CN" altLang="en-US" dirty="0"/>
              <a:t>和模</a:t>
            </a:r>
            <a:r>
              <a:rPr lang="zh-CN" altLang="en-US" dirty="0" smtClean="0"/>
              <a:t>计算</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4.1: Divisibility and Modular Arithmetic</a:t>
            </a:r>
            <a:endParaRPr lang="zh-CN" altLang="en-US" sz="1800" dirty="0"/>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12438"/>
          <a:stretch/>
        </p:blipFill>
        <p:spPr>
          <a:xfrm>
            <a:off x="946689" y="1920712"/>
            <a:ext cx="4035456" cy="2765195"/>
          </a:xfrm>
          <a:prstGeom prst="rect">
            <a:avLst/>
          </a:prstGeom>
        </p:spPr>
      </p:pic>
    </p:spTree>
    <p:extLst>
      <p:ext uri="{BB962C8B-B14F-4D97-AF65-F5344CB8AC3E}">
        <p14:creationId xmlns:p14="http://schemas.microsoft.com/office/powerpoint/2010/main" val="18297000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整数表示</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r>
                  <a:rPr lang="zh-CN" altLang="en-US" dirty="0" smtClean="0"/>
                  <a:t>每</a:t>
                </a:r>
                <a:r>
                  <a:rPr lang="zh-CN" altLang="en-US" dirty="0"/>
                  <a:t>一</a:t>
                </a:r>
                <a:r>
                  <a:rPr lang="zh-CN" altLang="en-US" dirty="0" smtClean="0"/>
                  <a:t>个十六进制的数字都可以用</a:t>
                </a:r>
                <a:r>
                  <a:rPr lang="en-US" altLang="zh-CN" dirty="0" smtClean="0"/>
                  <a:t>4</a:t>
                </a:r>
                <a:r>
                  <a:rPr lang="zh-CN" altLang="en-US" dirty="0" smtClean="0"/>
                  <a:t>位二进制的数字</a:t>
                </a:r>
                <a:r>
                  <a:rPr lang="en-US" altLang="zh-CN" dirty="0" smtClean="0"/>
                  <a:t>(0</a:t>
                </a:r>
                <a:r>
                  <a:rPr lang="zh-CN" altLang="en-US" dirty="0" smtClean="0"/>
                  <a:t>或者</a:t>
                </a:r>
                <a:r>
                  <a:rPr lang="en-US" altLang="zh-CN" dirty="0" smtClean="0"/>
                  <a:t>1)</a:t>
                </a:r>
                <a:r>
                  <a:rPr lang="zh-CN" altLang="en-US" dirty="0" smtClean="0"/>
                  <a:t>来表示</a:t>
                </a:r>
                <a:r>
                  <a:rPr lang="en-US" altLang="zh-CN" dirty="0" smtClean="0"/>
                  <a:t>.</a:t>
                </a:r>
              </a:p>
              <a:p>
                <a:pPr>
                  <a:lnSpc>
                    <a:spcPct val="120000"/>
                  </a:lnSpc>
                </a:pPr>
                <a:r>
                  <a:rPr lang="zh-CN" altLang="en-US" dirty="0" smtClean="0"/>
                  <a:t>比如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1110 0101 </m:t>
                        </m:r>
                        <m:r>
                          <a:rPr lang="en-US" altLang="zh-CN" i="1">
                            <a:latin typeface="Cambria Math" panose="02040503050406030204" pitchFamily="18" charset="0"/>
                          </a:rPr>
                          <m:t>)</m:t>
                        </m:r>
                      </m:e>
                      <m:sub>
                        <m:r>
                          <a:rPr lang="en-US" altLang="zh-CN" i="1">
                            <a:latin typeface="Cambria Math" panose="02040503050406030204" pitchFamily="18" charset="0"/>
                          </a:rPr>
                          <m:t>2</m:t>
                        </m:r>
                      </m:sub>
                    </m:sSub>
                  </m:oMath>
                </a14:m>
                <a:r>
                  <a:rPr 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sty m:val="p"/>
                          </m:rPr>
                          <a:rPr lang="en-US" altLang="zh-CN" i="1">
                            <a:latin typeface="Cambria Math" panose="02040503050406030204" pitchFamily="18" charset="0"/>
                          </a:rPr>
                          <m:t>E</m:t>
                        </m:r>
                        <m:r>
                          <a:rPr lang="en-US" altLang="zh-CN" b="0" i="1" smtClean="0">
                            <a:latin typeface="Cambria Math" panose="02040503050406030204" pitchFamily="18" charset="0"/>
                          </a:rPr>
                          <m:t>5</m:t>
                        </m:r>
                        <m:r>
                          <a:rPr lang="en-US" altLang="zh-CN" i="1">
                            <a:latin typeface="Cambria Math" panose="02040503050406030204" pitchFamily="18" charset="0"/>
                          </a:rPr>
                          <m:t>)</m:t>
                        </m:r>
                      </m:e>
                      <m:sub>
                        <m:r>
                          <a:rPr lang="en-US" altLang="zh-CN" i="1">
                            <a:latin typeface="Cambria Math" panose="02040503050406030204" pitchFamily="18" charset="0"/>
                          </a:rPr>
                          <m:t>16</m:t>
                        </m:r>
                      </m:sub>
                    </m:sSub>
                  </m:oMath>
                </a14:m>
                <a:r>
                  <a:rPr lang="zh-CN" altLang="en-US" dirty="0" smtClean="0"/>
                  <a:t>，因为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1110 </m:t>
                        </m:r>
                        <m:r>
                          <a:rPr lang="en-US" altLang="zh-CN" i="1">
                            <a:latin typeface="Cambria Math" panose="02040503050406030204" pitchFamily="18" charset="0"/>
                          </a:rPr>
                          <m:t>)</m:t>
                        </m:r>
                      </m:e>
                      <m:sub>
                        <m:r>
                          <a:rPr lang="en-US" altLang="zh-CN" i="1">
                            <a:latin typeface="Cambria Math" panose="02040503050406030204" pitchFamily="18" charset="0"/>
                          </a:rPr>
                          <m:t>2</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sty m:val="p"/>
                          </m:rPr>
                          <a:rPr lang="en-US" altLang="zh-CN" i="1">
                            <a:latin typeface="Cambria Math" panose="02040503050406030204" pitchFamily="18" charset="0"/>
                          </a:rPr>
                          <m:t>E</m:t>
                        </m:r>
                        <m:r>
                          <a:rPr lang="en-US" altLang="zh-CN" i="1">
                            <a:latin typeface="Cambria Math" panose="02040503050406030204" pitchFamily="18" charset="0"/>
                          </a:rPr>
                          <m:t>)</m:t>
                        </m:r>
                      </m:e>
                      <m:sub>
                        <m:r>
                          <a:rPr lang="en-US" altLang="zh-CN" i="1">
                            <a:latin typeface="Cambria Math" panose="02040503050406030204" pitchFamily="18" charset="0"/>
                          </a:rPr>
                          <m:t>16</m:t>
                        </m:r>
                      </m:sub>
                    </m:sSub>
                  </m:oMath>
                </a14:m>
                <a:r>
                  <a:rPr lang="zh-CN" alt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0101 </m:t>
                        </m:r>
                        <m:r>
                          <a:rPr lang="en-US" altLang="zh-CN" i="1">
                            <a:latin typeface="Cambria Math" panose="02040503050406030204" pitchFamily="18" charset="0"/>
                          </a:rPr>
                          <m:t>)</m:t>
                        </m:r>
                      </m:e>
                      <m:sub>
                        <m:r>
                          <a:rPr lang="en-US" altLang="zh-CN" i="1">
                            <a:latin typeface="Cambria Math" panose="02040503050406030204" pitchFamily="18" charset="0"/>
                          </a:rPr>
                          <m:t>2</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(5)</m:t>
                        </m:r>
                      </m:e>
                      <m:sub>
                        <m:r>
                          <a:rPr lang="en-US" altLang="zh-CN" i="1">
                            <a:latin typeface="Cambria Math" panose="02040503050406030204" pitchFamily="18" charset="0"/>
                          </a:rPr>
                          <m:t>16</m:t>
                        </m:r>
                      </m:sub>
                    </m:sSub>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8113E9FE-A845-4D4E-A1B9-0A0A4603BF7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30</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3836831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66800"/>
            <a:ext cx="11277599" cy="2743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整数表示</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b="1" dirty="0" smtClean="0">
                    <a:solidFill>
                      <a:srgbClr val="C00000"/>
                    </a:solidFill>
                  </a:rPr>
                  <a:t>进制的转换</a:t>
                </a:r>
                <a:r>
                  <a:rPr lang="en-US" altLang="zh-CN" dirty="0" smtClean="0"/>
                  <a:t>: </a:t>
                </a:r>
                <a:r>
                  <a:rPr lang="zh-CN" altLang="en-US" dirty="0" smtClean="0"/>
                  <a:t>为了构造一个整数</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的</a:t>
                </a:r>
                <a14:m>
                  <m:oMath xmlns:m="http://schemas.openxmlformats.org/officeDocument/2006/math">
                    <m:r>
                      <a:rPr lang="en-US" altLang="zh-CN" i="1" dirty="0" smtClean="0">
                        <a:latin typeface="Cambria Math" panose="02040503050406030204" pitchFamily="18" charset="0"/>
                      </a:rPr>
                      <m:t>𝑏</m:t>
                    </m:r>
                  </m:oMath>
                </a14:m>
                <a:r>
                  <a:rPr lang="zh-CN" altLang="en-US" dirty="0" smtClean="0"/>
                  <a:t>进制展开式</a:t>
                </a:r>
                <a:r>
                  <a:rPr lang="en-US" altLang="zh-CN" dirty="0" smtClean="0"/>
                  <a:t>,</a:t>
                </a:r>
              </a:p>
              <a:p>
                <a:pPr lvl="1"/>
                <a:r>
                  <a:rPr lang="zh-CN" altLang="en-US" dirty="0"/>
                  <a:t>首先</a:t>
                </a:r>
                <a:r>
                  <a:rPr lang="en-US" altLang="zh-CN" dirty="0" smtClean="0"/>
                  <a:t>, </a:t>
                </a:r>
                <a:r>
                  <a:rPr lang="zh-CN" altLang="en-US" dirty="0" smtClean="0"/>
                  <a:t>用</a:t>
                </a:r>
                <a14:m>
                  <m:oMath xmlns:m="http://schemas.openxmlformats.org/officeDocument/2006/math">
                    <m:r>
                      <a:rPr lang="en-US" altLang="zh-CN" i="1" dirty="0" smtClean="0">
                        <a:latin typeface="Cambria Math" panose="02040503050406030204" pitchFamily="18" charset="0"/>
                      </a:rPr>
                      <m:t>𝑏</m:t>
                    </m:r>
                  </m:oMath>
                </a14:m>
                <a:r>
                  <a:rPr lang="zh-CN" altLang="en-US" dirty="0"/>
                  <a:t>除</a:t>
                </a:r>
                <a14:m>
                  <m:oMath xmlns:m="http://schemas.openxmlformats.org/officeDocument/2006/math">
                    <m:r>
                      <a:rPr lang="en-US" altLang="zh-CN" i="1" dirty="0" smtClean="0">
                        <a:latin typeface="Cambria Math" panose="02040503050406030204" pitchFamily="18" charset="0"/>
                      </a:rPr>
                      <m:t>𝑛</m:t>
                    </m:r>
                  </m:oMath>
                </a14:m>
                <a:r>
                  <a:rPr lang="zh-CN" altLang="en-US" dirty="0"/>
                  <a:t>得到商和余数</a:t>
                </a:r>
                <a:r>
                  <a:rPr lang="en-US" altLang="zh-CN" dirty="0" smtClean="0"/>
                  <a:t>, </a:t>
                </a:r>
                <a:r>
                  <a:rPr lang="zh-CN" altLang="en-US" dirty="0" smtClean="0"/>
                  <a:t>即</a:t>
                </a:r>
                <a14:m>
                  <m:oMath xmlns:m="http://schemas.openxmlformats.org/officeDocument/2006/math">
                    <m:r>
                      <a:rPr lang="en-US" i="1" dirty="0" smtClean="0">
                        <a:latin typeface="Cambria Math" panose="02040503050406030204" pitchFamily="18" charset="0"/>
                      </a:rPr>
                      <m:t>𝑛</m:t>
                    </m:r>
                  </m:oMath>
                </a14:m>
                <a:r>
                  <a:rPr lang="en-US" dirty="0"/>
                  <a:t> = </a:t>
                </a:r>
                <a14:m>
                  <m:oMath xmlns:m="http://schemas.openxmlformats.org/officeDocument/2006/math">
                    <m:r>
                      <a:rPr lang="en-US" i="1" dirty="0" smtClean="0">
                        <a:latin typeface="Cambria Math" panose="02040503050406030204" pitchFamily="18" charset="0"/>
                      </a:rPr>
                      <m:t>𝑏</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Sub>
                  </m:oMath>
                </a14:m>
                <a:r>
                  <a:rPr lang="en-US" dirty="0" smtClean="0"/>
                  <a:t> </a:t>
                </a:r>
                <a:r>
                  <a:rPr 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0</m:t>
                        </m:r>
                      </m:sub>
                    </m:sSub>
                  </m:oMath>
                </a14:m>
                <a:r>
                  <a:rPr lang="en-US" dirty="0"/>
                  <a:t> </a:t>
                </a:r>
                <a:r>
                  <a:rPr lang="en-US" altLang="zh-CN" dirty="0" smtClean="0"/>
                  <a:t>, </a:t>
                </a:r>
                <a:r>
                  <a:rPr lang="en-US" dirty="0" smtClean="0"/>
                  <a:t>0 </a:t>
                </a:r>
                <a:r>
                  <a:rPr 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oMath>
                </a14:m>
                <a:r>
                  <a:rPr lang="en-US" dirty="0"/>
                  <a:t> ≤ </a:t>
                </a:r>
                <a14:m>
                  <m:oMath xmlns:m="http://schemas.openxmlformats.org/officeDocument/2006/math">
                    <m:r>
                      <a:rPr lang="en-US" i="1" dirty="0" smtClean="0">
                        <a:latin typeface="Cambria Math" panose="02040503050406030204" pitchFamily="18" charset="0"/>
                      </a:rPr>
                      <m:t>𝑏</m:t>
                    </m:r>
                  </m:oMath>
                </a14:m>
                <a:r>
                  <a:rPr lang="en-US" dirty="0"/>
                  <a:t>. </a:t>
                </a:r>
                <a:r>
                  <a:rPr lang="zh-CN" altLang="en-US" dirty="0"/>
                  <a:t>余数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oMath>
                </a14:m>
                <a:r>
                  <a:rPr lang="zh-CN" altLang="en-US" dirty="0"/>
                  <a:t>就是</a:t>
                </a:r>
                <a14:m>
                  <m:oMath xmlns:m="http://schemas.openxmlformats.org/officeDocument/2006/math">
                    <m:r>
                      <a:rPr lang="en-US" altLang="zh-CN" i="1" dirty="0" smtClean="0">
                        <a:latin typeface="Cambria Math" panose="02040503050406030204" pitchFamily="18" charset="0"/>
                      </a:rPr>
                      <m:t>𝑛</m:t>
                    </m:r>
                  </m:oMath>
                </a14:m>
                <a:r>
                  <a:rPr lang="zh-CN" altLang="en-US" dirty="0"/>
                  <a:t>的</a:t>
                </a:r>
                <a14:m>
                  <m:oMath xmlns:m="http://schemas.openxmlformats.org/officeDocument/2006/math">
                    <m:r>
                      <a:rPr lang="en-US" altLang="zh-CN" i="1" dirty="0" smtClean="0">
                        <a:latin typeface="Cambria Math" panose="02040503050406030204" pitchFamily="18" charset="0"/>
                      </a:rPr>
                      <m:t>𝑏</m:t>
                    </m:r>
                  </m:oMath>
                </a14:m>
                <a:r>
                  <a:rPr lang="zh-CN" altLang="en-US" dirty="0"/>
                  <a:t>进制展开式的最右边的数字</a:t>
                </a:r>
                <a:r>
                  <a:rPr lang="en-US" altLang="zh-CN" dirty="0"/>
                  <a:t>. </a:t>
                </a:r>
              </a:p>
              <a:p>
                <a:pPr lvl="1"/>
                <a:r>
                  <a:rPr lang="zh-CN" altLang="en-US" dirty="0"/>
                  <a:t>接下来</a:t>
                </a:r>
                <a:r>
                  <a:rPr lang="en-US" altLang="zh-CN" dirty="0" smtClean="0"/>
                  <a:t>, </a:t>
                </a:r>
                <a:r>
                  <a:rPr lang="zh-CN" altLang="en-US" dirty="0" smtClean="0"/>
                  <a:t>用</a:t>
                </a:r>
                <a14:m>
                  <m:oMath xmlns:m="http://schemas.openxmlformats.org/officeDocument/2006/math">
                    <m:r>
                      <a:rPr lang="en-US" altLang="zh-CN" i="1" dirty="0" smtClean="0">
                        <a:latin typeface="Cambria Math" panose="02040503050406030204" pitchFamily="18" charset="0"/>
                      </a:rPr>
                      <m:t>𝑏</m:t>
                    </m:r>
                  </m:oMath>
                </a14:m>
                <a:r>
                  <a:rPr lang="zh-CN" altLang="en-US" dirty="0" smtClean="0"/>
                  <a:t>除上一步的商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0</m:t>
                        </m:r>
                      </m:sub>
                    </m:sSub>
                  </m:oMath>
                </a14:m>
                <a:r>
                  <a:rPr lang="en-US" altLang="zh-CN" dirty="0" smtClean="0"/>
                  <a:t>, </a:t>
                </a:r>
                <a:r>
                  <a:rPr lang="zh-CN" altLang="en-US" dirty="0" smtClean="0"/>
                  <a:t>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0</m:t>
                        </m:r>
                      </m:sub>
                    </m:sSub>
                  </m:oMath>
                </a14:m>
                <a:r>
                  <a:rPr lang="en-US" dirty="0"/>
                  <a:t> = </a:t>
                </a:r>
                <a14:m>
                  <m:oMath xmlns:m="http://schemas.openxmlformats.org/officeDocument/2006/math">
                    <m:r>
                      <a:rPr lang="en-US" i="1" dirty="0" smtClean="0">
                        <a:latin typeface="Cambria Math" panose="02040503050406030204" pitchFamily="18" charset="0"/>
                      </a:rPr>
                      <m:t>𝑏</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1</m:t>
                        </m:r>
                      </m:sub>
                    </m:sSub>
                  </m:oMath>
                </a14:m>
                <a:r>
                  <a:rPr lang="en-US"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oMath>
                </a14:m>
                <a:r>
                  <a:rPr lang="en-US" dirty="0"/>
                  <a:t> </a:t>
                </a:r>
                <a:r>
                  <a:rPr lang="en-US" altLang="zh-CN" dirty="0"/>
                  <a:t>,</a:t>
                </a:r>
                <a:r>
                  <a:rPr lang="en-US" dirty="0"/>
                  <a:t>0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dirty="0"/>
                  <a:t> ≤ </a:t>
                </a:r>
                <a14:m>
                  <m:oMath xmlns:m="http://schemas.openxmlformats.org/officeDocument/2006/math">
                    <m:r>
                      <a:rPr lang="en-US" i="1" dirty="0" smtClean="0">
                        <a:latin typeface="Cambria Math" panose="02040503050406030204" pitchFamily="18" charset="0"/>
                      </a:rPr>
                      <m:t>𝑏</m:t>
                    </m:r>
                  </m:oMath>
                </a14:m>
                <a:r>
                  <a:rPr lang="en-US" dirty="0"/>
                  <a:t>. </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zh-CN" altLang="en-US" dirty="0"/>
                  <a:t>就是</a:t>
                </a:r>
                <a14:m>
                  <m:oMath xmlns:m="http://schemas.openxmlformats.org/officeDocument/2006/math">
                    <m:r>
                      <a:rPr lang="en-US" altLang="zh-CN" i="1" dirty="0" smtClean="0">
                        <a:latin typeface="Cambria Math" panose="02040503050406030204" pitchFamily="18" charset="0"/>
                      </a:rPr>
                      <m:t>𝑛</m:t>
                    </m:r>
                  </m:oMath>
                </a14:m>
                <a:r>
                  <a:rPr lang="zh-CN" altLang="en-US" dirty="0"/>
                  <a:t>的</a:t>
                </a:r>
                <a14:m>
                  <m:oMath xmlns:m="http://schemas.openxmlformats.org/officeDocument/2006/math">
                    <m:r>
                      <a:rPr lang="en-US" altLang="zh-CN" i="1" dirty="0" smtClean="0">
                        <a:latin typeface="Cambria Math" panose="02040503050406030204" pitchFamily="18" charset="0"/>
                      </a:rPr>
                      <m:t>𝑏</m:t>
                    </m:r>
                  </m:oMath>
                </a14:m>
                <a:r>
                  <a:rPr lang="zh-CN" altLang="en-US" dirty="0"/>
                  <a:t>进制展开式中从右边第二位的数字</a:t>
                </a:r>
                <a:r>
                  <a:rPr lang="en-US" altLang="zh-CN" dirty="0"/>
                  <a:t>. </a:t>
                </a:r>
              </a:p>
              <a:p>
                <a:pPr lvl="1"/>
                <a:r>
                  <a:rPr lang="zh-CN" altLang="en-US" dirty="0"/>
                  <a:t>继续以上过程</a:t>
                </a:r>
                <a:r>
                  <a:rPr lang="en-US" altLang="zh-CN" dirty="0" smtClean="0"/>
                  <a:t>, </a:t>
                </a:r>
                <a:r>
                  <a:rPr lang="zh-CN" altLang="en-US" dirty="0" smtClean="0"/>
                  <a:t>连续</a:t>
                </a:r>
                <a:r>
                  <a:rPr lang="zh-CN" altLang="en-US" dirty="0"/>
                  <a:t>用商除</a:t>
                </a:r>
                <a14:m>
                  <m:oMath xmlns:m="http://schemas.openxmlformats.org/officeDocument/2006/math">
                    <m:r>
                      <a:rPr lang="en-US" altLang="zh-CN" i="1" dirty="0" smtClean="0">
                        <a:latin typeface="Cambria Math" panose="02040503050406030204" pitchFamily="18" charset="0"/>
                      </a:rPr>
                      <m:t>𝑏</m:t>
                    </m:r>
                  </m:oMath>
                </a14:m>
                <a:r>
                  <a:rPr lang="zh-CN" altLang="en-US" dirty="0"/>
                  <a:t>并以余数为新的</a:t>
                </a:r>
                <a14:m>
                  <m:oMath xmlns:m="http://schemas.openxmlformats.org/officeDocument/2006/math">
                    <m:r>
                      <a:rPr lang="en-US" altLang="zh-CN" i="1" dirty="0" smtClean="0">
                        <a:latin typeface="Cambria Math" panose="02040503050406030204" pitchFamily="18" charset="0"/>
                      </a:rPr>
                      <m:t>𝑏</m:t>
                    </m:r>
                  </m:oMath>
                </a14:m>
                <a:r>
                  <a:rPr lang="zh-CN" altLang="en-US" dirty="0"/>
                  <a:t>进制数</a:t>
                </a:r>
                <a:r>
                  <a:rPr lang="en-US" altLang="zh-CN" dirty="0"/>
                  <a:t>.</a:t>
                </a:r>
              </a:p>
              <a:p>
                <a:pPr lvl="1"/>
                <a:r>
                  <a:rPr lang="zh-CN" altLang="en-US" dirty="0"/>
                  <a:t>这一个过程在商为</a:t>
                </a:r>
                <a:r>
                  <a:rPr lang="en-US" altLang="zh-CN" dirty="0"/>
                  <a:t>0</a:t>
                </a:r>
                <a:r>
                  <a:rPr lang="zh-CN" altLang="en-US" dirty="0"/>
                  <a:t>时终止</a:t>
                </a:r>
                <a:r>
                  <a:rPr lang="en-US" altLang="zh-CN" dirty="0" smtClean="0"/>
                  <a:t>. </a:t>
                </a:r>
                <a:r>
                  <a:rPr lang="zh-CN" altLang="en-US" dirty="0" smtClean="0"/>
                  <a:t>这个</a:t>
                </a:r>
                <a:r>
                  <a:rPr lang="zh-CN" altLang="en-US" dirty="0"/>
                  <a:t>过程中从右向左产生</a:t>
                </a:r>
                <a14:m>
                  <m:oMath xmlns:m="http://schemas.openxmlformats.org/officeDocument/2006/math">
                    <m:r>
                      <a:rPr lang="en-US" altLang="zh-CN" i="1" dirty="0" smtClean="0">
                        <a:latin typeface="Cambria Math" panose="02040503050406030204" pitchFamily="18" charset="0"/>
                      </a:rPr>
                      <m:t>𝑛</m:t>
                    </m:r>
                  </m:oMath>
                </a14:m>
                <a:r>
                  <a:rPr lang="zh-CN" altLang="en-US" dirty="0"/>
                  <a:t>的</a:t>
                </a:r>
                <a14:m>
                  <m:oMath xmlns:m="http://schemas.openxmlformats.org/officeDocument/2006/math">
                    <m:r>
                      <a:rPr lang="en-US" altLang="zh-CN" i="1" dirty="0" smtClean="0">
                        <a:latin typeface="Cambria Math" panose="02040503050406030204" pitchFamily="18" charset="0"/>
                      </a:rPr>
                      <m:t>𝑏</m:t>
                    </m:r>
                  </m:oMath>
                </a14:m>
                <a:r>
                  <a:rPr lang="zh-CN" altLang="en-US" dirty="0"/>
                  <a:t>进制数字</a:t>
                </a:r>
                <a:r>
                  <a:rPr lang="en-US" altLang="zh-CN" dirty="0" smtClean="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11"/>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5BF3FC25-A0FD-4487-8832-7D93B5A805A6}"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31</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9766838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整数表示</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例</a:t>
                </a:r>
                <a:r>
                  <a:rPr lang="en-US" dirty="0" smtClean="0"/>
                  <a:t>: </a:t>
                </a:r>
                <a:r>
                  <a:rPr lang="zh-CN" altLang="en-US" dirty="0" smtClean="0"/>
                  <a:t>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12345</m:t>
                        </m:r>
                        <m:r>
                          <a:rPr lang="en-US" altLang="zh-CN" i="1">
                            <a:latin typeface="Cambria Math" panose="02040503050406030204" pitchFamily="18" charset="0"/>
                          </a:rPr>
                          <m:t>)</m:t>
                        </m:r>
                      </m:e>
                      <m:sub>
                        <m:r>
                          <a:rPr lang="en-US" altLang="zh-CN" b="0" i="1" smtClean="0">
                            <a:latin typeface="Cambria Math" panose="02040503050406030204" pitchFamily="18" charset="0"/>
                          </a:rPr>
                          <m:t>10</m:t>
                        </m:r>
                      </m:sub>
                    </m:sSub>
                    <m:r>
                      <a:rPr lang="en-US" altLang="zh-CN" i="1">
                        <a:latin typeface="Cambria Math" panose="02040503050406030204" pitchFamily="18" charset="0"/>
                      </a:rPr>
                      <m:t> </m:t>
                    </m:r>
                  </m:oMath>
                </a14:m>
                <a:r>
                  <a:rPr lang="zh-CN" altLang="en-US" dirty="0" smtClean="0"/>
                  <a:t>的八进制展开式</a:t>
                </a:r>
                <a:r>
                  <a:rPr lang="en-US" altLang="zh-CN" dirty="0" smtClean="0"/>
                  <a:t>.</a:t>
                </a:r>
                <a:endParaRPr lang="en-US" dirty="0" smtClean="0"/>
              </a:p>
              <a:p>
                <a:r>
                  <a:rPr lang="zh-CN" altLang="en-US" dirty="0" smtClean="0"/>
                  <a:t>解</a:t>
                </a:r>
                <a:r>
                  <a:rPr lang="en-US" dirty="0" smtClean="0"/>
                  <a:t>:</a:t>
                </a:r>
                <a:r>
                  <a:rPr lang="zh-CN" altLang="en-US" dirty="0" smtClean="0"/>
                  <a:t>首先用</a:t>
                </a:r>
                <a:r>
                  <a:rPr lang="en-US" altLang="zh-CN" dirty="0" smtClean="0"/>
                  <a:t>8</a:t>
                </a:r>
                <a:r>
                  <a:rPr lang="zh-CN" altLang="en-US" dirty="0" smtClean="0"/>
                  <a:t>除</a:t>
                </a:r>
                <a:r>
                  <a:rPr lang="en-US" altLang="zh-CN" dirty="0" smtClean="0"/>
                  <a:t>12345</a:t>
                </a:r>
                <a:r>
                  <a:rPr lang="zh-CN" altLang="en-US" dirty="0" smtClean="0"/>
                  <a:t>得到</a:t>
                </a:r>
                <a:r>
                  <a:rPr lang="en-US" dirty="0" smtClean="0"/>
                  <a:t>:</a:t>
                </a:r>
              </a:p>
              <a:p>
                <a:pPr lvl="1"/>
                <a:r>
                  <a:rPr lang="en-US" dirty="0" smtClean="0"/>
                  <a:t> 12345 = 8 ∙ 1543 + 1</a:t>
                </a:r>
              </a:p>
              <a:p>
                <a:pPr lvl="1"/>
                <a:r>
                  <a:rPr lang="en-US" dirty="0" smtClean="0"/>
                  <a:t>   1543 = 8 ∙ 192 + 7</a:t>
                </a:r>
                <a:r>
                  <a:rPr lang="en-US" altLang="zh-CN" dirty="0" smtClean="0"/>
                  <a:t>(</a:t>
                </a:r>
                <a:r>
                  <a:rPr lang="zh-CN" altLang="en-US" dirty="0" smtClean="0"/>
                  <a:t>继续用</a:t>
                </a:r>
                <a:r>
                  <a:rPr lang="en-US" altLang="zh-CN" dirty="0" smtClean="0"/>
                  <a:t>8</a:t>
                </a:r>
                <a:r>
                  <a:rPr lang="zh-CN" altLang="en-US" dirty="0" smtClean="0"/>
                  <a:t>除上一次的商</a:t>
                </a:r>
                <a:r>
                  <a:rPr lang="en-US" altLang="zh-CN" dirty="0" smtClean="0"/>
                  <a:t>)</a:t>
                </a:r>
                <a:endParaRPr lang="en-US" dirty="0" smtClean="0"/>
              </a:p>
              <a:p>
                <a:pPr lvl="1"/>
                <a:r>
                  <a:rPr lang="en-US" dirty="0" smtClean="0"/>
                  <a:t>     192 = 8 ∙ 24 + 0</a:t>
                </a:r>
                <a:r>
                  <a:rPr lang="en-US" altLang="zh-CN" dirty="0" smtClean="0"/>
                  <a:t>(</a:t>
                </a:r>
                <a:r>
                  <a:rPr lang="zh-CN" altLang="en-US" dirty="0" smtClean="0"/>
                  <a:t>继续</a:t>
                </a:r>
                <a:r>
                  <a:rPr lang="zh-CN" altLang="en-US" dirty="0"/>
                  <a:t>用</a:t>
                </a:r>
                <a:r>
                  <a:rPr lang="en-US" altLang="zh-CN" dirty="0"/>
                  <a:t>8</a:t>
                </a:r>
                <a:r>
                  <a:rPr lang="zh-CN" altLang="en-US" dirty="0" smtClean="0"/>
                  <a:t>除上</a:t>
                </a:r>
                <a:r>
                  <a:rPr lang="zh-CN" altLang="en-US" dirty="0"/>
                  <a:t>一次的</a:t>
                </a:r>
                <a:r>
                  <a:rPr lang="zh-CN" altLang="en-US" dirty="0" smtClean="0"/>
                  <a:t>商</a:t>
                </a:r>
                <a:r>
                  <a:rPr lang="en-US" altLang="zh-CN" dirty="0" smtClean="0"/>
                  <a:t>)</a:t>
                </a:r>
                <a:endParaRPr lang="en-US" dirty="0" smtClean="0"/>
              </a:p>
              <a:p>
                <a:pPr lvl="1"/>
                <a:r>
                  <a:rPr lang="en-US" dirty="0" smtClean="0"/>
                  <a:t>       24 = 8 ∙ 3 + 0</a:t>
                </a:r>
                <a:r>
                  <a:rPr lang="en-US" altLang="zh-CN" dirty="0" smtClean="0"/>
                  <a:t>(</a:t>
                </a:r>
                <a:r>
                  <a:rPr lang="zh-CN" altLang="en-US" dirty="0" smtClean="0"/>
                  <a:t>继续</a:t>
                </a:r>
                <a:r>
                  <a:rPr lang="zh-CN" altLang="en-US" dirty="0"/>
                  <a:t>用</a:t>
                </a:r>
                <a:r>
                  <a:rPr lang="en-US" altLang="zh-CN" dirty="0"/>
                  <a:t>8</a:t>
                </a:r>
                <a:r>
                  <a:rPr lang="zh-CN" altLang="en-US" dirty="0" smtClean="0"/>
                  <a:t>除上</a:t>
                </a:r>
                <a:r>
                  <a:rPr lang="zh-CN" altLang="en-US" dirty="0"/>
                  <a:t>一次的</a:t>
                </a:r>
                <a:r>
                  <a:rPr lang="zh-CN" altLang="en-US" dirty="0" smtClean="0"/>
                  <a:t>商</a:t>
                </a:r>
                <a:r>
                  <a:rPr lang="en-US" altLang="zh-CN" dirty="0" smtClean="0"/>
                  <a:t>)</a:t>
                </a:r>
                <a:endParaRPr lang="en-US" dirty="0" smtClean="0"/>
              </a:p>
              <a:p>
                <a:pPr lvl="1"/>
                <a:r>
                  <a:rPr lang="en-US" dirty="0" smtClean="0"/>
                  <a:t>        3  = 8 ∙ 0 + 3</a:t>
                </a:r>
                <a:r>
                  <a:rPr lang="en-US" altLang="zh-CN" dirty="0" smtClean="0"/>
                  <a:t>(</a:t>
                </a:r>
                <a:r>
                  <a:rPr lang="zh-CN" altLang="en-US" dirty="0" smtClean="0"/>
                  <a:t>继续</a:t>
                </a:r>
                <a:r>
                  <a:rPr lang="zh-CN" altLang="en-US" dirty="0"/>
                  <a:t>用</a:t>
                </a:r>
                <a:r>
                  <a:rPr lang="en-US" altLang="zh-CN" dirty="0"/>
                  <a:t>8</a:t>
                </a:r>
                <a:r>
                  <a:rPr lang="zh-CN" altLang="en-US" dirty="0" smtClean="0"/>
                  <a:t>除上</a:t>
                </a:r>
                <a:r>
                  <a:rPr lang="zh-CN" altLang="en-US" dirty="0"/>
                  <a:t>一次的</a:t>
                </a:r>
                <a:r>
                  <a:rPr lang="zh-CN" altLang="en-US" dirty="0" smtClean="0"/>
                  <a:t>商</a:t>
                </a:r>
                <a:r>
                  <a:rPr lang="en-US" altLang="zh-CN" dirty="0" smtClean="0"/>
                  <a:t>)</a:t>
                </a:r>
              </a:p>
              <a:p>
                <a:pPr lvl="1"/>
                <a:r>
                  <a:rPr lang="zh-CN" altLang="en-US" dirty="0" smtClean="0"/>
                  <a:t>商为</a:t>
                </a:r>
                <a:r>
                  <a:rPr lang="en-US" altLang="zh-CN" dirty="0" smtClean="0"/>
                  <a:t>0, </a:t>
                </a:r>
                <a:r>
                  <a:rPr lang="zh-CN" altLang="en-US" dirty="0" smtClean="0"/>
                  <a:t>终止</a:t>
                </a:r>
                <a:r>
                  <a:rPr lang="en-US" altLang="zh-CN" dirty="0" smtClean="0"/>
                  <a:t>.</a:t>
                </a:r>
                <a:endParaRPr lang="en-US" dirty="0" smtClean="0"/>
              </a:p>
              <a:p>
                <a:pPr marL="0" indent="0">
                  <a:buNone/>
                </a:pPr>
                <a:r>
                  <a:rPr lang="en-US" altLang="zh-CN" dirty="0"/>
                  <a:t> </a:t>
                </a:r>
                <a:r>
                  <a:rPr lang="en-US" altLang="zh-CN" dirty="0" smtClean="0"/>
                  <a:t>   </a:t>
                </a:r>
                <a:r>
                  <a:rPr lang="zh-CN" altLang="en-US" dirty="0" smtClean="0"/>
                  <a:t>以上过程中产生了一连串的余数</a:t>
                </a:r>
                <a:r>
                  <a:rPr lang="en-US" altLang="zh-CN" dirty="0" smtClean="0"/>
                  <a:t>1,7,0,0,3. </a:t>
                </a:r>
                <a:r>
                  <a:rPr lang="zh-CN" altLang="en-US" dirty="0" smtClean="0"/>
                  <a:t>它们按照从右向左排列的数字</a:t>
                </a:r>
                <a:r>
                  <a:rPr lang="en-US" altLang="zh-CN" dirty="0" smtClean="0"/>
                  <a:t>30071</a:t>
                </a:r>
                <a:r>
                  <a:rPr lang="zh-CN" altLang="en-US" dirty="0" smtClean="0"/>
                  <a:t>就是对应的八进制展开式</a:t>
                </a:r>
                <a:r>
                  <a:rPr lang="en-US" altLang="zh-CN" dirty="0" smtClean="0"/>
                  <a:t>. </a:t>
                </a:r>
                <a:r>
                  <a:rPr lang="zh-CN" altLang="en-US" dirty="0" smtClean="0"/>
                  <a:t>记作</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12345</m:t>
                            </m:r>
                            <m:r>
                              <a:rPr lang="en-US" altLang="zh-CN" i="1">
                                <a:latin typeface="Cambria Math" panose="02040503050406030204" pitchFamily="18" charset="0"/>
                              </a:rPr>
                              <m:t>)</m:t>
                            </m:r>
                          </m:e>
                          <m:sub>
                            <m:r>
                              <a:rPr lang="en-US" altLang="zh-CN" i="1">
                                <a:latin typeface="Cambria Math" panose="02040503050406030204" pitchFamily="18" charset="0"/>
                              </a:rPr>
                              <m:t>10</m:t>
                            </m:r>
                          </m:sub>
                        </m:sSub>
                        <m:r>
                          <a:rPr lang="en-US" altLang="zh-CN" i="1" smtClean="0">
                            <a:latin typeface="Cambria Math" panose="02040503050406030204" pitchFamily="18" charset="0"/>
                          </a:rPr>
                          <m:t>=</m:t>
                        </m:r>
                        <m:r>
                          <a:rPr lang="en-US" altLang="zh-CN" i="1">
                            <a:latin typeface="Cambria Math" panose="02040503050406030204" pitchFamily="18" charset="0"/>
                          </a:rPr>
                          <m:t>(</m:t>
                        </m:r>
                        <m:r>
                          <m:rPr>
                            <m:nor/>
                          </m:rPr>
                          <a:rPr lang="en-US" altLang="zh-CN" dirty="0"/>
                          <m:t>30071</m:t>
                        </m:r>
                        <m:r>
                          <a:rPr lang="en-US" altLang="zh-CN" i="1">
                            <a:latin typeface="Cambria Math" panose="02040503050406030204" pitchFamily="18" charset="0"/>
                          </a:rPr>
                          <m:t>)</m:t>
                        </m:r>
                      </m:e>
                      <m:sub>
                        <m:r>
                          <a:rPr lang="en-US" altLang="zh-CN" i="1">
                            <a:latin typeface="Cambria Math" panose="02040503050406030204" pitchFamily="18" charset="0"/>
                          </a:rPr>
                          <m:t>8</m:t>
                        </m:r>
                      </m:sub>
                    </m:sSub>
                    <m:r>
                      <a:rPr lang="en-US" altLang="zh-CN" i="1">
                        <a:latin typeface="Cambria Math" panose="02040503050406030204" pitchFamily="18" charset="0"/>
                      </a:rPr>
                      <m:t> </m:t>
                    </m:r>
                  </m:oMath>
                </a14:m>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65" t="-1310"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556EFB59-FC73-419C-8CAE-1BE3BCA31B44}"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32</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29798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wipe(down)">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整数表示</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zh-CN" altLang="en-US" dirty="0" smtClean="0"/>
                  <a:t>例</a:t>
                </a:r>
                <a:r>
                  <a:rPr lang="en-US" dirty="0" smtClean="0"/>
                  <a:t>: </a:t>
                </a:r>
                <a:r>
                  <a:rPr lang="zh-CN" altLang="en-US" dirty="0" smtClean="0"/>
                  <a:t>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24</m:t>
                        </m:r>
                        <m:r>
                          <a:rPr lang="en-US" altLang="zh-CN" b="0" i="1" dirty="0" smtClean="0">
                            <a:latin typeface="Cambria Math" panose="02040503050406030204" pitchFamily="18" charset="0"/>
                          </a:rPr>
                          <m:t>1</m:t>
                        </m:r>
                        <m:r>
                          <a:rPr lang="en-US" altLang="zh-CN" i="1">
                            <a:latin typeface="Cambria Math" panose="02040503050406030204" pitchFamily="18" charset="0"/>
                          </a:rPr>
                          <m:t>)</m:t>
                        </m:r>
                      </m:e>
                      <m:sub>
                        <m:r>
                          <a:rPr lang="en-US" altLang="zh-CN" b="0" i="1" smtClean="0">
                            <a:latin typeface="Cambria Math" panose="02040503050406030204" pitchFamily="18" charset="0"/>
                          </a:rPr>
                          <m:t>10</m:t>
                        </m:r>
                      </m:sub>
                    </m:sSub>
                    <m:r>
                      <a:rPr lang="en-US" altLang="zh-CN" i="1">
                        <a:latin typeface="Cambria Math" panose="02040503050406030204" pitchFamily="18" charset="0"/>
                      </a:rPr>
                      <m:t> </m:t>
                    </m:r>
                  </m:oMath>
                </a14:m>
                <a:r>
                  <a:rPr lang="zh-CN" altLang="en-US" dirty="0" smtClean="0"/>
                  <a:t>的二进制展开式</a:t>
                </a:r>
                <a:r>
                  <a:rPr lang="en-US" altLang="zh-CN" dirty="0" smtClean="0"/>
                  <a:t>.</a:t>
                </a:r>
                <a:endParaRPr lang="en-US" dirty="0" smtClean="0"/>
              </a:p>
              <a:p>
                <a:r>
                  <a:rPr lang="zh-CN" altLang="en-US" dirty="0" smtClean="0"/>
                  <a:t>解</a:t>
                </a:r>
                <a:r>
                  <a:rPr lang="en-US" dirty="0" smtClean="0"/>
                  <a:t>:</a:t>
                </a:r>
                <a:r>
                  <a:rPr lang="zh-CN" altLang="en-US" dirty="0" smtClean="0"/>
                  <a:t>首先用</a:t>
                </a:r>
                <a:r>
                  <a:rPr lang="en-US" altLang="zh-CN" dirty="0" smtClean="0"/>
                  <a:t>2</a:t>
                </a:r>
                <a:r>
                  <a:rPr lang="zh-CN" altLang="en-US" dirty="0" smtClean="0"/>
                  <a:t>除</a:t>
                </a:r>
                <a:r>
                  <a:rPr lang="en-US" altLang="zh-CN" dirty="0" smtClean="0"/>
                  <a:t>12345</a:t>
                </a:r>
                <a:r>
                  <a:rPr lang="zh-CN" altLang="en-US" dirty="0" smtClean="0"/>
                  <a:t>得到</a:t>
                </a:r>
                <a:r>
                  <a:rPr lang="en-US" dirty="0" smtClean="0"/>
                  <a:t>:</a:t>
                </a:r>
              </a:p>
              <a:p>
                <a:pPr lvl="1"/>
                <a:r>
                  <a:rPr lang="en-US" dirty="0" smtClean="0"/>
                  <a:t> 241 = 2 ∙ 120 + 1</a:t>
                </a:r>
              </a:p>
              <a:p>
                <a:pPr lvl="1"/>
                <a:r>
                  <a:rPr lang="en-US" dirty="0" smtClean="0"/>
                  <a:t> 120 = 2 ∙ 60 + 0</a:t>
                </a:r>
                <a:r>
                  <a:rPr lang="en-US" altLang="zh-CN" dirty="0" smtClean="0"/>
                  <a:t>(</a:t>
                </a:r>
                <a:r>
                  <a:rPr lang="zh-CN" altLang="en-US" dirty="0" smtClean="0"/>
                  <a:t>继续用</a:t>
                </a:r>
                <a:r>
                  <a:rPr lang="en-US" altLang="zh-CN" dirty="0" smtClean="0"/>
                  <a:t>2</a:t>
                </a:r>
                <a:r>
                  <a:rPr lang="zh-CN" altLang="en-US" dirty="0" smtClean="0"/>
                  <a:t>除上一次的商</a:t>
                </a:r>
                <a:r>
                  <a:rPr lang="en-US" altLang="zh-CN" dirty="0" smtClean="0"/>
                  <a:t>)</a:t>
                </a:r>
                <a:endParaRPr lang="en-US" dirty="0" smtClean="0"/>
              </a:p>
              <a:p>
                <a:pPr lvl="1"/>
                <a:r>
                  <a:rPr lang="en-US" dirty="0" smtClean="0"/>
                  <a:t>   60 = 2 ∙ 30 + 0</a:t>
                </a:r>
                <a:r>
                  <a:rPr lang="en-US" altLang="zh-CN" dirty="0" smtClean="0"/>
                  <a:t>(</a:t>
                </a:r>
                <a:r>
                  <a:rPr lang="zh-CN" altLang="en-US" dirty="0" smtClean="0"/>
                  <a:t>继续用</a:t>
                </a:r>
                <a:r>
                  <a:rPr lang="en-US" altLang="zh-CN" dirty="0" smtClean="0"/>
                  <a:t>2</a:t>
                </a:r>
                <a:r>
                  <a:rPr lang="zh-CN" altLang="en-US" dirty="0" smtClean="0"/>
                  <a:t>除上</a:t>
                </a:r>
                <a:r>
                  <a:rPr lang="zh-CN" altLang="en-US" dirty="0"/>
                  <a:t>一次的</a:t>
                </a:r>
                <a:r>
                  <a:rPr lang="zh-CN" altLang="en-US" dirty="0" smtClean="0"/>
                  <a:t>商</a:t>
                </a:r>
                <a:r>
                  <a:rPr lang="en-US" altLang="zh-CN" dirty="0" smtClean="0"/>
                  <a:t>)</a:t>
                </a:r>
                <a:endParaRPr lang="en-US" dirty="0" smtClean="0"/>
              </a:p>
              <a:p>
                <a:pPr lvl="1"/>
                <a:r>
                  <a:rPr lang="en-US" dirty="0" smtClean="0"/>
                  <a:t>   30 = 2 ∙ 15 + 0</a:t>
                </a:r>
                <a:r>
                  <a:rPr lang="en-US" altLang="zh-CN" dirty="0" smtClean="0"/>
                  <a:t>(</a:t>
                </a:r>
                <a:r>
                  <a:rPr lang="zh-CN" altLang="en-US" dirty="0" smtClean="0"/>
                  <a:t>继续用</a:t>
                </a:r>
                <a:r>
                  <a:rPr lang="en-US" altLang="zh-CN" dirty="0" smtClean="0"/>
                  <a:t>2</a:t>
                </a:r>
                <a:r>
                  <a:rPr lang="zh-CN" altLang="en-US" dirty="0" smtClean="0"/>
                  <a:t>除上</a:t>
                </a:r>
                <a:r>
                  <a:rPr lang="zh-CN" altLang="en-US" dirty="0"/>
                  <a:t>一次的</a:t>
                </a:r>
                <a:r>
                  <a:rPr lang="zh-CN" altLang="en-US" dirty="0" smtClean="0"/>
                  <a:t>商</a:t>
                </a:r>
                <a:r>
                  <a:rPr lang="en-US" altLang="zh-CN" dirty="0" smtClean="0"/>
                  <a:t>)</a:t>
                </a:r>
                <a:endParaRPr lang="en-US" dirty="0" smtClean="0"/>
              </a:p>
              <a:p>
                <a:pPr lvl="1"/>
                <a:r>
                  <a:rPr lang="en-US" dirty="0"/>
                  <a:t> </a:t>
                </a:r>
                <a:r>
                  <a:rPr lang="en-US" dirty="0" smtClean="0"/>
                  <a:t>  15 = 2 ∙ 7 + 1</a:t>
                </a:r>
                <a:r>
                  <a:rPr lang="en-US" altLang="zh-CN" dirty="0" smtClean="0"/>
                  <a:t>(</a:t>
                </a:r>
                <a:r>
                  <a:rPr lang="zh-CN" altLang="en-US" dirty="0" smtClean="0"/>
                  <a:t>继续用</a:t>
                </a:r>
                <a:r>
                  <a:rPr lang="en-US" altLang="zh-CN" dirty="0" smtClean="0"/>
                  <a:t>2</a:t>
                </a:r>
                <a:r>
                  <a:rPr lang="zh-CN" altLang="en-US" dirty="0" smtClean="0"/>
                  <a:t>除上</a:t>
                </a:r>
                <a:r>
                  <a:rPr lang="zh-CN" altLang="en-US" dirty="0"/>
                  <a:t>一次的</a:t>
                </a:r>
                <a:r>
                  <a:rPr lang="zh-CN" altLang="en-US" dirty="0" smtClean="0"/>
                  <a:t>商</a:t>
                </a:r>
                <a:r>
                  <a:rPr lang="en-US" altLang="zh-CN" dirty="0" smtClean="0"/>
                  <a:t>)</a:t>
                </a:r>
              </a:p>
              <a:p>
                <a:pPr lvl="1"/>
                <a:r>
                  <a:rPr lang="en-US" altLang="zh-CN" dirty="0"/>
                  <a:t> </a:t>
                </a:r>
                <a:r>
                  <a:rPr lang="en-US" altLang="zh-CN" dirty="0" smtClean="0"/>
                  <a:t>   7  </a:t>
                </a:r>
                <a:r>
                  <a:rPr lang="en-US" altLang="zh-CN" dirty="0"/>
                  <a:t>= 2 ∙ </a:t>
                </a:r>
                <a:r>
                  <a:rPr lang="en-US" altLang="zh-CN" dirty="0" smtClean="0"/>
                  <a:t>3 </a:t>
                </a:r>
                <a:r>
                  <a:rPr lang="en-US" altLang="zh-CN" dirty="0"/>
                  <a:t>+ 1(</a:t>
                </a:r>
                <a:r>
                  <a:rPr lang="zh-CN" altLang="en-US" dirty="0"/>
                  <a:t>继续用</a:t>
                </a:r>
                <a:r>
                  <a:rPr lang="en-US" altLang="zh-CN" dirty="0"/>
                  <a:t>2</a:t>
                </a:r>
                <a:r>
                  <a:rPr lang="zh-CN" altLang="en-US" dirty="0" smtClean="0"/>
                  <a:t>除上</a:t>
                </a:r>
                <a:r>
                  <a:rPr lang="zh-CN" altLang="en-US" dirty="0"/>
                  <a:t>一次的商</a:t>
                </a:r>
                <a:r>
                  <a:rPr lang="en-US" altLang="zh-CN" dirty="0" smtClean="0"/>
                  <a:t>)</a:t>
                </a:r>
              </a:p>
              <a:p>
                <a:pPr lvl="1"/>
                <a:r>
                  <a:rPr lang="en-US" altLang="zh-CN" dirty="0"/>
                  <a:t> </a:t>
                </a:r>
                <a:r>
                  <a:rPr lang="en-US" altLang="zh-CN" dirty="0" smtClean="0"/>
                  <a:t>   3  </a:t>
                </a:r>
                <a:r>
                  <a:rPr lang="en-US" altLang="zh-CN" dirty="0"/>
                  <a:t>= 2 ∙ </a:t>
                </a:r>
                <a:r>
                  <a:rPr lang="en-US" altLang="zh-CN" dirty="0" smtClean="0"/>
                  <a:t>1 </a:t>
                </a:r>
                <a:r>
                  <a:rPr lang="en-US" altLang="zh-CN" dirty="0"/>
                  <a:t>+ 1(</a:t>
                </a:r>
                <a:r>
                  <a:rPr lang="zh-CN" altLang="en-US" dirty="0"/>
                  <a:t>继续用</a:t>
                </a:r>
                <a:r>
                  <a:rPr lang="en-US" altLang="zh-CN" dirty="0"/>
                  <a:t>2</a:t>
                </a:r>
                <a:r>
                  <a:rPr lang="zh-CN" altLang="en-US" dirty="0" smtClean="0"/>
                  <a:t>除上</a:t>
                </a:r>
                <a:r>
                  <a:rPr lang="zh-CN" altLang="en-US" dirty="0"/>
                  <a:t>一次的商</a:t>
                </a:r>
                <a:r>
                  <a:rPr lang="en-US" altLang="zh-CN" dirty="0" smtClean="0"/>
                  <a:t>)</a:t>
                </a:r>
              </a:p>
              <a:p>
                <a:pPr lvl="1"/>
                <a:r>
                  <a:rPr lang="en-US" altLang="zh-CN" dirty="0"/>
                  <a:t> </a:t>
                </a:r>
                <a:r>
                  <a:rPr lang="en-US" altLang="zh-CN" dirty="0" smtClean="0"/>
                  <a:t>   1  </a:t>
                </a:r>
                <a:r>
                  <a:rPr lang="en-US" altLang="zh-CN" dirty="0"/>
                  <a:t>= 2 ∙ </a:t>
                </a:r>
                <a:r>
                  <a:rPr lang="en-US" altLang="zh-CN" dirty="0" smtClean="0"/>
                  <a:t>0 </a:t>
                </a:r>
                <a:r>
                  <a:rPr lang="en-US" altLang="zh-CN" dirty="0"/>
                  <a:t>+ 1(</a:t>
                </a:r>
                <a:r>
                  <a:rPr lang="zh-CN" altLang="en-US" dirty="0"/>
                  <a:t>继续用</a:t>
                </a:r>
                <a:r>
                  <a:rPr lang="en-US" altLang="zh-CN" dirty="0"/>
                  <a:t>2</a:t>
                </a:r>
                <a:r>
                  <a:rPr lang="zh-CN" altLang="en-US" dirty="0" smtClean="0"/>
                  <a:t>除上</a:t>
                </a:r>
                <a:r>
                  <a:rPr lang="zh-CN" altLang="en-US" dirty="0"/>
                  <a:t>一次的商</a:t>
                </a:r>
                <a:r>
                  <a:rPr lang="en-US" altLang="zh-CN" dirty="0"/>
                  <a:t>)</a:t>
                </a:r>
                <a:endParaRPr lang="en-US" altLang="zh-CN" dirty="0" smtClean="0"/>
              </a:p>
              <a:p>
                <a:pPr lvl="1"/>
                <a:r>
                  <a:rPr lang="zh-CN" altLang="en-US" dirty="0" smtClean="0"/>
                  <a:t>商为</a:t>
                </a:r>
                <a:r>
                  <a:rPr lang="en-US" altLang="zh-CN" dirty="0" smtClean="0"/>
                  <a:t>0, </a:t>
                </a:r>
                <a:r>
                  <a:rPr lang="zh-CN" altLang="en-US" dirty="0" smtClean="0"/>
                  <a:t>终止</a:t>
                </a:r>
                <a:r>
                  <a:rPr lang="en-US" altLang="zh-CN" dirty="0" smtClean="0"/>
                  <a:t>.</a:t>
                </a:r>
                <a:endParaRPr lang="en-US" dirty="0" smtClean="0"/>
              </a:p>
              <a:p>
                <a:pPr marL="0" indent="0">
                  <a:buNone/>
                </a:pPr>
                <a:r>
                  <a:rPr lang="en-US" altLang="zh-CN" dirty="0"/>
                  <a:t> </a:t>
                </a:r>
                <a:r>
                  <a:rPr lang="en-US" altLang="zh-CN" dirty="0" smtClean="0"/>
                  <a:t>   </a:t>
                </a:r>
                <a:r>
                  <a:rPr lang="zh-CN" altLang="en-US" dirty="0" smtClean="0"/>
                  <a:t>以上过程中产生了一连串的余数</a:t>
                </a:r>
                <a:r>
                  <a:rPr lang="en-US" altLang="zh-CN" dirty="0" smtClean="0"/>
                  <a:t>1,0,0,0,1,1,1,1.</a:t>
                </a:r>
                <a:r>
                  <a:rPr lang="zh-CN" altLang="en-US" dirty="0" smtClean="0"/>
                  <a:t>它们按照从右向左排列就是对应的</a:t>
                </a:r>
                <a:r>
                  <a:rPr lang="zh-CN" altLang="en-US" dirty="0"/>
                  <a:t>二</a:t>
                </a:r>
                <a:r>
                  <a:rPr lang="zh-CN" altLang="en-US" dirty="0" smtClean="0"/>
                  <a:t>进制展开式</a:t>
                </a:r>
                <a:r>
                  <a:rPr lang="en-US" altLang="zh-CN" dirty="0" smtClean="0"/>
                  <a:t>. </a:t>
                </a:r>
                <a:r>
                  <a:rPr lang="zh-CN" altLang="en-US" dirty="0" smtClean="0"/>
                  <a:t>记作</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24</m:t>
                            </m:r>
                            <m:r>
                              <a:rPr lang="en-US" altLang="zh-CN" i="1" dirty="0">
                                <a:latin typeface="Cambria Math" panose="02040503050406030204" pitchFamily="18" charset="0"/>
                              </a:rPr>
                              <m:t>1</m:t>
                            </m:r>
                            <m:r>
                              <a:rPr lang="en-US" altLang="zh-CN" i="1">
                                <a:latin typeface="Cambria Math" panose="02040503050406030204" pitchFamily="18" charset="0"/>
                              </a:rPr>
                              <m:t>)</m:t>
                            </m:r>
                          </m:e>
                          <m:sub>
                            <m:r>
                              <a:rPr lang="en-US" altLang="zh-CN" i="1">
                                <a:latin typeface="Cambria Math" panose="02040503050406030204" pitchFamily="18" charset="0"/>
                              </a:rPr>
                              <m:t>10</m:t>
                            </m:r>
                          </m:sub>
                        </m:sSub>
                        <m:r>
                          <a:rPr lang="en-US" altLang="zh-CN" i="1" smtClean="0">
                            <a:latin typeface="Cambria Math" panose="02040503050406030204" pitchFamily="18" charset="0"/>
                          </a:rPr>
                          <m:t>=</m:t>
                        </m:r>
                        <m:r>
                          <a:rPr lang="en-US" altLang="zh-CN" i="1">
                            <a:latin typeface="Cambria Math" panose="02040503050406030204" pitchFamily="18" charset="0"/>
                          </a:rPr>
                          <m:t>(</m:t>
                        </m:r>
                        <m:r>
                          <m:rPr>
                            <m:nor/>
                          </m:rPr>
                          <a:rPr lang="en-US" altLang="zh-CN" b="0" i="0" dirty="0" smtClean="0"/>
                          <m:t>11110001</m:t>
                        </m:r>
                        <m:r>
                          <a:rPr lang="en-US" altLang="zh-CN" i="1">
                            <a:latin typeface="Cambria Math" panose="02040503050406030204" pitchFamily="18" charset="0"/>
                          </a:rPr>
                          <m:t>)</m:t>
                        </m:r>
                      </m:e>
                      <m:sub>
                        <m:r>
                          <a:rPr lang="en-US" altLang="zh-CN" b="0" i="1" smtClean="0">
                            <a:latin typeface="Cambria Math" panose="02040503050406030204" pitchFamily="18" charset="0"/>
                          </a:rPr>
                          <m:t>2</m:t>
                        </m:r>
                      </m:sub>
                    </m:sSub>
                    <m:r>
                      <a:rPr lang="en-US" altLang="zh-CN" i="1">
                        <a:latin typeface="Cambria Math" panose="02040503050406030204" pitchFamily="18" charset="0"/>
                      </a:rPr>
                      <m:t> </m:t>
                    </m:r>
                  </m:oMath>
                </a14:m>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905" r="-999"/>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556EFB59-FC73-419C-8CAE-1BE3BCA31B44}"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33</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06729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wipe(down)">
                                      <p:cBhvr>
                                        <p:cTn id="28" dur="500"/>
                                        <p:tgtEl>
                                          <p:spTgt spid="3">
                                            <p:txEl>
                                              <p:pRg st="8" end="8"/>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wipe(down)">
                                      <p:cBhvr>
                                        <p:cTn id="31" dur="500"/>
                                        <p:tgtEl>
                                          <p:spTgt spid="3">
                                            <p:txEl>
                                              <p:pRg st="9" end="9"/>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wipe(down)">
                                      <p:cBhvr>
                                        <p:cTn id="34" dur="500"/>
                                        <p:tgtEl>
                                          <p:spTgt spid="3">
                                            <p:txEl>
                                              <p:pRg st="10" end="10"/>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wipe(down)">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整数表示</a:t>
            </a:r>
            <a:endParaRPr lang="en-US" dirty="0"/>
          </a:p>
        </p:txBody>
      </p:sp>
      <p:pic>
        <p:nvPicPr>
          <p:cNvPr id="4" name="Content Placeholder 3" descr="table31.jpg"/>
          <p:cNvPicPr>
            <a:picLocks noGrp="1" noChangeAspect="1"/>
          </p:cNvPicPr>
          <p:nvPr>
            <p:ph idx="1"/>
          </p:nvPr>
        </p:nvPicPr>
        <p:blipFill>
          <a:blip r:embed="rId2" cstate="print"/>
          <a:stretch>
            <a:fillRect/>
          </a:stretch>
        </p:blipFill>
        <p:spPr>
          <a:xfrm>
            <a:off x="1676400" y="3269501"/>
            <a:ext cx="10211203" cy="2042240"/>
          </a:xfrm>
        </p:spPr>
      </p:pic>
      <p:sp>
        <p:nvSpPr>
          <p:cNvPr id="8" name="日期占位符 7"/>
          <p:cNvSpPr>
            <a:spLocks noGrp="1"/>
          </p:cNvSpPr>
          <p:nvPr>
            <p:ph type="dt" sz="half" idx="10"/>
          </p:nvPr>
        </p:nvSpPr>
        <p:spPr/>
        <p:txBody>
          <a:bodyPr/>
          <a:lstStyle/>
          <a:p>
            <a:fld id="{3539B88E-CAD4-480C-A6A5-2EF766BC8B51}" type="datetime1">
              <a:rPr lang="zh-CN" altLang="en-US" smtClean="0"/>
              <a:pPr/>
              <a:t>2023/10/30</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34</a:t>
            </a:fld>
            <a:endParaRPr lang="zh-CN" altLang="en-US" dirty="0"/>
          </a:p>
        </p:txBody>
      </p:sp>
      <p:sp>
        <p:nvSpPr>
          <p:cNvPr id="14" name="Content Placeholder 2"/>
          <p:cNvSpPr txBox="1">
            <a:spLocks/>
          </p:cNvSpPr>
          <p:nvPr/>
        </p:nvSpPr>
        <p:spPr>
          <a:xfrm>
            <a:off x="595086" y="1088824"/>
            <a:ext cx="10987316" cy="5121481"/>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二进制与八进制、十六进制展开式之间的转换其实是非常容易的</a:t>
            </a:r>
            <a:r>
              <a:rPr lang="en-US" altLang="zh-CN" dirty="0" smtClean="0"/>
              <a:t>.</a:t>
            </a:r>
          </a:p>
          <a:p>
            <a:r>
              <a:rPr lang="zh-CN" altLang="en-US" dirty="0" smtClean="0"/>
              <a:t>因为每个八进制数字对应一组三位的二进制数字</a:t>
            </a:r>
            <a:r>
              <a:rPr lang="en-US" altLang="zh-CN" dirty="0" smtClean="0"/>
              <a:t>, </a:t>
            </a:r>
            <a:r>
              <a:rPr lang="zh-CN" altLang="en-US" dirty="0" smtClean="0"/>
              <a:t>而每个十六进制数字对应一组四位的二进制数字</a:t>
            </a:r>
            <a:r>
              <a:rPr lang="en-US" altLang="zh-CN" dirty="0" smtClean="0"/>
              <a:t>, </a:t>
            </a:r>
            <a:r>
              <a:rPr lang="zh-CN" altLang="en-US" dirty="0" smtClean="0"/>
              <a:t>这种对应关系如下表所示</a:t>
            </a:r>
            <a:r>
              <a:rPr lang="en-US" altLang="zh-CN" dirty="0" smtClean="0"/>
              <a:t>, </a:t>
            </a:r>
            <a:r>
              <a:rPr lang="zh-CN" altLang="en-US" dirty="0" smtClean="0"/>
              <a:t>其中未表示开头的</a:t>
            </a:r>
            <a:r>
              <a:rPr lang="en-US" altLang="zh-CN" dirty="0" smtClean="0"/>
              <a:t>0:</a:t>
            </a:r>
          </a:p>
          <a:p>
            <a:endParaRPr lang="en-US" altLang="zh-CN" dirty="0"/>
          </a:p>
          <a:p>
            <a:endParaRPr lang="en-US" altLang="zh-CN" dirty="0" smtClean="0"/>
          </a:p>
          <a:p>
            <a:endParaRPr lang="en-US" altLang="zh-CN" dirty="0"/>
          </a:p>
          <a:p>
            <a:pPr marL="0" indent="0">
              <a:buNone/>
            </a:pPr>
            <a:endParaRPr lang="en-US" altLang="zh-CN" dirty="0"/>
          </a:p>
          <a:p>
            <a:pPr marL="0" indent="0">
              <a:buNone/>
            </a:pPr>
            <a:endParaRPr lang="en-US" altLang="zh-CN" dirty="0" smtClean="0"/>
          </a:p>
          <a:p>
            <a:pPr marL="0" indent="0">
              <a:buNone/>
            </a:pPr>
            <a:endParaRPr lang="en-US" dirty="0" smtClean="0"/>
          </a:p>
        </p:txBody>
      </p:sp>
      <p:sp>
        <p:nvSpPr>
          <p:cNvPr id="15" name="Content Placeholder 2"/>
          <p:cNvSpPr txBox="1">
            <a:spLocks/>
          </p:cNvSpPr>
          <p:nvPr/>
        </p:nvSpPr>
        <p:spPr>
          <a:xfrm>
            <a:off x="347637" y="3586056"/>
            <a:ext cx="1714500" cy="616022"/>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smtClean="0"/>
              <a:t>十进制</a:t>
            </a:r>
            <a:endParaRPr lang="en-US" sz="2400" dirty="0" smtClean="0"/>
          </a:p>
        </p:txBody>
      </p:sp>
      <p:sp>
        <p:nvSpPr>
          <p:cNvPr id="16" name="Content Placeholder 2"/>
          <p:cNvSpPr txBox="1">
            <a:spLocks/>
          </p:cNvSpPr>
          <p:nvPr/>
        </p:nvSpPr>
        <p:spPr>
          <a:xfrm>
            <a:off x="347637" y="4029469"/>
            <a:ext cx="1714500" cy="616022"/>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smtClean="0"/>
              <a:t>十六进制</a:t>
            </a:r>
            <a:endParaRPr lang="en-US" sz="2400" dirty="0" smtClean="0"/>
          </a:p>
        </p:txBody>
      </p:sp>
      <p:sp>
        <p:nvSpPr>
          <p:cNvPr id="17" name="Content Placeholder 2"/>
          <p:cNvSpPr txBox="1">
            <a:spLocks/>
          </p:cNvSpPr>
          <p:nvPr/>
        </p:nvSpPr>
        <p:spPr>
          <a:xfrm>
            <a:off x="347637" y="4472882"/>
            <a:ext cx="1714500" cy="616022"/>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smtClean="0"/>
              <a:t>八进制</a:t>
            </a:r>
            <a:endParaRPr lang="en-US" sz="2400" dirty="0" smtClean="0"/>
          </a:p>
        </p:txBody>
      </p:sp>
      <p:sp>
        <p:nvSpPr>
          <p:cNvPr id="18" name="Content Placeholder 2"/>
          <p:cNvSpPr txBox="1">
            <a:spLocks/>
          </p:cNvSpPr>
          <p:nvPr/>
        </p:nvSpPr>
        <p:spPr>
          <a:xfrm>
            <a:off x="347637" y="4916295"/>
            <a:ext cx="1714500" cy="616022"/>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smtClean="0"/>
              <a:t>二进制</a:t>
            </a:r>
            <a:endParaRPr lang="en-US" sz="2400" dirty="0" smtClean="0"/>
          </a:p>
        </p:txBody>
      </p:sp>
      <p:sp>
        <p:nvSpPr>
          <p:cNvPr id="12" name="Content Placeholder 2"/>
          <p:cNvSpPr txBox="1">
            <a:spLocks/>
          </p:cNvSpPr>
          <p:nvPr/>
        </p:nvSpPr>
        <p:spPr>
          <a:xfrm>
            <a:off x="9238224" y="5438687"/>
            <a:ext cx="2953776" cy="616022"/>
          </a:xfrm>
          <a:prstGeom prst="rect">
            <a:avLst/>
          </a:prstGeom>
        </p:spPr>
        <p:txBody>
          <a:bodyPr vert="horz" lIns="91440" tIns="45720" rIns="91440" bIns="45720" rtlCol="0">
            <a:normAutofit fontScale="85000" lnSpcReduction="20000"/>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smtClean="0"/>
              <a:t>4</a:t>
            </a:r>
            <a:r>
              <a:rPr lang="zh-CN" altLang="en-US" sz="2400" dirty="0" smtClean="0"/>
              <a:t>位二进制数字可转换为</a:t>
            </a:r>
            <a:r>
              <a:rPr lang="en-US" altLang="zh-CN" sz="2400" dirty="0" smtClean="0"/>
              <a:t>1</a:t>
            </a:r>
            <a:r>
              <a:rPr lang="zh-CN" altLang="en-US" sz="2400" dirty="0" smtClean="0"/>
              <a:t>位十六进制数字</a:t>
            </a:r>
            <a:endParaRPr lang="en-US" sz="2400" dirty="0" smtClean="0"/>
          </a:p>
        </p:txBody>
      </p:sp>
      <p:sp>
        <p:nvSpPr>
          <p:cNvPr id="13" name="Content Placeholder 2"/>
          <p:cNvSpPr txBox="1">
            <a:spLocks/>
          </p:cNvSpPr>
          <p:nvPr/>
        </p:nvSpPr>
        <p:spPr>
          <a:xfrm>
            <a:off x="5638800" y="5430716"/>
            <a:ext cx="2989826" cy="616022"/>
          </a:xfrm>
          <a:prstGeom prst="rect">
            <a:avLst/>
          </a:prstGeom>
        </p:spPr>
        <p:txBody>
          <a:bodyPr vert="horz" lIns="91440" tIns="45720" rIns="91440" bIns="45720" rtlCol="0">
            <a:no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smtClean="0"/>
              <a:t>3</a:t>
            </a:r>
            <a:r>
              <a:rPr lang="zh-CN" altLang="en-US" sz="2000" dirty="0" smtClean="0"/>
              <a:t>位二进制数字可转换为</a:t>
            </a:r>
            <a:r>
              <a:rPr lang="en-US" altLang="zh-CN" sz="2000" dirty="0" smtClean="0"/>
              <a:t>1</a:t>
            </a:r>
            <a:r>
              <a:rPr lang="zh-CN" altLang="en-US" sz="2000" dirty="0" smtClean="0"/>
              <a:t>位八进制数字</a:t>
            </a:r>
            <a:endParaRPr lang="en-US" sz="2000" dirty="0" smtClean="0"/>
          </a:p>
        </p:txBody>
      </p:sp>
      <p:cxnSp>
        <p:nvCxnSpPr>
          <p:cNvPr id="7" name="曲线连接符 6"/>
          <p:cNvCxnSpPr/>
          <p:nvPr/>
        </p:nvCxnSpPr>
        <p:spPr>
          <a:xfrm rot="16200000" flipV="1">
            <a:off x="9527388" y="4725036"/>
            <a:ext cx="604826" cy="1"/>
          </a:xfrm>
          <a:prstGeom prst="curvedConnector3">
            <a:avLst>
              <a:gd name="adj1" fmla="val 50000"/>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p:cNvCxnSpPr/>
          <p:nvPr/>
        </p:nvCxnSpPr>
        <p:spPr>
          <a:xfrm flipH="1" flipV="1">
            <a:off x="6172200" y="4724400"/>
            <a:ext cx="451" cy="304282"/>
          </a:xfrm>
          <a:prstGeom prst="curvedConnector4">
            <a:avLst>
              <a:gd name="adj1" fmla="val -50687361"/>
              <a:gd name="adj2" fmla="val 73122"/>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3" name="椭圆 2"/>
          <p:cNvSpPr/>
          <p:nvPr/>
        </p:nvSpPr>
        <p:spPr>
          <a:xfrm>
            <a:off x="5791200" y="4953000"/>
            <a:ext cx="381001" cy="281430"/>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791200" y="4553190"/>
            <a:ext cx="381001" cy="281430"/>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372600" y="4974620"/>
            <a:ext cx="508568" cy="206980"/>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9448800" y="4141194"/>
            <a:ext cx="381001" cy="281430"/>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15272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整数表示</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例</a:t>
                </a:r>
                <a:r>
                  <a:rPr lang="en-US" dirty="0" smtClean="0"/>
                  <a:t>: </a:t>
                </a:r>
                <a:r>
                  <a:rPr lang="zh-CN" altLang="en-US" dirty="0" smtClean="0"/>
                  <a:t>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11 1110 1011 1100</m:t>
                        </m:r>
                        <m:r>
                          <a:rPr lang="en-US" altLang="zh-CN" i="1">
                            <a:latin typeface="Cambria Math" panose="02040503050406030204" pitchFamily="18" charset="0"/>
                          </a:rPr>
                          <m:t>)</m:t>
                        </m:r>
                      </m:e>
                      <m:sub>
                        <m:r>
                          <a:rPr lang="en-US" altLang="zh-CN" b="0" i="1" smtClean="0">
                            <a:latin typeface="Cambria Math" panose="02040503050406030204" pitchFamily="18" charset="0"/>
                          </a:rPr>
                          <m:t>2</m:t>
                        </m:r>
                      </m:sub>
                    </m:sSub>
                  </m:oMath>
                </a14:m>
                <a:r>
                  <a:rPr lang="en-US" dirty="0" smtClean="0"/>
                  <a:t> </a:t>
                </a:r>
                <a:r>
                  <a:rPr lang="zh-CN" altLang="en-US" dirty="0" smtClean="0"/>
                  <a:t>的八进制和十六进制展开式</a:t>
                </a:r>
                <a:r>
                  <a:rPr lang="en-US" dirty="0" smtClean="0"/>
                  <a:t>.</a:t>
                </a:r>
              </a:p>
              <a:p>
                <a:r>
                  <a:rPr lang="zh-CN" altLang="en-US" dirty="0" smtClean="0"/>
                  <a:t>解</a:t>
                </a:r>
                <a:r>
                  <a:rPr lang="en-US" dirty="0" smtClean="0"/>
                  <a:t>: </a:t>
                </a:r>
              </a:p>
              <a:p>
                <a:pPr lvl="1"/>
                <a:r>
                  <a:rPr lang="zh-CN" altLang="en-US" dirty="0" smtClean="0"/>
                  <a:t>为了求八进制</a:t>
                </a:r>
                <a:r>
                  <a:rPr lang="en-US" dirty="0" smtClean="0"/>
                  <a:t>, </a:t>
                </a:r>
                <a:r>
                  <a:rPr lang="zh-CN" altLang="en-US" dirty="0" smtClean="0"/>
                  <a:t>每三个为一组</a:t>
                </a:r>
                <a:r>
                  <a:rPr lang="en-US" altLang="zh-CN" dirty="0" smtClean="0"/>
                  <a:t>, </a:t>
                </a:r>
                <a:r>
                  <a:rPr lang="zh-CN" altLang="en-US" dirty="0" smtClean="0"/>
                  <a:t>必要时在最左一组的开头加</a:t>
                </a:r>
                <a:r>
                  <a:rPr lang="en-US" altLang="zh-CN" dirty="0" smtClean="0"/>
                  <a:t>0. </a:t>
                </a:r>
                <a:r>
                  <a:rPr lang="zh-CN" altLang="en-US" dirty="0" smtClean="0"/>
                  <a:t>这样我们得到从左到右为</a:t>
                </a:r>
                <a:r>
                  <a:rPr lang="en-US" altLang="zh-CN" dirty="0" smtClean="0"/>
                  <a:t>011,111,010,111</a:t>
                </a:r>
                <a:r>
                  <a:rPr lang="zh-CN" altLang="en-US" dirty="0" smtClean="0"/>
                  <a:t>和</a:t>
                </a:r>
                <a:r>
                  <a:rPr lang="en-US" altLang="zh-CN" dirty="0" smtClean="0"/>
                  <a:t>100. </a:t>
                </a:r>
                <a:r>
                  <a:rPr lang="zh-CN" altLang="en-US" dirty="0" smtClean="0"/>
                  <a:t>对应的八进制数字则为</a:t>
                </a:r>
                <a:r>
                  <a:rPr lang="en-US" dirty="0" smtClean="0"/>
                  <a:t>3,7,2,7,4. </a:t>
                </a:r>
                <a:r>
                  <a:rPr lang="zh-CN" altLang="en-US" dirty="0" smtClean="0"/>
                  <a:t>那么</a:t>
                </a:r>
                <a:r>
                  <a:rPr lang="en-US" altLang="zh-CN" dirty="0" smtClean="0"/>
                  <a:t>, </a:t>
                </a:r>
                <a:r>
                  <a:rPr lang="zh-CN" altLang="en-US" dirty="0" smtClean="0"/>
                  <a:t>八进制展开式为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37274</m:t>
                        </m:r>
                        <m:r>
                          <a:rPr lang="en-US" altLang="zh-CN" i="1">
                            <a:latin typeface="Cambria Math" panose="02040503050406030204" pitchFamily="18" charset="0"/>
                          </a:rPr>
                          <m:t>)</m:t>
                        </m:r>
                      </m:e>
                      <m:sub>
                        <m:r>
                          <a:rPr lang="en-US" altLang="zh-CN" b="0" i="1" smtClean="0">
                            <a:latin typeface="Cambria Math" panose="02040503050406030204" pitchFamily="18" charset="0"/>
                          </a:rPr>
                          <m:t>8</m:t>
                        </m:r>
                      </m:sub>
                    </m:sSub>
                    <m:r>
                      <a:rPr lang="en-US" altLang="zh-CN" i="1">
                        <a:latin typeface="Cambria Math" panose="02040503050406030204" pitchFamily="18" charset="0"/>
                      </a:rPr>
                      <m:t> </m:t>
                    </m:r>
                  </m:oMath>
                </a14:m>
                <a:r>
                  <a:rPr lang="en-US" dirty="0" smtClean="0"/>
                  <a:t>.</a:t>
                </a:r>
              </a:p>
              <a:p>
                <a:pPr lvl="1"/>
                <a:r>
                  <a:rPr lang="zh-CN" altLang="en-US" dirty="0" smtClean="0"/>
                  <a:t>类似地</a:t>
                </a:r>
                <a:r>
                  <a:rPr lang="en-US" altLang="zh-CN" dirty="0" smtClean="0"/>
                  <a:t>, </a:t>
                </a:r>
                <a:r>
                  <a:rPr lang="zh-CN" altLang="en-US" dirty="0" smtClean="0"/>
                  <a:t>为了求十六进制</a:t>
                </a:r>
                <a:r>
                  <a:rPr lang="en-US" altLang="zh-CN" dirty="0" smtClean="0"/>
                  <a:t>, </a:t>
                </a:r>
                <a:r>
                  <a:rPr lang="zh-CN" altLang="en-US" dirty="0" smtClean="0"/>
                  <a:t>每四个为一组</a:t>
                </a:r>
                <a:r>
                  <a:rPr lang="en-US" altLang="zh-CN" dirty="0" smtClean="0"/>
                  <a:t>, </a:t>
                </a:r>
                <a:r>
                  <a:rPr lang="zh-CN" altLang="en-US" dirty="0" smtClean="0"/>
                  <a:t>必要时在最左一组的开头加</a:t>
                </a:r>
                <a:r>
                  <a:rPr lang="en-US" altLang="zh-CN" dirty="0" smtClean="0"/>
                  <a:t>0. </a:t>
                </a:r>
                <a:r>
                  <a:rPr lang="zh-CN" altLang="en-US" dirty="0" smtClean="0"/>
                  <a:t>得到</a:t>
                </a:r>
                <a:r>
                  <a:rPr lang="en-US" dirty="0" smtClean="0"/>
                  <a:t>0011</a:t>
                </a:r>
                <a:r>
                  <a:rPr lang="en-US" altLang="zh-CN" dirty="0" smtClean="0"/>
                  <a:t>,</a:t>
                </a:r>
                <a:r>
                  <a:rPr lang="en-US" dirty="0" smtClean="0"/>
                  <a:t>1110</a:t>
                </a:r>
                <a:r>
                  <a:rPr lang="en-US" altLang="zh-CN" dirty="0" smtClean="0"/>
                  <a:t>,</a:t>
                </a:r>
                <a:r>
                  <a:rPr lang="en-US" dirty="0" smtClean="0"/>
                  <a:t>1011</a:t>
                </a:r>
                <a:r>
                  <a:rPr lang="en-US" altLang="zh-CN" dirty="0" smtClean="0"/>
                  <a:t>,</a:t>
                </a:r>
                <a:r>
                  <a:rPr lang="en-US" dirty="0" smtClean="0"/>
                  <a:t>1100. </a:t>
                </a:r>
                <a:r>
                  <a:rPr lang="zh-CN" altLang="en-US" dirty="0" smtClean="0"/>
                  <a:t>对应的十六进制数字</a:t>
                </a:r>
                <a:r>
                  <a:rPr lang="en-US" dirty="0" smtClean="0"/>
                  <a:t>3,E,B,C. </a:t>
                </a:r>
                <a:r>
                  <a:rPr lang="zh-CN" altLang="en-US" dirty="0" smtClean="0"/>
                  <a:t>那么十六进制展开式为</a:t>
                </a:r>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3</m:t>
                        </m:r>
                        <m:r>
                          <m:rPr>
                            <m:nor/>
                          </m:rPr>
                          <a:rPr lang="en-US" altLang="zh-CN" dirty="0"/>
                          <m:t>EBC</m:t>
                        </m:r>
                        <m:r>
                          <a:rPr lang="en-US" altLang="zh-CN" i="1">
                            <a:latin typeface="Cambria Math" panose="02040503050406030204" pitchFamily="18" charset="0"/>
                          </a:rPr>
                          <m:t>)</m:t>
                        </m:r>
                      </m:e>
                      <m:sub>
                        <m:r>
                          <a:rPr lang="en-US" altLang="zh-CN" b="0" i="1" smtClean="0">
                            <a:latin typeface="Cambria Math" panose="02040503050406030204" pitchFamily="18" charset="0"/>
                          </a:rPr>
                          <m:t>16</m:t>
                        </m:r>
                      </m:sub>
                    </m:sSub>
                  </m:oMath>
                </a14:m>
                <a:r>
                  <a:rPr lang="en-US" dirty="0" smtClean="0"/>
                  <a:t>.</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444"/>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4DB00308-5A38-4F50-BA42-EC919FACB0AF}"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35</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70313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整数表示</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例</a:t>
                </a:r>
                <a:r>
                  <a:rPr lang="en-US" dirty="0" smtClean="0"/>
                  <a:t>: </a:t>
                </a:r>
                <a:r>
                  <a:rPr lang="zh-CN" altLang="en-US" dirty="0" smtClean="0"/>
                  <a:t>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b="0" i="0" dirty="0" smtClean="0"/>
                          <m:t>765</m:t>
                        </m:r>
                        <m:r>
                          <a:rPr lang="en-US" altLang="zh-CN" i="1">
                            <a:latin typeface="Cambria Math" panose="02040503050406030204" pitchFamily="18" charset="0"/>
                          </a:rPr>
                          <m:t>)</m:t>
                        </m:r>
                      </m:e>
                      <m:sub>
                        <m:r>
                          <a:rPr lang="en-US" altLang="zh-CN" i="1">
                            <a:latin typeface="Cambria Math" panose="02040503050406030204" pitchFamily="18" charset="0"/>
                          </a:rPr>
                          <m:t>8</m:t>
                        </m:r>
                      </m:sub>
                    </m:sSub>
                    <m:r>
                      <a:rPr lang="zh-CN" altLang="en-US" i="1" smtClean="0">
                        <a:latin typeface="Cambria Math" panose="02040503050406030204" pitchFamily="18" charset="0"/>
                      </a:rPr>
                      <m:t>和</m:t>
                    </m:r>
                  </m:oMath>
                </a14:m>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sty m:val="p"/>
                          </m:rPr>
                          <a:rPr lang="en-US" altLang="zh-CN" i="1">
                            <a:latin typeface="Cambria Math" panose="02040503050406030204" pitchFamily="18" charset="0"/>
                          </a:rPr>
                          <m:t>A</m:t>
                        </m:r>
                        <m:r>
                          <a:rPr lang="en-US" altLang="zh-CN" b="0" i="1" smtClean="0">
                            <a:latin typeface="Cambria Math" panose="02040503050406030204" pitchFamily="18" charset="0"/>
                          </a:rPr>
                          <m:t>8</m:t>
                        </m:r>
                        <m:r>
                          <a:rPr lang="en-US" altLang="zh-CN" b="0" i="1" smtClean="0">
                            <a:latin typeface="Cambria Math" panose="02040503050406030204" pitchFamily="18" charset="0"/>
                          </a:rPr>
                          <m:t>𝐷</m:t>
                        </m:r>
                        <m:r>
                          <a:rPr lang="en-US" altLang="zh-CN" i="1">
                            <a:latin typeface="Cambria Math" panose="02040503050406030204" pitchFamily="18" charset="0"/>
                          </a:rPr>
                          <m:t>)</m:t>
                        </m:r>
                      </m:e>
                      <m:sub>
                        <m:r>
                          <a:rPr lang="en-US" altLang="zh-CN" i="1">
                            <a:latin typeface="Cambria Math" panose="02040503050406030204" pitchFamily="18" charset="0"/>
                          </a:rPr>
                          <m:t>16</m:t>
                        </m:r>
                      </m:sub>
                    </m:sSub>
                  </m:oMath>
                </a14:m>
                <a:r>
                  <a:rPr lang="zh-CN" altLang="en-US" dirty="0" smtClean="0"/>
                  <a:t>的二进制展开式</a:t>
                </a:r>
                <a:r>
                  <a:rPr lang="en-US" dirty="0" smtClean="0"/>
                  <a:t>.</a:t>
                </a:r>
              </a:p>
              <a:p>
                <a:r>
                  <a:rPr lang="zh-CN" altLang="en-US" dirty="0" smtClean="0"/>
                  <a:t>解</a:t>
                </a:r>
                <a:r>
                  <a:rPr lang="en-US" dirty="0" smtClean="0"/>
                  <a:t>: </a:t>
                </a:r>
              </a:p>
              <a:p>
                <a:pPr lvl="1"/>
                <a:r>
                  <a:rPr lang="zh-CN" altLang="en-US" dirty="0" smtClean="0"/>
                  <a:t>为了求二进制</a:t>
                </a:r>
                <a:r>
                  <a:rPr lang="en-US" dirty="0" smtClean="0"/>
                  <a:t>, </a:t>
                </a:r>
                <a:r>
                  <a:rPr lang="zh-CN" altLang="en-US" dirty="0" smtClean="0"/>
                  <a:t>把每个八进制数字转换为一组</a:t>
                </a:r>
                <a:r>
                  <a:rPr lang="en-US" altLang="zh-CN" dirty="0" smtClean="0"/>
                  <a:t>3</a:t>
                </a:r>
                <a:r>
                  <a:rPr lang="zh-CN" altLang="en-US" dirty="0" smtClean="0"/>
                  <a:t>个二进制数字</a:t>
                </a:r>
                <a:r>
                  <a:rPr lang="en-US" altLang="zh-CN" dirty="0" smtClean="0"/>
                  <a:t>. </a:t>
                </a:r>
                <a:r>
                  <a:rPr lang="zh-CN" altLang="en-US" dirty="0" smtClean="0"/>
                  <a:t>其中</a:t>
                </a:r>
                <a:r>
                  <a:rPr lang="en-US" altLang="zh-CN" dirty="0" smtClean="0"/>
                  <a:t>7</a:t>
                </a:r>
                <a:r>
                  <a:rPr lang="zh-CN" altLang="en-US" dirty="0" smtClean="0"/>
                  <a:t>表示为</a:t>
                </a:r>
                <a:r>
                  <a:rPr lang="en-US" altLang="zh-CN" dirty="0" smtClean="0"/>
                  <a:t>111, 6</a:t>
                </a:r>
                <a:r>
                  <a:rPr lang="zh-CN" altLang="en-US" dirty="0" smtClean="0"/>
                  <a:t>表示为</a:t>
                </a:r>
                <a:r>
                  <a:rPr lang="en-US" altLang="zh-CN" dirty="0" smtClean="0"/>
                  <a:t>110, 5</a:t>
                </a:r>
                <a:r>
                  <a:rPr lang="zh-CN" altLang="en-US" dirty="0" smtClean="0"/>
                  <a:t>表示为</a:t>
                </a:r>
                <a:r>
                  <a:rPr lang="en-US" altLang="zh-CN" dirty="0" smtClean="0"/>
                  <a:t>101</a:t>
                </a:r>
                <a:r>
                  <a:rPr lang="zh-CN" altLang="en-US" dirty="0" smtClean="0"/>
                  <a:t>，于是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dirty="0"/>
                          <m:t>765</m:t>
                        </m:r>
                        <m:r>
                          <a:rPr lang="en-US" altLang="zh-CN" i="1">
                            <a:latin typeface="Cambria Math" panose="02040503050406030204" pitchFamily="18" charset="0"/>
                          </a:rPr>
                          <m:t>)</m:t>
                        </m:r>
                      </m:e>
                      <m:sub>
                        <m:r>
                          <a:rPr lang="en-US" altLang="zh-CN" i="1">
                            <a:latin typeface="Cambria Math" panose="02040503050406030204" pitchFamily="18" charset="0"/>
                          </a:rPr>
                          <m:t>8</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b="0" i="0" dirty="0" smtClean="0"/>
                          <m:t>1 1111 0101</m:t>
                        </m:r>
                        <m:r>
                          <a:rPr lang="en-US" altLang="zh-CN" i="1">
                            <a:latin typeface="Cambria Math" panose="02040503050406030204" pitchFamily="18" charset="0"/>
                          </a:rPr>
                          <m:t>)</m:t>
                        </m:r>
                      </m:e>
                      <m:sub>
                        <m:r>
                          <a:rPr lang="en-US" altLang="zh-CN" i="1">
                            <a:latin typeface="Cambria Math" panose="02040503050406030204" pitchFamily="18" charset="0"/>
                          </a:rPr>
                          <m:t>2</m:t>
                        </m:r>
                      </m:sub>
                    </m:sSub>
                    <m:r>
                      <a:rPr lang="en-US" altLang="zh-CN" b="0" i="0" smtClean="0">
                        <a:latin typeface="Cambria Math" panose="02040503050406030204" pitchFamily="18" charset="0"/>
                      </a:rPr>
                      <m:t>.</m:t>
                    </m:r>
                  </m:oMath>
                </a14:m>
                <a:endParaRPr lang="en-US" altLang="zh-CN" dirty="0" smtClean="0"/>
              </a:p>
              <a:p>
                <a:pPr lvl="1"/>
                <a:r>
                  <a:rPr lang="zh-CN" altLang="en-US" dirty="0" smtClean="0"/>
                  <a:t>类似地</a:t>
                </a:r>
                <a:r>
                  <a:rPr lang="en-US" altLang="zh-CN" dirty="0" smtClean="0"/>
                  <a:t>, </a:t>
                </a:r>
                <a:r>
                  <a:rPr lang="zh-CN" altLang="en-US" dirty="0" smtClean="0"/>
                  <a:t>把每个十六进制</a:t>
                </a:r>
                <a:r>
                  <a:rPr lang="zh-CN" altLang="en-US" dirty="0"/>
                  <a:t>数字转换为一</a:t>
                </a:r>
                <a:r>
                  <a:rPr lang="zh-CN" altLang="en-US" dirty="0" smtClean="0"/>
                  <a:t>组</a:t>
                </a:r>
                <a:r>
                  <a:rPr lang="en-US" altLang="zh-CN" dirty="0" smtClean="0"/>
                  <a:t>4</a:t>
                </a:r>
                <a:r>
                  <a:rPr lang="zh-CN" altLang="en-US" dirty="0" smtClean="0"/>
                  <a:t>个</a:t>
                </a:r>
                <a:r>
                  <a:rPr lang="zh-CN" altLang="en-US" dirty="0"/>
                  <a:t>二进制数字</a:t>
                </a:r>
                <a:r>
                  <a:rPr lang="en-US" altLang="zh-CN" dirty="0" smtClean="0"/>
                  <a:t>. </a:t>
                </a:r>
                <a:r>
                  <a:rPr lang="zh-CN" altLang="en-US" dirty="0" smtClean="0"/>
                  <a:t>其中</a:t>
                </a:r>
                <a:r>
                  <a:rPr lang="en-US" altLang="zh-CN" dirty="0" smtClean="0"/>
                  <a:t>A</a:t>
                </a:r>
                <a:r>
                  <a:rPr lang="zh-CN" altLang="en-US" dirty="0" smtClean="0"/>
                  <a:t>表示为</a:t>
                </a:r>
                <a:r>
                  <a:rPr lang="en-US" altLang="zh-CN" dirty="0" smtClean="0"/>
                  <a:t>1010, 8</a:t>
                </a:r>
                <a:r>
                  <a:rPr lang="zh-CN" altLang="en-US" dirty="0" smtClean="0"/>
                  <a:t>表示为</a:t>
                </a:r>
                <a:r>
                  <a:rPr lang="en-US" altLang="zh-CN" dirty="0" smtClean="0"/>
                  <a:t>1000, D</a:t>
                </a:r>
                <a:r>
                  <a:rPr lang="zh-CN" altLang="en-US" dirty="0" smtClean="0"/>
                  <a:t>表示为</a:t>
                </a:r>
                <a:r>
                  <a:rPr lang="en-US" altLang="zh-CN" dirty="0" smtClean="0"/>
                  <a:t>1101. </a:t>
                </a:r>
                <a:r>
                  <a:rPr lang="zh-CN" altLang="en-US" dirty="0" smtClean="0"/>
                  <a:t>因此，</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sty m:val="p"/>
                          </m:rPr>
                          <a:rPr lang="en-US" altLang="zh-CN" i="1">
                            <a:latin typeface="Cambria Math" panose="02040503050406030204" pitchFamily="18" charset="0"/>
                          </a:rPr>
                          <m:t>A</m:t>
                        </m:r>
                        <m:r>
                          <a:rPr lang="en-US" altLang="zh-CN" i="1">
                            <a:latin typeface="Cambria Math" panose="02040503050406030204" pitchFamily="18" charset="0"/>
                          </a:rPr>
                          <m:t>8</m:t>
                        </m:r>
                        <m:r>
                          <a:rPr lang="en-US" altLang="zh-CN" i="1">
                            <a:latin typeface="Cambria Math" panose="02040503050406030204" pitchFamily="18" charset="0"/>
                          </a:rPr>
                          <m:t>𝐷</m:t>
                        </m:r>
                        <m:r>
                          <a:rPr lang="en-US" altLang="zh-CN" i="1">
                            <a:latin typeface="Cambria Math" panose="02040503050406030204" pitchFamily="18" charset="0"/>
                          </a:rPr>
                          <m:t>)</m:t>
                        </m:r>
                      </m:e>
                      <m:sub>
                        <m:r>
                          <a:rPr lang="en-US" altLang="zh-CN" i="1">
                            <a:latin typeface="Cambria Math" panose="02040503050406030204" pitchFamily="18" charset="0"/>
                          </a:rPr>
                          <m:t>16</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m:rPr>
                            <m:nor/>
                          </m:rPr>
                          <a:rPr lang="en-US" altLang="zh-CN" b="0" i="0" smtClean="0">
                            <a:latin typeface="Cambria Math" panose="02040503050406030204" pitchFamily="18" charset="0"/>
                          </a:rPr>
                          <m:t>1010 1000 1101</m:t>
                        </m:r>
                        <m:r>
                          <a:rPr lang="en-US" altLang="zh-CN" i="1">
                            <a:latin typeface="Cambria Math" panose="02040503050406030204" pitchFamily="18" charset="0"/>
                          </a:rPr>
                          <m:t>)</m:t>
                        </m:r>
                      </m:e>
                      <m:sub>
                        <m:r>
                          <a:rPr lang="en-US" altLang="zh-CN" i="1">
                            <a:latin typeface="Cambria Math" panose="02040503050406030204" pitchFamily="18" charset="0"/>
                          </a:rPr>
                          <m:t>2</m:t>
                        </m:r>
                      </m:sub>
                    </m:sSub>
                  </m:oMath>
                </a14:m>
                <a:r>
                  <a:rPr lang="en-US" altLang="zh-CN" dirty="0" smtClean="0"/>
                  <a:t>.</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6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4DB00308-5A38-4F50-BA42-EC919FACB0AF}"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36</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15481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整数运算算法</a:t>
            </a:r>
            <a:endParaRPr lang="en-US" dirty="0"/>
          </a:p>
        </p:txBody>
      </p:sp>
      <p:sp>
        <p:nvSpPr>
          <p:cNvPr id="3" name="Content Placeholder 2"/>
          <p:cNvSpPr>
            <a:spLocks noGrp="1"/>
          </p:cNvSpPr>
          <p:nvPr>
            <p:ph idx="1"/>
          </p:nvPr>
        </p:nvSpPr>
        <p:spPr/>
        <p:txBody>
          <a:bodyPr>
            <a:normAutofit/>
          </a:bodyPr>
          <a:lstStyle/>
          <a:p>
            <a:pPr>
              <a:lnSpc>
                <a:spcPct val="120000"/>
              </a:lnSpc>
            </a:pPr>
            <a:r>
              <a:rPr lang="zh-CN" altLang="en-US" dirty="0" smtClean="0"/>
              <a:t>以前我们学过十进制的加减乘除法则</a:t>
            </a:r>
            <a:r>
              <a:rPr lang="en-US" altLang="zh-CN" dirty="0" smtClean="0"/>
              <a:t>, </a:t>
            </a:r>
            <a:r>
              <a:rPr lang="zh-CN" altLang="en-US" dirty="0" smtClean="0"/>
              <a:t>比如</a:t>
            </a:r>
            <a:r>
              <a:rPr lang="en-US" altLang="zh-CN" dirty="0" smtClean="0"/>
              <a:t>11+20=31,11</a:t>
            </a:r>
            <a:r>
              <a:rPr lang="zh-CN" altLang="en-US" dirty="0" smtClean="0"/>
              <a:t>*</a:t>
            </a:r>
            <a:r>
              <a:rPr lang="en-US" altLang="zh-CN" dirty="0" smtClean="0"/>
              <a:t>3=33. </a:t>
            </a:r>
            <a:r>
              <a:rPr lang="zh-CN" altLang="en-US" dirty="0" smtClean="0"/>
              <a:t>在计算机中我们是基于二进制来表示整数</a:t>
            </a:r>
            <a:r>
              <a:rPr lang="en-US" altLang="zh-CN" dirty="0" smtClean="0"/>
              <a:t>, </a:t>
            </a:r>
            <a:r>
              <a:rPr lang="zh-CN" altLang="en-US" dirty="0" smtClean="0"/>
              <a:t>那么二进制下如何进行整数运算？</a:t>
            </a:r>
            <a:endParaRPr lang="en-US" altLang="zh-CN" dirty="0"/>
          </a:p>
          <a:p>
            <a:pPr>
              <a:lnSpc>
                <a:spcPct val="120000"/>
              </a:lnSpc>
            </a:pPr>
            <a:r>
              <a:rPr lang="zh-CN" altLang="en-US" dirty="0" smtClean="0"/>
              <a:t>这儿重点考虑的是二进制数的加法和乘法</a:t>
            </a:r>
            <a:r>
              <a:rPr lang="en-US" altLang="zh-CN" dirty="0" smtClean="0"/>
              <a:t>.</a:t>
            </a:r>
          </a:p>
        </p:txBody>
      </p:sp>
      <p:sp>
        <p:nvSpPr>
          <p:cNvPr id="7" name="日期占位符 6"/>
          <p:cNvSpPr>
            <a:spLocks noGrp="1"/>
          </p:cNvSpPr>
          <p:nvPr>
            <p:ph type="dt" sz="half" idx="10"/>
          </p:nvPr>
        </p:nvSpPr>
        <p:spPr/>
        <p:txBody>
          <a:bodyPr/>
          <a:lstStyle/>
          <a:p>
            <a:fld id="{74E34503-0389-4D5C-8CAA-E0EAB683FC0A}"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37</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2269093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整数运算算法</a:t>
            </a:r>
            <a:endParaRPr lang="en-US" dirty="0"/>
          </a:p>
        </p:txBody>
      </p:sp>
      <p:sp>
        <p:nvSpPr>
          <p:cNvPr id="3" name="Content Placeholder 2"/>
          <p:cNvSpPr>
            <a:spLocks noGrp="1"/>
          </p:cNvSpPr>
          <p:nvPr>
            <p:ph idx="1"/>
          </p:nvPr>
        </p:nvSpPr>
        <p:spPr/>
        <p:txBody>
          <a:bodyPr>
            <a:normAutofit/>
          </a:bodyPr>
          <a:lstStyle/>
          <a:p>
            <a:pPr>
              <a:lnSpc>
                <a:spcPct val="120000"/>
              </a:lnSpc>
            </a:pPr>
            <a:r>
              <a:rPr lang="zh-CN" altLang="en-US" dirty="0" smtClean="0"/>
              <a:t>两个二进制展开式表示的整数的</a:t>
            </a:r>
            <a:r>
              <a:rPr lang="zh-CN" altLang="en-US" b="1" dirty="0" smtClean="0">
                <a:solidFill>
                  <a:srgbClr val="C00000"/>
                </a:solidFill>
              </a:rPr>
              <a:t>加法算法</a:t>
            </a:r>
            <a:r>
              <a:rPr lang="en-US" altLang="zh-CN" dirty="0" smtClean="0"/>
              <a:t>:</a:t>
            </a:r>
          </a:p>
          <a:p>
            <a:pPr marL="354012" indent="0">
              <a:lnSpc>
                <a:spcPct val="120000"/>
              </a:lnSpc>
              <a:buClr>
                <a:srgbClr val="01559D"/>
              </a:buClr>
              <a:buNone/>
            </a:pPr>
            <a:r>
              <a:rPr lang="zh-CN" altLang="en-US" sz="2400" dirty="0" smtClean="0"/>
              <a:t>其中最基本的</a:t>
            </a:r>
            <a:r>
              <a:rPr lang="en-US" altLang="zh-CN" sz="2400" dirty="0" smtClean="0"/>
              <a:t>2</a:t>
            </a:r>
            <a:r>
              <a:rPr lang="zh-CN" altLang="en-US" sz="2400" dirty="0" smtClean="0"/>
              <a:t>个只有一位的二进制数字相加有以下四种情况：</a:t>
            </a:r>
            <a:endParaRPr lang="en-US" altLang="zh-CN" sz="2400" dirty="0" smtClean="0"/>
          </a:p>
          <a:p>
            <a:pPr marL="354012" indent="0">
              <a:lnSpc>
                <a:spcPct val="120000"/>
              </a:lnSpc>
              <a:buClr>
                <a:srgbClr val="01559D"/>
              </a:buClr>
              <a:buNone/>
            </a:pPr>
            <a:r>
              <a:rPr lang="en-US" altLang="zh-CN" sz="2400" dirty="0" smtClean="0"/>
              <a:t>0+0=0</a:t>
            </a:r>
            <a:r>
              <a:rPr lang="zh-CN" altLang="en-US" sz="2400" dirty="0" smtClean="0"/>
              <a:t>；</a:t>
            </a:r>
            <a:endParaRPr lang="en-US" altLang="zh-CN" sz="2400" dirty="0" smtClean="0"/>
          </a:p>
          <a:p>
            <a:pPr marL="354012" indent="0">
              <a:lnSpc>
                <a:spcPct val="120000"/>
              </a:lnSpc>
              <a:buClr>
                <a:srgbClr val="01559D"/>
              </a:buClr>
              <a:buNone/>
            </a:pPr>
            <a:r>
              <a:rPr lang="en-US" altLang="zh-CN" sz="2400" dirty="0" smtClean="0"/>
              <a:t>0+1=1;</a:t>
            </a:r>
          </a:p>
          <a:p>
            <a:pPr marL="354012" indent="0">
              <a:lnSpc>
                <a:spcPct val="120000"/>
              </a:lnSpc>
              <a:buClr>
                <a:srgbClr val="01559D"/>
              </a:buClr>
              <a:buNone/>
            </a:pPr>
            <a:r>
              <a:rPr lang="en-US" altLang="zh-CN" sz="2400" dirty="0" smtClean="0"/>
              <a:t>1+0=1;</a:t>
            </a:r>
          </a:p>
          <a:p>
            <a:pPr marL="354012" indent="0">
              <a:lnSpc>
                <a:spcPct val="120000"/>
              </a:lnSpc>
              <a:buClr>
                <a:srgbClr val="01559D"/>
              </a:buClr>
              <a:buNone/>
            </a:pPr>
            <a:r>
              <a:rPr lang="en-US" altLang="zh-CN" sz="2400" dirty="0" smtClean="0"/>
              <a:t>1+1=0, </a:t>
            </a:r>
            <a:r>
              <a:rPr lang="zh-CN" altLang="en-US" sz="2400" dirty="0" smtClean="0"/>
              <a:t>其中进位为</a:t>
            </a:r>
            <a:r>
              <a:rPr lang="en-US" altLang="zh-CN" sz="2400" dirty="0" smtClean="0"/>
              <a:t>1</a:t>
            </a:r>
          </a:p>
          <a:p>
            <a:pPr marL="354012" indent="0">
              <a:lnSpc>
                <a:spcPct val="120000"/>
              </a:lnSpc>
              <a:buClr>
                <a:srgbClr val="01559D"/>
              </a:buClr>
              <a:buNone/>
            </a:pPr>
            <a:endParaRPr lang="en-US" altLang="zh-CN" dirty="0" smtClean="0"/>
          </a:p>
          <a:p>
            <a:pPr>
              <a:lnSpc>
                <a:spcPct val="120000"/>
              </a:lnSpc>
            </a:pPr>
            <a:r>
              <a:rPr lang="zh-CN" altLang="en-US" dirty="0"/>
              <a:t>总结</a:t>
            </a:r>
            <a:r>
              <a:rPr lang="en-US" altLang="zh-CN" dirty="0"/>
              <a:t>:”</a:t>
            </a:r>
            <a:r>
              <a:rPr lang="zh-CN" altLang="en-US" dirty="0"/>
              <a:t>逢二进一“的核心思想</a:t>
            </a:r>
            <a:endParaRPr lang="en-US" altLang="zh-CN" dirty="0"/>
          </a:p>
        </p:txBody>
      </p:sp>
      <p:sp>
        <p:nvSpPr>
          <p:cNvPr id="7" name="日期占位符 6"/>
          <p:cNvSpPr>
            <a:spLocks noGrp="1"/>
          </p:cNvSpPr>
          <p:nvPr>
            <p:ph type="dt" sz="half" idx="10"/>
          </p:nvPr>
        </p:nvSpPr>
        <p:spPr/>
        <p:txBody>
          <a:bodyPr/>
          <a:lstStyle/>
          <a:p>
            <a:fld id="{74E34503-0389-4D5C-8CAA-E0EAB683FC0A}"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38</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6256635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66800"/>
            <a:ext cx="11277599" cy="3810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整数运算算法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r>
                  <a:rPr lang="zh-CN" altLang="en-US" dirty="0" smtClean="0"/>
                  <a:t>两个二进制展开式表示的整数的</a:t>
                </a:r>
                <a:r>
                  <a:rPr lang="zh-CN" altLang="en-US" b="1" dirty="0" smtClean="0">
                    <a:solidFill>
                      <a:srgbClr val="C00000"/>
                    </a:solidFill>
                  </a:rPr>
                  <a:t>加法算法</a:t>
                </a:r>
                <a:r>
                  <a:rPr lang="en-US" altLang="zh-CN" dirty="0" smtClean="0"/>
                  <a:t>:</a:t>
                </a:r>
              </a:p>
              <a:p>
                <a:pPr marL="628650" indent="-274638">
                  <a:lnSpc>
                    <a:spcPct val="90000"/>
                  </a:lnSpc>
                  <a:buClr>
                    <a:srgbClr val="01559D"/>
                  </a:buClr>
                  <a:buFont typeface="Wingdings" panose="05000000000000000000" pitchFamily="2" charset="2"/>
                  <a:buChar char="Ø"/>
                </a:pPr>
                <a:r>
                  <a:rPr lang="zh-CN" altLang="en-US" sz="2400" dirty="0" smtClean="0"/>
                  <a:t>给定两个整数</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smtClean="0"/>
                  <a:t>和</a:t>
                </a:r>
                <a14:m>
                  <m:oMath xmlns:m="http://schemas.openxmlformats.org/officeDocument/2006/math">
                    <m:r>
                      <a:rPr lang="en-US" altLang="zh-CN" sz="2400" i="1" dirty="0" smtClean="0">
                        <a:latin typeface="Cambria Math" panose="02040503050406030204" pitchFamily="18" charset="0"/>
                      </a:rPr>
                      <m:t>𝑏</m:t>
                    </m:r>
                  </m:oMath>
                </a14:m>
                <a:r>
                  <a:rPr lang="en-US" altLang="zh-CN" sz="2400" dirty="0" smtClean="0"/>
                  <a:t>, </a:t>
                </a:r>
                <a:r>
                  <a:rPr lang="zh-CN" altLang="en-US" sz="2400" dirty="0" smtClean="0"/>
                  <a:t>其</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smtClean="0"/>
                  <a:t>位的二进制展开式分别为</a:t>
                </a:r>
                <a14:m>
                  <m:oMath xmlns:m="http://schemas.openxmlformats.org/officeDocument/2006/math">
                    <m:r>
                      <a:rPr lang="en-US" altLang="zh-CN" sz="2400" i="1" dirty="0" smtClean="0">
                        <a:latin typeface="Cambria Math" panose="02040503050406030204" pitchFamily="18" charset="0"/>
                      </a:rPr>
                      <m:t>𝑎</m:t>
                    </m:r>
                  </m:oMath>
                </a14:m>
                <a:r>
                  <a:rPr lang="en-US" altLang="zh-CN" sz="2400" dirty="0" smtClean="0"/>
                  <a:t>=(</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𝑛</m:t>
                        </m:r>
                        <m:r>
                          <a:rPr lang="en-US" altLang="zh-CN" sz="2400" b="0" i="1" dirty="0" smtClean="0">
                            <a:latin typeface="Cambria Math" panose="02040503050406030204" pitchFamily="18" charset="0"/>
                          </a:rPr>
                          <m:t>−1</m:t>
                        </m:r>
                      </m:sub>
                    </m:sSub>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sub>
                    </m:sSub>
                  </m:oMath>
                </a14:m>
                <a:r>
                  <a:rPr lang="en-US" altLang="zh-CN" sz="2400" i="1" dirty="0" smtClean="0"/>
                  <a:t>…</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0</m:t>
                        </m:r>
                      </m:sub>
                    </m:sSub>
                  </m:oMath>
                </a14:m>
                <a:r>
                  <a:rPr lang="en-US" altLang="zh-CN" sz="2400" dirty="0" smtClean="0"/>
                  <a:t>)</a:t>
                </a:r>
                <a:r>
                  <a:rPr lang="en-US" altLang="zh-CN" sz="2400" baseline="-25000" dirty="0" smtClean="0">
                    <a:latin typeface="Cambria Math" pitchFamily="18" charset="0"/>
                    <a:ea typeface="Cambria Math" pitchFamily="18" charset="0"/>
                  </a:rPr>
                  <a:t>2</a:t>
                </a:r>
                <a:r>
                  <a:rPr lang="en-US" altLang="zh-CN" sz="2400" dirty="0" smtClean="0"/>
                  <a:t> </a:t>
                </a:r>
                <a:r>
                  <a:rPr lang="zh-CN" altLang="en-US" sz="2400" dirty="0" smtClean="0"/>
                  <a:t>和</a:t>
                </a:r>
                <a14:m>
                  <m:oMath xmlns:m="http://schemas.openxmlformats.org/officeDocument/2006/math">
                    <m:r>
                      <a:rPr lang="en-US" altLang="zh-CN" sz="2400" i="1" dirty="0" smtClean="0">
                        <a:latin typeface="Cambria Math" panose="02040503050406030204" pitchFamily="18" charset="0"/>
                      </a:rPr>
                      <m:t>𝑏</m:t>
                    </m:r>
                  </m:oMath>
                </a14:m>
                <a:r>
                  <a:rPr lang="en-US" altLang="zh-CN" sz="2400" dirty="0" smtClean="0"/>
                  <a:t>=</a:t>
                </a:r>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𝑏</m:t>
                        </m:r>
                      </m:e>
                      <m:sub>
                        <m:r>
                          <a:rPr lang="en-US" altLang="zh-CN" sz="2400" i="1" dirty="0">
                            <a:latin typeface="Cambria Math" panose="02040503050406030204" pitchFamily="18" charset="0"/>
                          </a:rPr>
                          <m:t>𝑛</m:t>
                        </m:r>
                        <m:r>
                          <a:rPr lang="en-US" altLang="zh-CN" sz="2400" i="1" dirty="0">
                            <a:latin typeface="Cambria Math" panose="02040503050406030204" pitchFamily="18" charset="0"/>
                          </a:rPr>
                          <m:t>−1</m:t>
                        </m:r>
                      </m:sub>
                    </m:sSub>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𝑏</m:t>
                        </m:r>
                      </m:e>
                      <m:sub>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sub>
                    </m:sSub>
                  </m:oMath>
                </a14:m>
                <a:r>
                  <a:rPr lang="en-US" altLang="zh-CN" sz="2400" i="1" dirty="0"/>
                  <a:t>…</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𝑏</m:t>
                        </m:r>
                      </m:e>
                      <m:sub>
                        <m:r>
                          <a:rPr lang="en-US" altLang="zh-CN" sz="2400" i="1" dirty="0">
                            <a:latin typeface="Cambria Math" panose="02040503050406030204" pitchFamily="18" charset="0"/>
                          </a:rPr>
                          <m:t>0</m:t>
                        </m:r>
                      </m:sub>
                    </m:sSub>
                  </m:oMath>
                </a14:m>
                <a:r>
                  <a:rPr lang="en-US" altLang="zh-CN" sz="2400" dirty="0" smtClean="0"/>
                  <a:t>)</a:t>
                </a:r>
                <a:r>
                  <a:rPr lang="en-US" altLang="zh-CN" sz="2400" baseline="-25000" dirty="0" smtClean="0">
                    <a:latin typeface="Cambria Math" pitchFamily="18" charset="0"/>
                    <a:ea typeface="Cambria Math" pitchFamily="18" charset="0"/>
                  </a:rPr>
                  <a:t>2</a:t>
                </a:r>
                <a:endParaRPr lang="en-US" altLang="zh-CN" sz="2400" dirty="0"/>
              </a:p>
              <a:p>
                <a:pPr marL="628650" indent="-274638">
                  <a:lnSpc>
                    <a:spcPct val="90000"/>
                  </a:lnSpc>
                  <a:buClr>
                    <a:srgbClr val="01559D"/>
                  </a:buClr>
                  <a:buFont typeface="Wingdings" panose="05000000000000000000" pitchFamily="2" charset="2"/>
                  <a:buChar char="Ø"/>
                </a:pPr>
                <a:r>
                  <a:rPr lang="zh-CN" altLang="en-US" sz="2400" dirty="0" smtClean="0"/>
                  <a:t>要把</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smtClean="0"/>
                  <a:t>和</a:t>
                </a:r>
                <a14:m>
                  <m:oMath xmlns:m="http://schemas.openxmlformats.org/officeDocument/2006/math">
                    <m:r>
                      <a:rPr lang="en-US" altLang="zh-CN" sz="2400" i="1" dirty="0" smtClean="0">
                        <a:latin typeface="Cambria Math" panose="02040503050406030204" pitchFamily="18" charset="0"/>
                      </a:rPr>
                      <m:t>𝑏</m:t>
                    </m:r>
                  </m:oMath>
                </a14:m>
                <a:r>
                  <a:rPr lang="zh-CN" altLang="en-US" sz="2400" dirty="0" smtClean="0"/>
                  <a:t>相加</a:t>
                </a:r>
                <a:r>
                  <a:rPr lang="en-US" altLang="zh-CN" sz="2400" dirty="0" smtClean="0"/>
                  <a:t>, </a:t>
                </a:r>
                <a:r>
                  <a:rPr lang="zh-CN" altLang="en-US" sz="2400" dirty="0" smtClean="0"/>
                  <a:t>首先把最右边的位相加</a:t>
                </a:r>
                <a:r>
                  <a:rPr lang="en-US" altLang="zh-CN" sz="2400" dirty="0" smtClean="0"/>
                  <a:t>, </a:t>
                </a:r>
                <a:r>
                  <a:rPr lang="zh-CN" altLang="en-US" sz="2400" dirty="0" smtClean="0"/>
                  <a:t>可得</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0</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𝑏</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𝑐</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m:t>
                    </m:r>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𝑠</m:t>
                        </m:r>
                      </m:e>
                      <m:sub>
                        <m:r>
                          <a:rPr lang="en-US" altLang="zh-CN" sz="2400" b="0" i="1" smtClean="0">
                            <a:latin typeface="Cambria Math" panose="02040503050406030204" pitchFamily="18" charset="0"/>
                            <a:ea typeface="Cambria Math" panose="02040503050406030204" pitchFamily="18" charset="0"/>
                          </a:rPr>
                          <m:t>0</m:t>
                        </m:r>
                      </m:sub>
                    </m:sSub>
                  </m:oMath>
                </a14:m>
                <a:r>
                  <a:rPr lang="en-US" altLang="zh-CN" sz="2400" dirty="0" smtClean="0"/>
                  <a:t>, </a:t>
                </a:r>
                <a:r>
                  <a:rPr lang="zh-CN" altLang="en-US" sz="2400" dirty="0" smtClean="0"/>
                  <a:t>其中</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𝑠</m:t>
                        </m:r>
                      </m:e>
                      <m:sub>
                        <m:r>
                          <a:rPr lang="en-US" altLang="zh-CN" sz="2400" i="1">
                            <a:latin typeface="Cambria Math" panose="02040503050406030204" pitchFamily="18" charset="0"/>
                            <a:ea typeface="Cambria Math" panose="02040503050406030204" pitchFamily="18" charset="0"/>
                          </a:rPr>
                          <m:t>0</m:t>
                        </m:r>
                      </m:sub>
                    </m:sSub>
                  </m:oMath>
                </a14:m>
                <a:r>
                  <a:rPr lang="zh-CN" altLang="en-US" sz="2400" dirty="0" smtClean="0"/>
                  <a:t>是</a:t>
                </a:r>
                <a14:m>
                  <m:oMath xmlns:m="http://schemas.openxmlformats.org/officeDocument/2006/math">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𝑏</m:t>
                    </m:r>
                  </m:oMath>
                </a14:m>
                <a:r>
                  <a:rPr lang="zh-CN" altLang="en-US" sz="2400" dirty="0" smtClean="0"/>
                  <a:t>的二进制展开式中最右边一个数字</a:t>
                </a:r>
                <a:r>
                  <a:rPr lang="en-US" altLang="zh-CN" sz="2400" dirty="0" smtClean="0"/>
                  <a:t>,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𝑐</m:t>
                        </m:r>
                      </m:e>
                      <m:sub>
                        <m:r>
                          <a:rPr lang="en-US" altLang="zh-CN" sz="2400" i="1">
                            <a:latin typeface="Cambria Math" panose="02040503050406030204" pitchFamily="18" charset="0"/>
                            <a:ea typeface="Cambria Math" panose="02040503050406030204" pitchFamily="18" charset="0"/>
                          </a:rPr>
                          <m:t>0</m:t>
                        </m:r>
                      </m:sub>
                    </m:sSub>
                  </m:oMath>
                </a14:m>
                <a:r>
                  <a:rPr lang="zh-CN" altLang="en-US" sz="2400" dirty="0" smtClean="0"/>
                  <a:t>是进位</a:t>
                </a:r>
                <a:r>
                  <a:rPr lang="en-US" altLang="zh-CN" sz="2400" dirty="0" smtClean="0"/>
                  <a:t>, </a:t>
                </a:r>
                <a:r>
                  <a:rPr lang="zh-CN" altLang="en-US" sz="2400" dirty="0" smtClean="0"/>
                  <a:t>其中</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𝑐</m:t>
                        </m:r>
                      </m:e>
                      <m:sub>
                        <m:r>
                          <a:rPr lang="en-US" altLang="zh-CN" sz="2400" i="1">
                            <a:latin typeface="Cambria Math" panose="02040503050406030204" pitchFamily="18" charset="0"/>
                            <a:ea typeface="Cambria Math" panose="02040503050406030204" pitchFamily="18" charset="0"/>
                          </a:rPr>
                          <m:t>0</m:t>
                        </m:r>
                      </m:sub>
                    </m:sSub>
                  </m:oMath>
                </a14:m>
                <a:r>
                  <a:rPr lang="zh-CN" altLang="en-US" sz="2400" dirty="0" smtClean="0"/>
                  <a:t>可能为</a:t>
                </a:r>
                <a:r>
                  <a:rPr lang="en-US" altLang="zh-CN" sz="2400" dirty="0" smtClean="0"/>
                  <a:t>0, </a:t>
                </a:r>
                <a:r>
                  <a:rPr lang="zh-CN" altLang="en-US" sz="2400" dirty="0" smtClean="0"/>
                  <a:t>也可能为</a:t>
                </a:r>
                <a:r>
                  <a:rPr lang="en-US" altLang="zh-CN" sz="2400" dirty="0" smtClean="0"/>
                  <a:t>1.</a:t>
                </a:r>
              </a:p>
              <a:p>
                <a:pPr marL="628650" indent="-274638">
                  <a:lnSpc>
                    <a:spcPct val="90000"/>
                  </a:lnSpc>
                  <a:buClr>
                    <a:srgbClr val="01559D"/>
                  </a:buClr>
                  <a:buFont typeface="Wingdings" panose="05000000000000000000" pitchFamily="2" charset="2"/>
                  <a:buChar char="Ø"/>
                </a:pPr>
                <a:r>
                  <a:rPr lang="zh-CN" altLang="en-US" sz="2400" dirty="0" smtClean="0"/>
                  <a:t>然后把下一对二进制位以及进位相加</a:t>
                </a:r>
                <a:r>
                  <a:rPr lang="en-US" altLang="zh-CN" sz="2400" dirty="0" smtClean="0"/>
                  <a:t>, </a:t>
                </a:r>
                <a:r>
                  <a:rPr lang="zh-CN" altLang="en-US" sz="2400" dirty="0" smtClean="0"/>
                  <a:t>可得</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𝑐</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𝑐</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∗2+</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𝑠</m:t>
                        </m:r>
                      </m:e>
                      <m:sub>
                        <m:r>
                          <a:rPr lang="en-US" altLang="zh-CN" sz="2400" b="0" i="1" smtClean="0">
                            <a:latin typeface="Cambria Math" panose="02040503050406030204" pitchFamily="18" charset="0"/>
                            <a:ea typeface="Cambria Math" panose="02040503050406030204" pitchFamily="18" charset="0"/>
                          </a:rPr>
                          <m:t>1</m:t>
                        </m:r>
                      </m:sub>
                    </m:sSub>
                  </m:oMath>
                </a14:m>
                <a:r>
                  <a:rPr lang="en-US" altLang="zh-CN" sz="2400" dirty="0" smtClean="0"/>
                  <a:t>, </a:t>
                </a:r>
                <a:r>
                  <a:rPr lang="zh-CN" altLang="en-US" sz="2400" dirty="0" smtClean="0"/>
                  <a:t>其中</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𝑠</m:t>
                        </m:r>
                      </m:e>
                      <m:sub>
                        <m:r>
                          <a:rPr lang="en-US" altLang="zh-CN" sz="2400" i="1">
                            <a:latin typeface="Cambria Math" panose="02040503050406030204" pitchFamily="18" charset="0"/>
                            <a:ea typeface="Cambria Math" panose="02040503050406030204" pitchFamily="18" charset="0"/>
                          </a:rPr>
                          <m:t>1</m:t>
                        </m:r>
                      </m:sub>
                    </m:sSub>
                  </m:oMath>
                </a14:m>
                <a:r>
                  <a:rPr lang="zh-CN" altLang="en-US" sz="2400" dirty="0" smtClean="0"/>
                  <a:t>是</a:t>
                </a:r>
                <a14:m>
                  <m:oMath xmlns:m="http://schemas.openxmlformats.org/officeDocument/2006/math">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𝑏</m:t>
                    </m:r>
                  </m:oMath>
                </a14:m>
                <a:r>
                  <a:rPr lang="zh-CN" altLang="en-US" sz="2400" dirty="0" smtClean="0"/>
                  <a:t>的二进制展开式中的从右开始的第二位数字</a:t>
                </a:r>
                <a:r>
                  <a:rPr lang="en-US" altLang="zh-CN" sz="2400" dirty="0" smtClean="0"/>
                  <a:t>,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𝑐</m:t>
                        </m:r>
                      </m:e>
                      <m:sub>
                        <m:r>
                          <a:rPr lang="en-US" altLang="zh-CN" sz="2400" i="1">
                            <a:latin typeface="Cambria Math" panose="02040503050406030204" pitchFamily="18" charset="0"/>
                            <a:ea typeface="Cambria Math" panose="02040503050406030204" pitchFamily="18" charset="0"/>
                          </a:rPr>
                          <m:t>1</m:t>
                        </m:r>
                      </m:sub>
                    </m:sSub>
                  </m:oMath>
                </a14:m>
                <a:r>
                  <a:rPr lang="zh-CN" altLang="en-US" sz="2400" dirty="0" smtClean="0"/>
                  <a:t>是进位</a:t>
                </a:r>
                <a:r>
                  <a:rPr lang="en-US" altLang="zh-CN" sz="2400" dirty="0" smtClean="0"/>
                  <a:t>.</a:t>
                </a:r>
              </a:p>
              <a:p>
                <a:pPr marL="628650" indent="-274638">
                  <a:lnSpc>
                    <a:spcPct val="90000"/>
                  </a:lnSpc>
                  <a:buClr>
                    <a:srgbClr val="01559D"/>
                  </a:buClr>
                  <a:buFont typeface="Wingdings" panose="05000000000000000000" pitchFamily="2" charset="2"/>
                  <a:buChar char="Ø"/>
                </a:pPr>
                <a:r>
                  <a:rPr lang="zh-CN" altLang="en-US" sz="2400" dirty="0" smtClean="0"/>
                  <a:t>循环以上过程</a:t>
                </a:r>
                <a:r>
                  <a:rPr lang="en-US" altLang="zh-CN" sz="2400" dirty="0" smtClean="0"/>
                  <a:t>, </a:t>
                </a:r>
                <a:r>
                  <a:rPr lang="zh-CN" altLang="en-US" sz="2400" dirty="0" smtClean="0"/>
                  <a:t>得到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𝑠</m:t>
                        </m:r>
                      </m:e>
                      <m:sub>
                        <m:r>
                          <a:rPr lang="en-US" altLang="zh-CN" sz="2400" i="1">
                            <a:latin typeface="Cambria Math" panose="02040503050406030204" pitchFamily="18" charset="0"/>
                            <a:ea typeface="Cambria Math" panose="02040503050406030204" pitchFamily="18" charset="0"/>
                          </a:rPr>
                          <m:t>0</m:t>
                        </m:r>
                      </m:sub>
                    </m:sSub>
                  </m:oMath>
                </a14:m>
                <a:r>
                  <a:rPr lang="en-US" altLang="zh-CN" sz="2400" dirty="0" smtClean="0"/>
                  <a:t>,</a:t>
                </a:r>
                <a:r>
                  <a:rPr lang="en-US" altLang="zh-CN" sz="2400" dirty="0">
                    <a:ea typeface="Cambria Math" panose="02040503050406030204" pitchFamily="18" charset="0"/>
                  </a:rPr>
                  <a:t>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𝑠</m:t>
                        </m:r>
                      </m:e>
                      <m:sub>
                        <m:r>
                          <a:rPr lang="en-US" altLang="zh-CN" sz="2400" i="1">
                            <a:latin typeface="Cambria Math" panose="02040503050406030204" pitchFamily="18" charset="0"/>
                            <a:ea typeface="Cambria Math" panose="02040503050406030204" pitchFamily="18" charset="0"/>
                          </a:rPr>
                          <m:t>1</m:t>
                        </m:r>
                      </m:sub>
                    </m:sSub>
                  </m:oMath>
                </a14:m>
                <a:r>
                  <a:rPr lang="en-US" altLang="zh-CN" sz="2400" dirty="0" smtClean="0"/>
                  <a:t>…</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𝑠</m:t>
                        </m:r>
                      </m:e>
                      <m:sub>
                        <m:r>
                          <m:rPr>
                            <m:sty m:val="p"/>
                          </m:rPr>
                          <a:rPr lang="en-US" altLang="zh-CN" sz="2400" i="1">
                            <a:latin typeface="Cambria Math" panose="02040503050406030204" pitchFamily="18" charset="0"/>
                            <a:ea typeface="Cambria Math" panose="02040503050406030204" pitchFamily="18" charset="0"/>
                          </a:rPr>
                          <m:t>n</m:t>
                        </m:r>
                      </m:sub>
                    </m:sSub>
                  </m:oMath>
                </a14:m>
                <a:r>
                  <a:rPr lang="en-US" altLang="zh-CN" sz="2400" dirty="0" smtClean="0"/>
                  <a:t>. </a:t>
                </a:r>
                <a:r>
                  <a:rPr lang="zh-CN" altLang="en-US" sz="2400" dirty="0" smtClean="0"/>
                  <a:t>因此</a:t>
                </a:r>
                <a:r>
                  <a:rPr lang="en-US" altLang="zh-CN" sz="2400" dirty="0" smtClean="0"/>
                  <a:t>, </a:t>
                </a:r>
                <a14:m>
                  <m:oMath xmlns:m="http://schemas.openxmlformats.org/officeDocument/2006/math">
                    <m:r>
                      <m:rPr>
                        <m:sty m:val="p"/>
                      </m:rPr>
                      <a:rPr lang="en-US" altLang="zh-CN" sz="2400" i="1" dirty="0">
                        <a:latin typeface="Cambria Math" panose="02040503050406030204" pitchFamily="18" charset="0"/>
                      </a:rPr>
                      <m:t>a</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𝑠</m:t>
                            </m:r>
                          </m:e>
                          <m:sub>
                            <m:r>
                              <m:rPr>
                                <m:sty m:val="p"/>
                              </m:rPr>
                              <a:rPr lang="en-US" altLang="zh-CN" sz="2400" i="1">
                                <a:latin typeface="Cambria Math" panose="02040503050406030204" pitchFamily="18" charset="0"/>
                                <a:ea typeface="Cambria Math" panose="02040503050406030204" pitchFamily="18" charset="0"/>
                              </a:rPr>
                              <m:t>n</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𝑠</m:t>
                            </m:r>
                          </m:e>
                          <m:sub>
                            <m:r>
                              <m:rPr>
                                <m:sty m:val="p"/>
                              </m:rPr>
                              <a:rPr lang="en-US" altLang="zh-CN" sz="2400" i="1">
                                <a:latin typeface="Cambria Math" panose="02040503050406030204" pitchFamily="18" charset="0"/>
                                <a:ea typeface="Cambria Math" panose="02040503050406030204" pitchFamily="18" charset="0"/>
                              </a:rPr>
                              <m:t>n</m:t>
                            </m:r>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𝑠</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𝑠</m:t>
                            </m:r>
                          </m:e>
                          <m:sub>
                            <m:r>
                              <a:rPr lang="en-US" altLang="zh-CN" sz="2400" i="1">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e>
                      <m:sub>
                        <m:r>
                          <a:rPr lang="en-US" altLang="zh-CN" sz="2400" b="0" i="1" smtClean="0">
                            <a:latin typeface="Cambria Math" panose="02040503050406030204" pitchFamily="18" charset="0"/>
                            <a:ea typeface="Cambria Math" panose="02040503050406030204" pitchFamily="18" charset="0"/>
                          </a:rPr>
                          <m:t>2</m:t>
                        </m:r>
                      </m:sub>
                    </m:sSub>
                  </m:oMath>
                </a14:m>
                <a:r>
                  <a:rPr lang="en-US" altLang="zh-CN" sz="24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721"/>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74E34503-0389-4D5C-8CAA-E0EAB683FC0A}"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39</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215767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1000">
              <a:schemeClr val="bg1"/>
            </a:gs>
            <a:gs pos="39000">
              <a:schemeClr val="bg1">
                <a:lumMod val="95000"/>
              </a:schemeClr>
            </a:gs>
            <a:gs pos="0">
              <a:srgbClr val="DCDCDC"/>
            </a:gs>
            <a:gs pos="100000">
              <a:srgbClr val="DCDCDC"/>
            </a:gs>
          </a:gsLst>
          <a:lin ang="13500000" scaled="1"/>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ECEE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267" b="1" i="0" u="none" strike="noStrike" kern="1200" cap="none" spc="0" normalizeH="0" baseline="0" noProof="0" dirty="0" smtClean="0">
                  <a:ln>
                    <a:noFill/>
                  </a:ln>
                  <a:solidFill>
                    <a:srgbClr val="01559D"/>
                  </a:solidFill>
                  <a:effectLst/>
                  <a:uLnTx/>
                  <a:uFillTx/>
                  <a:latin typeface="微软雅黑" pitchFamily="34" charset="-122"/>
                  <a:ea typeface="微软雅黑" pitchFamily="34" charset="-122"/>
                  <a:cs typeface="+mn-cs"/>
                </a:rPr>
                <a:t>知识要点</a:t>
              </a:r>
              <a:endParaRPr kumimoji="0" lang="zh-CN" altLang="en-US" sz="4267"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2340009"/>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1</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5" name="TextBox 4"/>
            <p:cNvSpPr txBox="1"/>
            <p:nvPr/>
          </p:nvSpPr>
          <p:spPr>
            <a:xfrm>
              <a:off x="4057646" y="659472"/>
              <a:ext cx="3362323" cy="377075"/>
            </a:xfrm>
            <a:prstGeom prst="rect">
              <a:avLst/>
            </a:prstGeom>
            <a:noFill/>
          </p:spPr>
          <p:txBody>
            <a:bodyPr wrap="square" rtlCol="0">
              <a:spAutoFit/>
            </a:bodyPr>
            <a:lstStyle/>
            <a:p>
              <a:pPr lvl="0" defTabSz="1219170"/>
              <a:r>
                <a:rPr lang="zh-CN" altLang="en-US" sz="2667" dirty="0" smtClean="0">
                  <a:solidFill>
                    <a:srgbClr val="01559D"/>
                  </a:solidFill>
                  <a:latin typeface="微软雅黑" panose="020B0503020204020204" pitchFamily="34" charset="-122"/>
                  <a:ea typeface="微软雅黑" panose="020B0503020204020204" pitchFamily="34" charset="-122"/>
                </a:rPr>
                <a:t>除法</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3204105"/>
            <a:ext cx="5877699" cy="1187188"/>
            <a:chOff x="3203848" y="1307544"/>
            <a:chExt cx="440827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2</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0" name="TextBox 19"/>
            <p:cNvSpPr txBox="1"/>
            <p:nvPr/>
          </p:nvSpPr>
          <p:spPr>
            <a:xfrm>
              <a:off x="4114800" y="1307544"/>
              <a:ext cx="3497322" cy="377075"/>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除法</a:t>
              </a:r>
              <a:r>
                <a:rPr lang="zh-CN" altLang="en-US" sz="2667" dirty="0" smtClean="0">
                  <a:solidFill>
                    <a:srgbClr val="01559D"/>
                  </a:solidFill>
                  <a:latin typeface="微软雅黑" panose="020B0503020204020204" pitchFamily="34" charset="-122"/>
                  <a:ea typeface="微软雅黑" panose="020B0503020204020204" pitchFamily="34" charset="-122"/>
                </a:rPr>
                <a:t>算法</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4086568"/>
            <a:ext cx="5509811" cy="1734064"/>
            <a:chOff x="3203848" y="1969391"/>
            <a:chExt cx="4132358" cy="1300548"/>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3</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3" name="TextBox 22"/>
            <p:cNvSpPr txBox="1"/>
            <p:nvPr/>
          </p:nvSpPr>
          <p:spPr>
            <a:xfrm>
              <a:off x="4114800" y="1969391"/>
              <a:ext cx="2571750" cy="1300548"/>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模运算</a:t>
              </a:r>
            </a:p>
            <a:p>
              <a:pPr lvl="0" defTabSz="1219170"/>
              <a:endParaRPr kumimoji="0" lang="zh-CN" altLang="en-US" sz="26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方正粗倩简体" panose="03000509000000000000" pitchFamily="65" charset="-122"/>
                <a:ea typeface="方正粗倩简体" panose="03000509000000000000" pitchFamily="65" charset="-122"/>
                <a:cs typeface="+mn-cs"/>
              </a:endParaRPr>
            </a:p>
          </p:txBody>
        </p:sp>
        <p:pic>
          <p:nvPicPr>
            <p:cNvPr id="24"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0276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整数运算算法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r>
                  <a:rPr lang="zh-CN" altLang="en-US" dirty="0" smtClean="0"/>
                  <a:t>例</a:t>
                </a:r>
                <a:r>
                  <a:rPr lang="en-US" altLang="zh-CN" dirty="0" smtClean="0"/>
                  <a:t>:</a:t>
                </a:r>
                <a:r>
                  <a:rPr lang="zh-CN" altLang="en-US" dirty="0" smtClean="0"/>
                  <a:t>把</a:t>
                </a:r>
                <a14:m>
                  <m:oMath xmlns:m="http://schemas.openxmlformats.org/officeDocument/2006/math">
                    <m:r>
                      <a:rPr lang="en-US" altLang="zh-CN" i="1" dirty="0" smtClean="0">
                        <a:latin typeface="Cambria Math" panose="02040503050406030204" pitchFamily="18" charset="0"/>
                      </a:rPr>
                      <m:t>𝑎</m:t>
                    </m:r>
                  </m:oMath>
                </a14:m>
                <a:r>
                  <a:rPr lang="en-US" altLang="zh-CN"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(111</m:t>
                        </m:r>
                        <m:r>
                          <a:rPr lang="en-US" altLang="zh-CN" b="1" i="1" smtClean="0">
                            <a:solidFill>
                              <a:srgbClr val="C00000"/>
                            </a:solidFill>
                            <a:latin typeface="Cambria Math" panose="02040503050406030204" pitchFamily="18" charset="0"/>
                          </a:rPr>
                          <m:t>𝟎</m:t>
                        </m:r>
                        <m: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Sub>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en-US" altLang="zh-CN" dirty="0"/>
                  <a:t> </a:t>
                </a:r>
                <a:r>
                  <a:rPr lang="en-US" altLang="zh-CN"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(101</m:t>
                        </m:r>
                        <m:r>
                          <a:rPr lang="en-US" altLang="zh-CN" b="1" i="1" dirty="0" smtClean="0">
                            <a:solidFill>
                              <a:srgbClr val="C00000"/>
                            </a:solidFill>
                            <a:latin typeface="Cambria Math" panose="02040503050406030204" pitchFamily="18" charset="0"/>
                          </a:rPr>
                          <m:t>𝟏</m:t>
                        </m:r>
                        <m:r>
                          <a:rPr lang="en-US" altLang="zh-CN" b="0" i="1" dirty="0" smtClean="0">
                            <a:latin typeface="Cambria Math" panose="02040503050406030204" pitchFamily="18" charset="0"/>
                          </a:rPr>
                          <m:t>)</m:t>
                        </m:r>
                      </m:e>
                      <m:sub>
                        <m:r>
                          <a:rPr lang="en-US" altLang="zh-CN" b="0" i="1" dirty="0" smtClean="0">
                            <a:latin typeface="Cambria Math" panose="02040503050406030204" pitchFamily="18" charset="0"/>
                          </a:rPr>
                          <m:t>2</m:t>
                        </m:r>
                      </m:sub>
                    </m:sSub>
                  </m:oMath>
                </a14:m>
                <a:r>
                  <a:rPr lang="en-US" altLang="zh-CN" baseline="-25000" dirty="0" smtClean="0">
                    <a:latin typeface="Cambria Math" pitchFamily="18" charset="0"/>
                    <a:ea typeface="Cambria Math" pitchFamily="18" charset="0"/>
                  </a:rPr>
                  <a:t> </a:t>
                </a:r>
                <a:r>
                  <a:rPr lang="zh-CN" altLang="en-US" dirty="0" smtClean="0"/>
                  <a:t>相加</a:t>
                </a:r>
                <a:r>
                  <a:rPr lang="en-US" altLang="zh-CN" dirty="0" smtClean="0"/>
                  <a:t>.</a:t>
                </a:r>
              </a:p>
              <a:p>
                <a:pPr>
                  <a:lnSpc>
                    <a:spcPct val="120000"/>
                  </a:lnSpc>
                </a:pPr>
                <a:r>
                  <a:rPr lang="zh-CN" altLang="en-US" dirty="0" smtClean="0"/>
                  <a:t>解</a:t>
                </a:r>
                <a:r>
                  <a:rPr lang="en-US" altLang="zh-CN" dirty="0" smtClean="0"/>
                  <a:t>:</a:t>
                </a:r>
              </a:p>
              <a:p>
                <a:pPr marL="628650" indent="-274638">
                  <a:lnSpc>
                    <a:spcPct val="90000"/>
                  </a:lnSpc>
                  <a:buClr>
                    <a:srgbClr val="01559D"/>
                  </a:buClr>
                  <a:buFont typeface="Wingdings" panose="05000000000000000000" pitchFamily="2" charset="2"/>
                  <a:buChar char="Ø"/>
                </a:pPr>
                <a:r>
                  <a:rPr lang="zh-CN" altLang="en-US" sz="2400" dirty="0"/>
                  <a:t>根据</a:t>
                </a:r>
                <a:r>
                  <a:rPr lang="zh-CN" altLang="en-US" sz="2400" dirty="0" smtClean="0"/>
                  <a:t>算法的</a:t>
                </a:r>
                <a:r>
                  <a:rPr lang="zh-CN" altLang="en-US" sz="2400" dirty="0"/>
                  <a:t>步骤</a:t>
                </a:r>
                <a:r>
                  <a:rPr lang="en-US" altLang="zh-CN" sz="2400" dirty="0" smtClean="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𝑏</m:t>
                        </m:r>
                      </m:e>
                      <m:sub>
                        <m:r>
                          <a:rPr lang="en-US" altLang="zh-CN" sz="2400">
                            <a:latin typeface="Cambria Math" panose="02040503050406030204" pitchFamily="18" charset="0"/>
                          </a:rPr>
                          <m:t>0</m:t>
                        </m:r>
                      </m:sub>
                    </m:sSub>
                  </m:oMath>
                </a14:m>
                <a:r>
                  <a:rPr lang="en-US" altLang="zh-CN" sz="2400" dirty="0"/>
                  <a:t>=0+1=</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0</m:t>
                        </m:r>
                      </m:sub>
                    </m:sSub>
                    <m:r>
                      <a:rPr lang="en-US" altLang="zh-CN" sz="2400">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𝑠</m:t>
                        </m:r>
                      </m:e>
                      <m:sub>
                        <m:r>
                          <a:rPr lang="en-US" altLang="zh-CN" sz="2400">
                            <a:latin typeface="Cambria Math" panose="02040503050406030204" pitchFamily="18" charset="0"/>
                          </a:rPr>
                          <m:t>0</m:t>
                        </m:r>
                      </m:sub>
                    </m:sSub>
                  </m:oMath>
                </a14:m>
                <a:r>
                  <a:rPr lang="en-US" altLang="zh-CN" sz="2400" dirty="0"/>
                  <a:t>=0</a:t>
                </a:r>
                <a:r>
                  <a:rPr lang="zh-CN" altLang="en-US" sz="2400" dirty="0"/>
                  <a:t>*</a:t>
                </a:r>
                <a:r>
                  <a:rPr lang="en-US" altLang="zh-CN" sz="2400" dirty="0"/>
                  <a:t>2+1, </a:t>
                </a:r>
                <a:r>
                  <a:rPr lang="zh-CN" altLang="en-US" sz="2400" dirty="0"/>
                  <a:t>所以</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𝑠</m:t>
                        </m:r>
                      </m:e>
                      <m:sub>
                        <m:r>
                          <a:rPr lang="en-US" altLang="zh-CN" sz="2400">
                            <a:latin typeface="Cambria Math" panose="02040503050406030204" pitchFamily="18" charset="0"/>
                          </a:rPr>
                          <m:t>0</m:t>
                        </m:r>
                      </m:sub>
                    </m:sSub>
                  </m:oMath>
                </a14:m>
                <a:r>
                  <a:rPr lang="zh-CN" altLang="en-US" sz="2400" dirty="0"/>
                  <a:t>为</a:t>
                </a:r>
                <a:r>
                  <a:rPr lang="en-US" altLang="zh-CN" sz="2400" dirty="0"/>
                  <a:t>1, </a:t>
                </a:r>
                <a:r>
                  <a:rPr lang="en-US" altLang="zh-CN" sz="2400" dirty="0" smtClean="0"/>
                  <a:t> </a:t>
                </a:r>
                <a:r>
                  <a:rPr lang="zh-CN" altLang="en-US" sz="2400" dirty="0" smtClean="0"/>
                  <a:t>进位</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0</m:t>
                        </m:r>
                      </m:sub>
                    </m:sSub>
                  </m:oMath>
                </a14:m>
                <a:r>
                  <a:rPr lang="zh-CN" altLang="en-US" sz="2400" dirty="0"/>
                  <a:t>为</a:t>
                </a:r>
                <a:r>
                  <a:rPr lang="en-US" altLang="zh-CN" sz="2400" dirty="0"/>
                  <a:t>0;</a:t>
                </a:r>
              </a:p>
              <a:p>
                <a:pPr marL="628650" indent="-274638">
                  <a:lnSpc>
                    <a:spcPct val="90000"/>
                  </a:lnSpc>
                  <a:buClr>
                    <a:srgbClr val="01559D"/>
                  </a:buClr>
                  <a:buFont typeface="Wingdings" panose="05000000000000000000" pitchFamily="2" charset="2"/>
                  <a:buChar char="Ø"/>
                </a:pPr>
                <a:r>
                  <a:rPr lang="zh-CN" altLang="en-US" sz="2400" dirty="0"/>
                  <a:t>然后</a:t>
                </a:r>
                <a:r>
                  <a:rPr lang="en-US" altLang="zh-CN" sz="2400" dirty="0"/>
                  <a:t>,</a:t>
                </a:r>
                <a14:m>
                  <m:oMath xmlns:m="http://schemas.openxmlformats.org/officeDocument/2006/math">
                    <m:r>
                      <a:rPr lang="en-US" altLang="zh-CN" sz="2400">
                        <a:latin typeface="Cambria Math" panose="02040503050406030204" pitchFamily="18" charset="0"/>
                      </a:rPr>
                      <m:t> </m:t>
                    </m:r>
                    <m:r>
                      <a:rPr lang="en-US" altLang="zh-CN" sz="2400" b="0" i="1"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𝑏</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0</m:t>
                        </m:r>
                      </m:sub>
                    </m:sSub>
                    <m:r>
                      <a:rPr lang="en-US" altLang="zh-CN" sz="2400">
                        <a:latin typeface="Cambria Math" panose="02040503050406030204" pitchFamily="18" charset="0"/>
                      </a:rPr>
                      <m:t>=1+1+0=</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1</m:t>
                        </m:r>
                      </m:sub>
                    </m:sSub>
                    <m:r>
                      <a:rPr lang="en-US" altLang="zh-CN" sz="2400">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𝑠</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smtClean="0">
                        <a:latin typeface="Cambria Math" panose="02040503050406030204" pitchFamily="18" charset="0"/>
                      </a:rPr>
                      <m:t>1</m:t>
                    </m:r>
                    <m:r>
                      <a:rPr lang="en-US" altLang="zh-CN" sz="2400">
                        <a:latin typeface="Cambria Math" panose="02040503050406030204" pitchFamily="18" charset="0"/>
                      </a:rPr>
                      <m:t>∗2+0,</m:t>
                    </m:r>
                  </m:oMath>
                </a14:m>
                <a:r>
                  <a:rPr lang="zh-CN" altLang="en-US" sz="2400" dirty="0" smtClean="0"/>
                  <a:t> </a:t>
                </a:r>
                <a:r>
                  <a:rPr lang="zh-CN" altLang="en-US" sz="2400" dirty="0"/>
                  <a:t>所以</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𝑠</m:t>
                        </m:r>
                      </m:e>
                      <m:sub>
                        <m:r>
                          <a:rPr lang="en-US" altLang="zh-CN" sz="2400">
                            <a:latin typeface="Cambria Math" panose="02040503050406030204" pitchFamily="18" charset="0"/>
                          </a:rPr>
                          <m:t>1</m:t>
                        </m:r>
                      </m:sub>
                    </m:sSub>
                  </m:oMath>
                </a14:m>
                <a:r>
                  <a:rPr lang="zh-CN" altLang="en-US" sz="2400" dirty="0"/>
                  <a:t>为</a:t>
                </a:r>
                <a:r>
                  <a:rPr lang="en-US" altLang="zh-CN" sz="2400" dirty="0"/>
                  <a:t>0</a:t>
                </a:r>
                <a:r>
                  <a:rPr lang="en-US" altLang="zh-CN" sz="2400" dirty="0" smtClean="0"/>
                  <a:t>, </a:t>
                </a:r>
                <a:r>
                  <a:rPr lang="zh-CN" altLang="en-US" sz="2400" dirty="0" smtClean="0"/>
                  <a:t>进位</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1</m:t>
                        </m:r>
                      </m:sub>
                    </m:sSub>
                  </m:oMath>
                </a14:m>
                <a:r>
                  <a:rPr lang="zh-CN" altLang="en-US" sz="2400" dirty="0"/>
                  <a:t>为</a:t>
                </a:r>
                <a:r>
                  <a:rPr lang="en-US" altLang="zh-CN" sz="2400" dirty="0"/>
                  <a:t>1</a:t>
                </a:r>
                <a:r>
                  <a:rPr lang="zh-CN" altLang="en-US" sz="2400" dirty="0"/>
                  <a:t>；</a:t>
                </a:r>
                <a:endParaRPr lang="en-US" altLang="zh-CN" sz="2400" dirty="0"/>
              </a:p>
              <a:p>
                <a:pPr marL="628650" indent="-274638">
                  <a:lnSpc>
                    <a:spcPct val="90000"/>
                  </a:lnSpc>
                  <a:buClr>
                    <a:srgbClr val="01559D"/>
                  </a:buClr>
                  <a:buFont typeface="Wingdings" panose="05000000000000000000" pitchFamily="2" charset="2"/>
                  <a:buChar char="Ø"/>
                </a:pPr>
                <a:r>
                  <a:rPr lang="zh-CN" altLang="en-US" sz="2400" dirty="0"/>
                  <a:t>然后</a:t>
                </a:r>
                <a:r>
                  <a:rPr lang="en-US" altLang="zh-CN" sz="2400" dirty="0" smtClean="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𝑏</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1</m:t>
                        </m:r>
                      </m:sub>
                    </m:sSub>
                    <m:r>
                      <a:rPr lang="en-US" altLang="zh-CN" sz="2400">
                        <a:latin typeface="Cambria Math" panose="02040503050406030204" pitchFamily="18" charset="0"/>
                      </a:rPr>
                      <m:t>=1+0+1=</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2</m:t>
                        </m:r>
                      </m:sub>
                    </m:sSub>
                    <m:r>
                      <a:rPr lang="en-US" altLang="zh-CN" sz="2400">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𝑠</m:t>
                        </m:r>
                      </m:e>
                      <m:sub>
                        <m:r>
                          <a:rPr lang="en-US" altLang="zh-CN" sz="2400">
                            <a:latin typeface="Cambria Math" panose="02040503050406030204" pitchFamily="18" charset="0"/>
                          </a:rPr>
                          <m:t>2</m:t>
                        </m:r>
                      </m:sub>
                    </m:sSub>
                    <m:r>
                      <a:rPr lang="en-US" altLang="zh-CN" sz="2400">
                        <a:latin typeface="Cambria Math" panose="02040503050406030204" pitchFamily="18" charset="0"/>
                      </a:rPr>
                      <m:t>=1∗2+0,</m:t>
                    </m:r>
                  </m:oMath>
                </a14:m>
                <a:r>
                  <a:rPr lang="zh-CN" altLang="en-US" sz="2400" dirty="0" smtClean="0"/>
                  <a:t> </a:t>
                </a:r>
                <a:r>
                  <a:rPr lang="zh-CN" altLang="en-US" sz="2400" dirty="0"/>
                  <a:t>所以</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𝑠</m:t>
                        </m:r>
                      </m:e>
                      <m:sub>
                        <m:r>
                          <a:rPr lang="en-US" altLang="zh-CN" sz="2400">
                            <a:latin typeface="Cambria Math" panose="02040503050406030204" pitchFamily="18" charset="0"/>
                          </a:rPr>
                          <m:t>2</m:t>
                        </m:r>
                      </m:sub>
                    </m:sSub>
                  </m:oMath>
                </a14:m>
                <a:r>
                  <a:rPr lang="zh-CN" altLang="en-US" sz="2400" dirty="0"/>
                  <a:t>为</a:t>
                </a:r>
                <a:r>
                  <a:rPr lang="en-US" altLang="zh-CN" sz="2400" dirty="0"/>
                  <a:t>0</a:t>
                </a:r>
                <a:r>
                  <a:rPr lang="en-US" altLang="zh-CN" sz="2400" dirty="0" smtClean="0"/>
                  <a:t>, </a:t>
                </a:r>
                <a:r>
                  <a:rPr lang="zh-CN" altLang="en-US" sz="2400" dirty="0" smtClean="0"/>
                  <a:t>进位</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2</m:t>
                        </m:r>
                      </m:sub>
                    </m:sSub>
                  </m:oMath>
                </a14:m>
                <a:r>
                  <a:rPr lang="zh-CN" altLang="en-US" sz="2400" dirty="0"/>
                  <a:t>为</a:t>
                </a:r>
                <a:r>
                  <a:rPr lang="en-US" altLang="zh-CN" sz="2400" dirty="0"/>
                  <a:t>1</a:t>
                </a:r>
                <a:r>
                  <a:rPr lang="zh-CN" altLang="en-US" sz="2400" dirty="0"/>
                  <a:t>；</a:t>
                </a:r>
                <a:endParaRPr lang="en-US" altLang="zh-CN" sz="2400" dirty="0"/>
              </a:p>
              <a:p>
                <a:pPr marL="628650" indent="-274638">
                  <a:lnSpc>
                    <a:spcPct val="90000"/>
                  </a:lnSpc>
                  <a:buClr>
                    <a:srgbClr val="01559D"/>
                  </a:buClr>
                  <a:buFont typeface="Wingdings" panose="05000000000000000000" pitchFamily="2" charset="2"/>
                  <a:buChar char="Ø"/>
                </a:pPr>
                <a:r>
                  <a:rPr lang="zh-CN" altLang="en-US" sz="2400" dirty="0"/>
                  <a:t>然后</a:t>
                </a:r>
                <a:r>
                  <a:rPr lang="en-US" altLang="zh-CN" sz="2400" dirty="0" smtClean="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3</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𝑏</m:t>
                        </m:r>
                      </m:e>
                      <m:sub>
                        <m:r>
                          <a:rPr lang="en-US" altLang="zh-CN" sz="2400">
                            <a:latin typeface="Cambria Math" panose="02040503050406030204" pitchFamily="18" charset="0"/>
                          </a:rPr>
                          <m:t>3</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2</m:t>
                        </m:r>
                      </m:sub>
                    </m:sSub>
                    <m:r>
                      <a:rPr lang="en-US" altLang="zh-CN" sz="2400">
                        <a:latin typeface="Cambria Math" panose="02040503050406030204" pitchFamily="18" charset="0"/>
                      </a:rPr>
                      <m:t>=1+1+1=</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3</m:t>
                        </m:r>
                      </m:sub>
                    </m:sSub>
                    <m:r>
                      <a:rPr lang="en-US" altLang="zh-CN" sz="2400">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𝑠</m:t>
                        </m:r>
                      </m:e>
                      <m:sub>
                        <m:r>
                          <a:rPr lang="en-US" altLang="zh-CN" sz="2400">
                            <a:latin typeface="Cambria Math" panose="02040503050406030204" pitchFamily="18" charset="0"/>
                          </a:rPr>
                          <m:t>3</m:t>
                        </m:r>
                      </m:sub>
                    </m:sSub>
                    <m:r>
                      <a:rPr lang="en-US" altLang="zh-CN" sz="2400">
                        <a:latin typeface="Cambria Math" panose="02040503050406030204" pitchFamily="18" charset="0"/>
                      </a:rPr>
                      <m:t>=1∗2+1,</m:t>
                    </m:r>
                  </m:oMath>
                </a14:m>
                <a:r>
                  <a:rPr lang="zh-CN" altLang="en-US" sz="2400" dirty="0" smtClean="0"/>
                  <a:t> </a:t>
                </a:r>
                <a:r>
                  <a:rPr lang="zh-CN" altLang="en-US" sz="2400" dirty="0"/>
                  <a:t>所以</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𝑠</m:t>
                        </m:r>
                      </m:e>
                      <m:sub>
                        <m:r>
                          <a:rPr lang="en-US" altLang="zh-CN" sz="2400">
                            <a:latin typeface="Cambria Math" panose="02040503050406030204" pitchFamily="18" charset="0"/>
                          </a:rPr>
                          <m:t>3</m:t>
                        </m:r>
                      </m:sub>
                    </m:sSub>
                  </m:oMath>
                </a14:m>
                <a:r>
                  <a:rPr lang="zh-CN" altLang="en-US" sz="2400" dirty="0"/>
                  <a:t>为</a:t>
                </a:r>
                <a:r>
                  <a:rPr lang="en-US" altLang="zh-CN" sz="2400" dirty="0" smtClean="0"/>
                  <a:t>1, </a:t>
                </a:r>
                <a:r>
                  <a:rPr lang="zh-CN" altLang="en-US" sz="2400" dirty="0" smtClean="0"/>
                  <a:t>进位</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3</m:t>
                        </m:r>
                      </m:sub>
                    </m:sSub>
                  </m:oMath>
                </a14:m>
                <a:r>
                  <a:rPr lang="zh-CN" altLang="en-US" sz="2400" dirty="0"/>
                  <a:t>为</a:t>
                </a:r>
                <a:r>
                  <a:rPr lang="en-US" altLang="zh-CN" sz="2400" dirty="0"/>
                  <a:t>1;</a:t>
                </a:r>
              </a:p>
              <a:p>
                <a:pPr marL="628650" indent="-274638">
                  <a:lnSpc>
                    <a:spcPct val="90000"/>
                  </a:lnSpc>
                  <a:buClr>
                    <a:srgbClr val="01559D"/>
                  </a:buClr>
                  <a:buFont typeface="Wingdings" panose="05000000000000000000" pitchFamily="2" charset="2"/>
                  <a:buChar char="Ø"/>
                </a:pPr>
                <a:r>
                  <a:rPr lang="zh-CN" altLang="en-US" sz="2400" dirty="0"/>
                  <a:t>因此最后结果为</a:t>
                </a:r>
                <a:r>
                  <a:rPr lang="en-US" altLang="zh-CN" sz="2400" dirty="0"/>
                  <a:t>11001. (</a:t>
                </a:r>
                <a:r>
                  <a:rPr lang="en-US" altLang="zh-CN" sz="2400" dirty="0" smtClean="0"/>
                  <a:t>1110</a:t>
                </a:r>
                <a:r>
                  <a:rPr lang="en-US" altLang="zh-CN" sz="2400" dirty="0"/>
                  <a:t>)</a:t>
                </a:r>
                <a:r>
                  <a:rPr lang="en-US" altLang="zh-CN" sz="2400" baseline="-25000" dirty="0">
                    <a:latin typeface="Cambria Math" pitchFamily="18" charset="0"/>
                    <a:ea typeface="Cambria Math" pitchFamily="18" charset="0"/>
                  </a:rPr>
                  <a:t>2</a:t>
                </a:r>
                <a:r>
                  <a:rPr lang="en-US" altLang="zh-CN" sz="2400" dirty="0" smtClean="0"/>
                  <a:t>+(1011</a:t>
                </a:r>
                <a:r>
                  <a:rPr lang="en-US" altLang="zh-CN" sz="2400" dirty="0"/>
                  <a:t>)</a:t>
                </a:r>
                <a:r>
                  <a:rPr lang="en-US" altLang="zh-CN" sz="2400" baseline="-25000" dirty="0">
                    <a:latin typeface="Cambria Math" pitchFamily="18" charset="0"/>
                    <a:ea typeface="Cambria Math" pitchFamily="18" charset="0"/>
                  </a:rPr>
                  <a:t>2</a:t>
                </a:r>
                <a:r>
                  <a:rPr lang="en-US" altLang="zh-CN" sz="2400" dirty="0" smtClean="0"/>
                  <a:t> </a:t>
                </a:r>
                <a14:m>
                  <m:oMath xmlns:m="http://schemas.openxmlformats.org/officeDocument/2006/math">
                    <m:r>
                      <a:rPr lang="en-US" altLang="zh-CN" sz="2400">
                        <a:latin typeface="Cambria Math" panose="02040503050406030204" pitchFamily="18" charset="0"/>
                      </a:rPr>
                      <m:t>=</m:t>
                    </m:r>
                    <m:r>
                      <m:rPr>
                        <m:nor/>
                      </m:rPr>
                      <a:rPr lang="en-US" altLang="zh-CN" sz="2400" dirty="0"/>
                      <m:t>(11001)</m:t>
                    </m:r>
                    <m:r>
                      <m:rPr>
                        <m:nor/>
                      </m:rPr>
                      <a:rPr lang="en-US" altLang="zh-CN" sz="2400" baseline="-25000" dirty="0">
                        <a:latin typeface="Cambria Math" pitchFamily="18" charset="0"/>
                        <a:ea typeface="Cambria Math" pitchFamily="18" charset="0"/>
                      </a:rPr>
                      <m:t>2</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476" r="-832"/>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74E34503-0389-4D5C-8CAA-E0EAB683FC0A}"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40</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5663081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整数运算算法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r>
                  <a:rPr lang="zh-CN" altLang="en-US" dirty="0"/>
                  <a:t>例</a:t>
                </a:r>
                <a:r>
                  <a:rPr lang="en-US" altLang="zh-CN" dirty="0"/>
                  <a:t>:</a:t>
                </a:r>
                <a:r>
                  <a:rPr lang="zh-CN" altLang="en-US" dirty="0"/>
                  <a:t>把</a:t>
                </a:r>
                <a14:m>
                  <m:oMath xmlns:m="http://schemas.openxmlformats.org/officeDocument/2006/math">
                    <m:r>
                      <a:rPr lang="en-US" altLang="zh-CN" i="1" dirty="0">
                        <a:latin typeface="Cambria Math" panose="02040503050406030204" pitchFamily="18" charset="0"/>
                      </a:rPr>
                      <m:t>𝑎</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(1110)</m:t>
                        </m:r>
                      </m:e>
                      <m:sub>
                        <m:r>
                          <a:rPr lang="en-US" altLang="zh-CN" i="1">
                            <a:latin typeface="Cambria Math" panose="02040503050406030204" pitchFamily="18" charset="0"/>
                          </a:rPr>
                          <m:t>2</m:t>
                        </m:r>
                      </m:sub>
                    </m:sSub>
                  </m:oMath>
                </a14:m>
                <a:r>
                  <a:rPr lang="zh-CN" altLang="en-US" dirty="0"/>
                  <a:t>和</a:t>
                </a:r>
                <a14:m>
                  <m:oMath xmlns:m="http://schemas.openxmlformats.org/officeDocument/2006/math">
                    <m:r>
                      <a:rPr lang="en-US" altLang="zh-CN" i="1" dirty="0">
                        <a:latin typeface="Cambria Math" panose="02040503050406030204" pitchFamily="18" charset="0"/>
                      </a:rPr>
                      <m:t>𝑏</m:t>
                    </m:r>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(1011)</m:t>
                        </m:r>
                      </m:e>
                      <m:sub>
                        <m:r>
                          <a:rPr lang="en-US" altLang="zh-CN" i="1" dirty="0">
                            <a:latin typeface="Cambria Math" panose="02040503050406030204" pitchFamily="18" charset="0"/>
                          </a:rPr>
                          <m:t>2</m:t>
                        </m:r>
                      </m:sub>
                    </m:sSub>
                  </m:oMath>
                </a14:m>
                <a:r>
                  <a:rPr lang="en-US" altLang="zh-CN" baseline="-25000" dirty="0">
                    <a:latin typeface="Cambria Math" pitchFamily="18" charset="0"/>
                    <a:ea typeface="Cambria Math" pitchFamily="18" charset="0"/>
                  </a:rPr>
                  <a:t> </a:t>
                </a:r>
                <a:r>
                  <a:rPr lang="zh-CN" altLang="en-US" dirty="0"/>
                  <a:t>相加</a:t>
                </a:r>
                <a:r>
                  <a:rPr lang="en-US" altLang="zh-CN" dirty="0"/>
                  <a:t>.</a:t>
                </a:r>
              </a:p>
              <a:p>
                <a:pPr>
                  <a:lnSpc>
                    <a:spcPct val="120000"/>
                  </a:lnSpc>
                </a:pPr>
                <a:r>
                  <a:rPr lang="zh-CN" altLang="en-US" dirty="0" smtClean="0"/>
                  <a:t>解</a:t>
                </a:r>
                <a:r>
                  <a:rPr lang="en-US" altLang="zh-CN" dirty="0" smtClean="0"/>
                  <a:t>:</a:t>
                </a:r>
              </a:p>
              <a:p>
                <a:pPr marL="0" indent="0">
                  <a:lnSpc>
                    <a:spcPct val="120000"/>
                  </a:lnSpc>
                  <a:buNone/>
                </a:pPr>
                <a:r>
                  <a:rPr lang="en-US" altLang="zh-CN" sz="3000" dirty="0"/>
                  <a:t> </a:t>
                </a:r>
                <a:r>
                  <a:rPr lang="en-US" altLang="zh-CN" sz="3000" dirty="0" smtClean="0"/>
                  <a:t>     </a:t>
                </a:r>
                <a:r>
                  <a:rPr lang="en-US" altLang="zh-CN" sz="3000" b="1" i="1" dirty="0" smtClean="0"/>
                  <a:t>111</a:t>
                </a:r>
              </a:p>
              <a:p>
                <a:pPr marL="0" indent="0">
                  <a:lnSpc>
                    <a:spcPct val="120000"/>
                  </a:lnSpc>
                  <a:buNone/>
                </a:pPr>
                <a:r>
                  <a:rPr lang="en-US" sz="3000" dirty="0"/>
                  <a:t> </a:t>
                </a:r>
                <a:r>
                  <a:rPr lang="en-US" sz="3000" dirty="0" smtClean="0"/>
                  <a:t>        1110</a:t>
                </a:r>
              </a:p>
              <a:p>
                <a:pPr marL="0" indent="0">
                  <a:lnSpc>
                    <a:spcPct val="120000"/>
                  </a:lnSpc>
                  <a:buNone/>
                </a:pPr>
                <a:r>
                  <a:rPr lang="en-US" sz="3000" dirty="0"/>
                  <a:t> </a:t>
                </a:r>
                <a:r>
                  <a:rPr lang="en-US" sz="3000" dirty="0" smtClean="0"/>
                  <a:t>        1011</a:t>
                </a:r>
              </a:p>
              <a:p>
                <a:pPr marL="0" indent="0">
                  <a:lnSpc>
                    <a:spcPct val="120000"/>
                  </a:lnSpc>
                  <a:buNone/>
                </a:pPr>
                <a:r>
                  <a:rPr lang="en-US" sz="3000" dirty="0" smtClean="0"/>
                  <a:t>       11001</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476"/>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74E34503-0389-4D5C-8CAA-E0EAB683FC0A}"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41</a:t>
            </a:fld>
            <a:endParaRPr lang="zh-CN" altLang="en-US" dirty="0"/>
          </a:p>
        </p:txBody>
      </p:sp>
      <p:cxnSp>
        <p:nvCxnSpPr>
          <p:cNvPr id="6" name="直接连接符 5"/>
          <p:cNvCxnSpPr/>
          <p:nvPr/>
        </p:nvCxnSpPr>
        <p:spPr>
          <a:xfrm>
            <a:off x="990600" y="4419600"/>
            <a:ext cx="2133600" cy="0"/>
          </a:xfrm>
          <a:prstGeom prst="line">
            <a:avLst/>
          </a:prstGeom>
          <a:ln w="25400"/>
        </p:spPr>
        <p:style>
          <a:lnRef idx="3">
            <a:schemeClr val="dk1"/>
          </a:lnRef>
          <a:fillRef idx="0">
            <a:schemeClr val="dk1"/>
          </a:fillRef>
          <a:effectRef idx="2">
            <a:schemeClr val="dk1"/>
          </a:effectRef>
          <a:fontRef idx="minor">
            <a:schemeClr val="tx1"/>
          </a:fontRef>
        </p:style>
      </p:cxnSp>
      <p:sp>
        <p:nvSpPr>
          <p:cNvPr id="10" name="矩形 9"/>
          <p:cNvSpPr/>
          <p:nvPr/>
        </p:nvSpPr>
        <p:spPr>
          <a:xfrm>
            <a:off x="685800" y="2438400"/>
            <a:ext cx="2667000" cy="2743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Content Placeholder 2"/>
          <p:cNvSpPr txBox="1">
            <a:spLocks/>
          </p:cNvSpPr>
          <p:nvPr/>
        </p:nvSpPr>
        <p:spPr>
          <a:xfrm>
            <a:off x="838200" y="5419841"/>
            <a:ext cx="2989826" cy="616022"/>
          </a:xfrm>
          <a:prstGeom prst="rect">
            <a:avLst/>
          </a:prstGeom>
        </p:spPr>
        <p:txBody>
          <a:bodyPr vert="horz" lIns="91440" tIns="45720" rIns="91440" bIns="45720" rtlCol="0">
            <a:no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t>其中斜体表示的是进位</a:t>
            </a:r>
            <a:endParaRPr lang="en-US" sz="2000" dirty="0" smtClean="0"/>
          </a:p>
        </p:txBody>
      </p:sp>
      <p:sp>
        <p:nvSpPr>
          <p:cNvPr id="12"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69954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整数运算算法</a:t>
            </a:r>
            <a:endParaRPr lang="en-US" dirty="0"/>
          </a:p>
        </p:txBody>
      </p:sp>
      <p:sp>
        <p:nvSpPr>
          <p:cNvPr id="3" name="Content Placeholder 2"/>
          <p:cNvSpPr>
            <a:spLocks noGrp="1"/>
          </p:cNvSpPr>
          <p:nvPr>
            <p:ph idx="1"/>
          </p:nvPr>
        </p:nvSpPr>
        <p:spPr/>
        <p:txBody>
          <a:bodyPr>
            <a:normAutofit/>
          </a:bodyPr>
          <a:lstStyle/>
          <a:p>
            <a:pPr>
              <a:lnSpc>
                <a:spcPct val="120000"/>
              </a:lnSpc>
            </a:pPr>
            <a:r>
              <a:rPr lang="zh-CN" altLang="en-US" dirty="0" smtClean="0"/>
              <a:t>两个二进制展开式表示的整数的</a:t>
            </a:r>
            <a:r>
              <a:rPr lang="zh-CN" altLang="en-US" b="1" dirty="0">
                <a:solidFill>
                  <a:srgbClr val="C00000"/>
                </a:solidFill>
              </a:rPr>
              <a:t>乘法</a:t>
            </a:r>
            <a:r>
              <a:rPr lang="zh-CN" altLang="en-US" b="1" dirty="0" smtClean="0">
                <a:solidFill>
                  <a:srgbClr val="C00000"/>
                </a:solidFill>
              </a:rPr>
              <a:t>算法</a:t>
            </a:r>
            <a:r>
              <a:rPr lang="en-US" altLang="zh-CN" dirty="0" smtClean="0"/>
              <a:t>:</a:t>
            </a:r>
          </a:p>
          <a:p>
            <a:pPr marL="354012" indent="0">
              <a:lnSpc>
                <a:spcPct val="120000"/>
              </a:lnSpc>
              <a:buClr>
                <a:srgbClr val="01559D"/>
              </a:buClr>
              <a:buNone/>
            </a:pPr>
            <a:r>
              <a:rPr lang="zh-CN" altLang="en-US" sz="2400" dirty="0" smtClean="0"/>
              <a:t>其中最基本的</a:t>
            </a:r>
            <a:r>
              <a:rPr lang="en-US" altLang="zh-CN" sz="2400" dirty="0" smtClean="0"/>
              <a:t>2</a:t>
            </a:r>
            <a:r>
              <a:rPr lang="zh-CN" altLang="en-US" sz="2400" dirty="0" smtClean="0"/>
              <a:t>个只有一位的二进制数字相乘有以下四种情况：</a:t>
            </a:r>
            <a:endParaRPr lang="en-US" altLang="zh-CN" sz="2400" dirty="0" smtClean="0"/>
          </a:p>
          <a:p>
            <a:pPr marL="354012" indent="0">
              <a:lnSpc>
                <a:spcPct val="120000"/>
              </a:lnSpc>
              <a:buClr>
                <a:srgbClr val="01559D"/>
              </a:buClr>
              <a:buNone/>
            </a:pPr>
            <a:r>
              <a:rPr lang="en-US" altLang="zh-CN" sz="2400" dirty="0" smtClean="0"/>
              <a:t>0</a:t>
            </a:r>
            <a:r>
              <a:rPr lang="zh-CN" altLang="en-US" sz="2400" dirty="0" smtClean="0"/>
              <a:t>*</a:t>
            </a:r>
            <a:r>
              <a:rPr lang="en-US" altLang="zh-CN" sz="2400" dirty="0" smtClean="0"/>
              <a:t>0=0</a:t>
            </a:r>
            <a:r>
              <a:rPr lang="zh-CN" altLang="en-US" sz="2400" dirty="0" smtClean="0"/>
              <a:t>；</a:t>
            </a:r>
            <a:endParaRPr lang="en-US" altLang="zh-CN" sz="2400" dirty="0" smtClean="0"/>
          </a:p>
          <a:p>
            <a:pPr marL="354012" indent="0">
              <a:lnSpc>
                <a:spcPct val="120000"/>
              </a:lnSpc>
              <a:buClr>
                <a:srgbClr val="01559D"/>
              </a:buClr>
              <a:buNone/>
            </a:pPr>
            <a:r>
              <a:rPr lang="en-US" altLang="zh-CN" sz="2400" dirty="0" smtClean="0"/>
              <a:t>0</a:t>
            </a:r>
            <a:r>
              <a:rPr lang="zh-CN" altLang="en-US" sz="2400" dirty="0" smtClean="0"/>
              <a:t>*</a:t>
            </a:r>
            <a:r>
              <a:rPr lang="en-US" altLang="zh-CN" sz="2400" dirty="0" smtClean="0"/>
              <a:t>1=0;</a:t>
            </a:r>
          </a:p>
          <a:p>
            <a:pPr marL="354012" indent="0">
              <a:lnSpc>
                <a:spcPct val="120000"/>
              </a:lnSpc>
              <a:buClr>
                <a:srgbClr val="01559D"/>
              </a:buClr>
              <a:buNone/>
            </a:pPr>
            <a:r>
              <a:rPr lang="en-US" altLang="zh-CN" sz="2400" dirty="0" smtClean="0"/>
              <a:t>1</a:t>
            </a:r>
            <a:r>
              <a:rPr lang="zh-CN" altLang="en-US" sz="2400" dirty="0" smtClean="0"/>
              <a:t>*</a:t>
            </a:r>
            <a:r>
              <a:rPr lang="en-US" altLang="zh-CN" sz="2400" dirty="0" smtClean="0"/>
              <a:t>0=0;</a:t>
            </a:r>
          </a:p>
          <a:p>
            <a:pPr marL="354012" indent="0">
              <a:lnSpc>
                <a:spcPct val="120000"/>
              </a:lnSpc>
              <a:buClr>
                <a:srgbClr val="01559D"/>
              </a:buClr>
              <a:buNone/>
            </a:pPr>
            <a:r>
              <a:rPr lang="en-US" altLang="zh-CN" sz="2400" dirty="0" smtClean="0"/>
              <a:t>1</a:t>
            </a:r>
            <a:r>
              <a:rPr lang="zh-CN" altLang="en-US" sz="2400" dirty="0" smtClean="0"/>
              <a:t>*</a:t>
            </a:r>
            <a:r>
              <a:rPr lang="en-US" altLang="zh-CN" sz="2400" dirty="0" smtClean="0"/>
              <a:t>1=1</a:t>
            </a:r>
          </a:p>
          <a:p>
            <a:pPr marL="354012" indent="0">
              <a:lnSpc>
                <a:spcPct val="120000"/>
              </a:lnSpc>
              <a:buClr>
                <a:srgbClr val="01559D"/>
              </a:buClr>
              <a:buNone/>
            </a:pPr>
            <a:endParaRPr lang="en-US" altLang="zh-CN" sz="2400" dirty="0" smtClean="0"/>
          </a:p>
          <a:p>
            <a:pPr>
              <a:lnSpc>
                <a:spcPct val="120000"/>
              </a:lnSpc>
            </a:pPr>
            <a:r>
              <a:rPr lang="zh-CN" altLang="en-US" dirty="0"/>
              <a:t>总结</a:t>
            </a:r>
            <a:r>
              <a:rPr lang="en-US" altLang="zh-CN" dirty="0" smtClean="0"/>
              <a:t>:</a:t>
            </a:r>
            <a:r>
              <a:rPr lang="zh-CN" altLang="en-US" dirty="0"/>
              <a:t>二进制数乘法过程可仿照十进制数乘法</a:t>
            </a:r>
            <a:r>
              <a:rPr lang="zh-CN" altLang="en-US" dirty="0" smtClean="0"/>
              <a:t>进行</a:t>
            </a:r>
            <a:endParaRPr lang="en-US" altLang="zh-CN" dirty="0"/>
          </a:p>
        </p:txBody>
      </p:sp>
      <p:sp>
        <p:nvSpPr>
          <p:cNvPr id="7" name="日期占位符 6"/>
          <p:cNvSpPr>
            <a:spLocks noGrp="1"/>
          </p:cNvSpPr>
          <p:nvPr>
            <p:ph type="dt" sz="half" idx="10"/>
          </p:nvPr>
        </p:nvSpPr>
        <p:spPr/>
        <p:txBody>
          <a:bodyPr/>
          <a:lstStyle/>
          <a:p>
            <a:fld id="{74E34503-0389-4D5C-8CAA-E0EAB683FC0A}"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42</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5005693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66800"/>
            <a:ext cx="11277599" cy="426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整数运算算法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smtClean="0">
                    <a:solidFill>
                      <a:srgbClr val="C00000"/>
                    </a:solidFill>
                  </a:rPr>
                  <a:t>乘法算法</a:t>
                </a:r>
                <a:r>
                  <a:rPr lang="en-US" altLang="zh-CN" dirty="0" smtClean="0"/>
                  <a:t>:</a:t>
                </a:r>
                <a:r>
                  <a:rPr lang="zh-CN" altLang="en-US" dirty="0" smtClean="0"/>
                  <a:t>给定两个</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位的整数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en-US" altLang="zh-CN" dirty="0" smtClean="0"/>
                  <a:t>,</a:t>
                </a:r>
                <a:r>
                  <a:rPr lang="zh-CN" altLang="en-US" dirty="0" smtClean="0"/>
                  <a:t> 其</a:t>
                </a:r>
                <a14:m>
                  <m:oMath xmlns:m="http://schemas.openxmlformats.org/officeDocument/2006/math">
                    <m:r>
                      <a:rPr lang="en-US" altLang="zh-CN" i="1" dirty="0" smtClean="0">
                        <a:latin typeface="Cambria Math" panose="02040503050406030204" pitchFamily="18" charset="0"/>
                      </a:rPr>
                      <m:t>𝑛</m:t>
                    </m:r>
                  </m:oMath>
                </a14:m>
                <a:r>
                  <a:rPr lang="zh-CN" altLang="en-US" dirty="0"/>
                  <a:t>位的二进制展开式分别为</a:t>
                </a:r>
                <a14:m>
                  <m:oMath xmlns:m="http://schemas.openxmlformats.org/officeDocument/2006/math">
                    <m:r>
                      <a:rPr lang="en-US" altLang="zh-CN" i="1" dirty="0" smtClean="0">
                        <a:latin typeface="Cambria Math" panose="02040503050406030204" pitchFamily="18" charset="0"/>
                      </a:rPr>
                      <m:t>𝑎</m:t>
                    </m:r>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r>
                          <a:rPr lang="en-US" altLang="zh-CN" i="1" dirty="0">
                            <a:latin typeface="Cambria Math" panose="02040503050406030204" pitchFamily="18" charset="0"/>
                          </a:rPr>
                          <m:t>−2</m:t>
                        </m:r>
                      </m:sub>
                    </m:sSub>
                  </m:oMath>
                </a14:m>
                <a:r>
                  <a:rPr lang="en-US" altLang="zh-CN" i="1"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0</m:t>
                        </m:r>
                      </m:sub>
                    </m:sSub>
                  </m:oMath>
                </a14:m>
                <a:r>
                  <a:rPr lang="en-US" altLang="zh-CN" dirty="0"/>
                  <a:t>)</a:t>
                </a:r>
                <a:r>
                  <a:rPr lang="en-US" altLang="zh-CN" baseline="-25000" dirty="0">
                    <a:latin typeface="Cambria Math" pitchFamily="18" charset="0"/>
                    <a:ea typeface="Cambria Math" pitchFamily="18" charset="0"/>
                  </a:rPr>
                  <a:t>2</a:t>
                </a:r>
                <a:r>
                  <a:rPr lang="en-US" altLang="zh-CN" dirty="0"/>
                  <a:t> </a:t>
                </a:r>
                <a:r>
                  <a:rPr lang="zh-CN" altLang="en-US" dirty="0"/>
                  <a:t>和</a:t>
                </a:r>
                <a14:m>
                  <m:oMath xmlns:m="http://schemas.openxmlformats.org/officeDocument/2006/math">
                    <m:r>
                      <a:rPr lang="en-US" altLang="zh-CN" i="1" dirty="0" smtClean="0">
                        <a:latin typeface="Cambria Math" panose="02040503050406030204" pitchFamily="18" charset="0"/>
                      </a:rPr>
                      <m:t>𝑏</m:t>
                    </m:r>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r>
                          <a:rPr lang="en-US" altLang="zh-CN" i="1" dirty="0">
                            <a:latin typeface="Cambria Math" panose="02040503050406030204" pitchFamily="18" charset="0"/>
                          </a:rPr>
                          <m:t>−2</m:t>
                        </m:r>
                      </m:sub>
                    </m:sSub>
                  </m:oMath>
                </a14:m>
                <a:r>
                  <a:rPr lang="en-US" altLang="zh-CN" i="1"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0</m:t>
                        </m:r>
                      </m:sub>
                    </m:sSub>
                  </m:oMath>
                </a14:m>
                <a:r>
                  <a:rPr lang="en-US" altLang="zh-CN" dirty="0" smtClean="0"/>
                  <a:t>)</a:t>
                </a:r>
                <a:r>
                  <a:rPr lang="en-US" altLang="zh-CN" baseline="-25000" dirty="0" smtClean="0">
                    <a:latin typeface="Cambria Math" pitchFamily="18" charset="0"/>
                    <a:ea typeface="Cambria Math" pitchFamily="18" charset="0"/>
                  </a:rPr>
                  <a:t>2</a:t>
                </a:r>
                <a:endParaRPr lang="en-US" altLang="zh-CN" dirty="0" smtClean="0"/>
              </a:p>
              <a:p>
                <a:pPr marL="628650" indent="-274638">
                  <a:lnSpc>
                    <a:spcPct val="90000"/>
                  </a:lnSpc>
                  <a:buClr>
                    <a:srgbClr val="01559D"/>
                  </a:buClr>
                  <a:buFont typeface="Wingdings" panose="05000000000000000000" pitchFamily="2" charset="2"/>
                  <a:buChar char="Ø"/>
                </a:pPr>
                <a:r>
                  <a:rPr lang="zh-CN" altLang="en-US" sz="2400" dirty="0" smtClean="0"/>
                  <a:t>要把</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smtClean="0"/>
                  <a:t>和</a:t>
                </a:r>
                <a14:m>
                  <m:oMath xmlns:m="http://schemas.openxmlformats.org/officeDocument/2006/math">
                    <m:r>
                      <a:rPr lang="en-US" altLang="zh-CN" sz="2400" i="1" dirty="0" smtClean="0">
                        <a:latin typeface="Cambria Math" panose="02040503050406030204" pitchFamily="18" charset="0"/>
                      </a:rPr>
                      <m:t>𝑏</m:t>
                    </m:r>
                  </m:oMath>
                </a14:m>
                <a:r>
                  <a:rPr lang="zh-CN" altLang="en-US" sz="2400" dirty="0" smtClean="0"/>
                  <a:t>相乘</a:t>
                </a:r>
                <a:r>
                  <a:rPr lang="en-US" altLang="zh-CN" sz="2400" dirty="0" smtClean="0"/>
                  <a:t>, </a:t>
                </a:r>
                <a:r>
                  <a:rPr lang="zh-CN" altLang="en-US" sz="2400" dirty="0" smtClean="0"/>
                  <a:t>利用分配律可以看出</a:t>
                </a:r>
                <a14:m>
                  <m:oMath xmlns:m="http://schemas.openxmlformats.org/officeDocument/2006/math">
                    <m:r>
                      <a:rPr lang="en-US" altLang="zh-CN" sz="2400" i="1" dirty="0">
                        <a:latin typeface="Cambria Math" panose="02040503050406030204" pitchFamily="18" charset="0"/>
                      </a:rPr>
                      <m:t>𝑎𝑏</m:t>
                    </m:r>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𝑎</m:t>
                    </m:r>
                    <m:d>
                      <m:dPr>
                        <m:ctrlPr>
                          <a:rPr lang="en-US" altLang="zh-CN" sz="2400" b="0" i="1" dirty="0" smtClean="0">
                            <a:latin typeface="Cambria Math" panose="02040503050406030204" pitchFamily="18" charset="0"/>
                            <a:ea typeface="Cambria Math" panose="02040503050406030204" pitchFamily="18" charset="0"/>
                          </a:rPr>
                        </m:ctrlPr>
                      </m:dPr>
                      <m:e>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𝑏</m:t>
                            </m:r>
                          </m:e>
                          <m:sub>
                            <m:r>
                              <a:rPr lang="en-US" altLang="zh-CN" sz="2400" b="0" i="1" dirty="0" smtClean="0">
                                <a:latin typeface="Cambria Math" panose="02040503050406030204" pitchFamily="18" charset="0"/>
                                <a:ea typeface="Cambria Math" panose="02040503050406030204" pitchFamily="18" charset="0"/>
                              </a:rPr>
                              <m:t>0</m:t>
                            </m:r>
                          </m:sub>
                        </m:sSub>
                        <m:r>
                          <a:rPr lang="en-US" altLang="zh-CN" sz="2400" b="0" i="1" dirty="0" smtClean="0">
                            <a:latin typeface="Cambria Math" panose="02040503050406030204" pitchFamily="18" charset="0"/>
                            <a:ea typeface="Cambria Math" panose="02040503050406030204" pitchFamily="18" charset="0"/>
                          </a:rPr>
                          <m:t>∙</m:t>
                        </m:r>
                        <m:sSup>
                          <m:sSupPr>
                            <m:ctrlPr>
                              <a:rPr lang="en-US" altLang="zh-CN" sz="2400" b="0" i="1" dirty="0" smtClean="0">
                                <a:latin typeface="Cambria Math" panose="02040503050406030204" pitchFamily="18" charset="0"/>
                                <a:ea typeface="Cambria Math" panose="02040503050406030204" pitchFamily="18" charset="0"/>
                              </a:rPr>
                            </m:ctrlPr>
                          </m:sSupPr>
                          <m:e>
                            <m:r>
                              <a:rPr lang="en-US" altLang="zh-CN" sz="2400" b="0" i="1" dirty="0" smtClean="0">
                                <a:latin typeface="Cambria Math" panose="02040503050406030204" pitchFamily="18" charset="0"/>
                                <a:ea typeface="Cambria Math" panose="02040503050406030204" pitchFamily="18" charset="0"/>
                              </a:rPr>
                              <m:t>2</m:t>
                            </m:r>
                          </m:e>
                          <m:sup>
                            <m:r>
                              <a:rPr lang="en-US" altLang="zh-CN" sz="2400" b="0" i="1" dirty="0" smtClean="0">
                                <a:latin typeface="Cambria Math" panose="02040503050406030204" pitchFamily="18" charset="0"/>
                                <a:ea typeface="Cambria Math" panose="02040503050406030204" pitchFamily="18" charset="0"/>
                              </a:rPr>
                              <m:t>0</m:t>
                            </m:r>
                          </m:sup>
                        </m:sSup>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𝑏</m:t>
                            </m:r>
                          </m:e>
                          <m:sub>
                            <m:r>
                              <a:rPr lang="en-US" altLang="zh-CN" sz="2400" b="0" i="1" dirty="0" smtClean="0">
                                <a:latin typeface="Cambria Math" panose="02040503050406030204" pitchFamily="18" charset="0"/>
                                <a:ea typeface="Cambria Math" panose="02040503050406030204" pitchFamily="18" charset="0"/>
                              </a:rPr>
                              <m:t>1</m:t>
                            </m:r>
                          </m:sub>
                        </m:sSub>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b="0" i="1" dirty="0" smtClean="0">
                                <a:latin typeface="Cambria Math" panose="02040503050406030204" pitchFamily="18" charset="0"/>
                                <a:ea typeface="Cambria Math" panose="02040503050406030204" pitchFamily="18" charset="0"/>
                              </a:rPr>
                              <m:t>2</m:t>
                            </m:r>
                          </m:e>
                          <m:sup>
                            <m:r>
                              <a:rPr lang="en-US" altLang="zh-CN" sz="2400" b="0" i="1" dirty="0" smtClean="0">
                                <a:latin typeface="Cambria Math" panose="02040503050406030204" pitchFamily="18" charset="0"/>
                                <a:ea typeface="Cambria Math" panose="02040503050406030204" pitchFamily="18" charset="0"/>
                              </a:rPr>
                              <m:t>1</m:t>
                            </m:r>
                          </m:sup>
                        </m:sSup>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𝑏</m:t>
                            </m:r>
                          </m:e>
                          <m:sub>
                            <m:r>
                              <a:rPr lang="en-US" altLang="zh-CN" sz="2400" b="0" i="1" dirty="0" smtClean="0">
                                <a:latin typeface="Cambria Math" panose="02040503050406030204" pitchFamily="18" charset="0"/>
                                <a:ea typeface="Cambria Math" panose="02040503050406030204" pitchFamily="18" charset="0"/>
                              </a:rPr>
                              <m:t>𝑛</m:t>
                            </m:r>
                            <m:r>
                              <a:rPr lang="en-US" altLang="zh-CN" sz="2400" b="0" i="1" dirty="0" smtClean="0">
                                <a:latin typeface="Cambria Math" panose="02040503050406030204" pitchFamily="18" charset="0"/>
                                <a:ea typeface="Cambria Math" panose="02040503050406030204" pitchFamily="18" charset="0"/>
                              </a:rPr>
                              <m:t>−1</m:t>
                            </m:r>
                          </m:sub>
                        </m:sSub>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b="0" i="1" dirty="0" smtClean="0">
                                <a:latin typeface="Cambria Math" panose="02040503050406030204" pitchFamily="18" charset="0"/>
                                <a:ea typeface="Cambria Math" panose="02040503050406030204" pitchFamily="18" charset="0"/>
                              </a:rPr>
                              <m:t>2</m:t>
                            </m:r>
                          </m:e>
                          <m:sup>
                            <m:r>
                              <a:rPr lang="en-US" altLang="zh-CN" sz="2400" b="0" i="1" dirty="0" smtClean="0">
                                <a:latin typeface="Cambria Math" panose="02040503050406030204" pitchFamily="18" charset="0"/>
                                <a:ea typeface="Cambria Math" panose="02040503050406030204" pitchFamily="18" charset="0"/>
                              </a:rPr>
                              <m:t>𝑛</m:t>
                            </m:r>
                            <m:r>
                              <a:rPr lang="en-US" altLang="zh-CN" sz="2400" b="0" i="1" dirty="0" smtClean="0">
                                <a:latin typeface="Cambria Math" panose="02040503050406030204" pitchFamily="18" charset="0"/>
                                <a:ea typeface="Cambria Math" panose="02040503050406030204" pitchFamily="18" charset="0"/>
                              </a:rPr>
                              <m:t>−1</m:t>
                            </m:r>
                          </m:sup>
                        </m:sSup>
                      </m:e>
                    </m:d>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𝑎</m:t>
                    </m:r>
                    <m:d>
                      <m:dPr>
                        <m:ctrlPr>
                          <a:rPr lang="en-US" altLang="zh-CN" sz="2400" b="0" i="1" dirty="0" smtClean="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𝑏</m:t>
                            </m:r>
                          </m:e>
                          <m:sub>
                            <m:r>
                              <a:rPr lang="en-US" altLang="zh-CN" sz="2400" i="1" dirty="0">
                                <a:latin typeface="Cambria Math" panose="02040503050406030204" pitchFamily="18" charset="0"/>
                                <a:ea typeface="Cambria Math" panose="02040503050406030204" pitchFamily="18" charset="0"/>
                              </a:rPr>
                              <m:t>0</m:t>
                            </m:r>
                          </m:sub>
                        </m:sSub>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2</m:t>
                            </m:r>
                          </m:e>
                          <m:sup>
                            <m:r>
                              <a:rPr lang="en-US" altLang="zh-CN" sz="2400" i="1" dirty="0">
                                <a:latin typeface="Cambria Math" panose="02040503050406030204" pitchFamily="18" charset="0"/>
                                <a:ea typeface="Cambria Math" panose="02040503050406030204" pitchFamily="18" charset="0"/>
                              </a:rPr>
                              <m:t>0</m:t>
                            </m:r>
                          </m:sup>
                        </m:sSup>
                      </m:e>
                    </m:d>
                    <m:r>
                      <a:rPr lang="en-US" altLang="zh-CN" sz="2400" b="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𝑎</m:t>
                    </m:r>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𝑏</m:t>
                            </m:r>
                          </m:e>
                          <m:sub>
                            <m:r>
                              <a:rPr lang="en-US" altLang="zh-CN" sz="2400" i="1" dirty="0">
                                <a:latin typeface="Cambria Math" panose="02040503050406030204" pitchFamily="18" charset="0"/>
                                <a:ea typeface="Cambria Math" panose="02040503050406030204" pitchFamily="18" charset="0"/>
                              </a:rPr>
                              <m:t>1</m:t>
                            </m:r>
                          </m:sub>
                        </m:sSub>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2</m:t>
                            </m:r>
                          </m:e>
                          <m:sup>
                            <m:r>
                              <a:rPr lang="en-US" altLang="zh-CN" sz="2400" i="1" dirty="0">
                                <a:latin typeface="Cambria Math" panose="02040503050406030204" pitchFamily="18" charset="0"/>
                                <a:ea typeface="Cambria Math" panose="02040503050406030204" pitchFamily="18" charset="0"/>
                              </a:rPr>
                              <m:t>1</m:t>
                            </m:r>
                          </m:sup>
                        </m:sSup>
                      </m:e>
                    </m:d>
                    <m:r>
                      <a:rPr lang="en-US" altLang="zh-CN" sz="2400" b="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𝑎</m:t>
                    </m:r>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𝑏</m:t>
                            </m:r>
                          </m:e>
                          <m:sub>
                            <m:r>
                              <a:rPr lang="en-US" altLang="zh-CN" sz="2400" i="1" dirty="0">
                                <a:latin typeface="Cambria Math" panose="02040503050406030204" pitchFamily="18" charset="0"/>
                                <a:ea typeface="Cambria Math" panose="02040503050406030204" pitchFamily="18" charset="0"/>
                              </a:rPr>
                              <m:t>𝑛</m:t>
                            </m:r>
                            <m:r>
                              <a:rPr lang="en-US" altLang="zh-CN" sz="2400" i="1" dirty="0">
                                <a:latin typeface="Cambria Math" panose="02040503050406030204" pitchFamily="18" charset="0"/>
                                <a:ea typeface="Cambria Math" panose="02040503050406030204" pitchFamily="18" charset="0"/>
                              </a:rPr>
                              <m:t>−1</m:t>
                            </m:r>
                          </m:sub>
                        </m:sSub>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2</m:t>
                            </m:r>
                          </m:e>
                          <m:sup>
                            <m:r>
                              <a:rPr lang="en-US" altLang="zh-CN" sz="2400" i="1" dirty="0">
                                <a:latin typeface="Cambria Math" panose="02040503050406030204" pitchFamily="18" charset="0"/>
                                <a:ea typeface="Cambria Math" panose="02040503050406030204" pitchFamily="18" charset="0"/>
                              </a:rPr>
                              <m:t>𝑛</m:t>
                            </m:r>
                            <m:r>
                              <a:rPr lang="en-US" altLang="zh-CN" sz="2400" i="1" dirty="0">
                                <a:latin typeface="Cambria Math" panose="02040503050406030204" pitchFamily="18" charset="0"/>
                                <a:ea typeface="Cambria Math" panose="02040503050406030204" pitchFamily="18" charset="0"/>
                              </a:rPr>
                              <m:t>−1</m:t>
                            </m:r>
                          </m:sup>
                        </m:sSup>
                      </m:e>
                    </m:d>
                  </m:oMath>
                </a14:m>
                <a:r>
                  <a:rPr lang="en-US" altLang="zh-CN" sz="2400" b="0" dirty="0" smtClean="0">
                    <a:ea typeface="Cambria Math" panose="02040503050406030204" pitchFamily="18" charset="0"/>
                  </a:rPr>
                  <a:t>. </a:t>
                </a:r>
              </a:p>
              <a:p>
                <a:pPr marL="628650" indent="-274638">
                  <a:lnSpc>
                    <a:spcPct val="90000"/>
                  </a:lnSpc>
                  <a:buClr>
                    <a:srgbClr val="01559D"/>
                  </a:buClr>
                  <a:buFont typeface="Wingdings" panose="05000000000000000000" pitchFamily="2" charset="2"/>
                  <a:buChar char="Ø"/>
                </a:pPr>
                <a:r>
                  <a:rPr lang="zh-CN" altLang="en-US" sz="2400" dirty="0"/>
                  <a:t>要把</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t>和</a:t>
                </a:r>
                <a14:m>
                  <m:oMath xmlns:m="http://schemas.openxmlformats.org/officeDocument/2006/math">
                    <m:r>
                      <a:rPr lang="en-US" altLang="zh-CN" sz="2400" i="1" dirty="0" smtClean="0">
                        <a:latin typeface="Cambria Math" panose="02040503050406030204" pitchFamily="18" charset="0"/>
                      </a:rPr>
                      <m:t>𝑏</m:t>
                    </m:r>
                  </m:oMath>
                </a14:m>
                <a:r>
                  <a:rPr lang="zh-CN" altLang="en-US" sz="2400" dirty="0" smtClean="0"/>
                  <a:t>相乘</a:t>
                </a:r>
                <a:r>
                  <a:rPr lang="en-US" altLang="zh-CN" sz="2400" dirty="0" smtClean="0"/>
                  <a:t>, </a:t>
                </a:r>
                <a:r>
                  <a:rPr lang="zh-CN" altLang="en-US" sz="2400" dirty="0" smtClean="0"/>
                  <a:t>首先注意当</a:t>
                </a:r>
                <a14:m>
                  <m:oMath xmlns:m="http://schemas.openxmlformats.org/officeDocument/2006/math">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𝑏</m:t>
                        </m:r>
                      </m:e>
                      <m:sub>
                        <m:r>
                          <m:rPr>
                            <m:sty m:val="p"/>
                          </m:rPr>
                          <a:rPr lang="en-US" altLang="zh-CN" sz="2400" i="1" dirty="0" smtClean="0">
                            <a:latin typeface="Cambria Math" panose="02040503050406030204" pitchFamily="18" charset="0"/>
                            <a:ea typeface="Cambria Math" panose="02040503050406030204" pitchFamily="18" charset="0"/>
                          </a:rPr>
                          <m:t>j</m:t>
                        </m:r>
                      </m:sub>
                    </m:sSub>
                  </m:oMath>
                </a14:m>
                <a:r>
                  <a:rPr lang="en-US" altLang="zh-CN" sz="2400" dirty="0" smtClean="0"/>
                  <a:t>=1</a:t>
                </a:r>
                <a:r>
                  <a:rPr lang="zh-CN" altLang="en-US" sz="2400" dirty="0" smtClean="0"/>
                  <a:t>时</a:t>
                </a:r>
                <a:r>
                  <a:rPr lang="en-US" altLang="zh-CN" sz="2400" dirty="0" smtClean="0"/>
                  <a:t>, </a:t>
                </a:r>
                <a14:m>
                  <m:oMath xmlns:m="http://schemas.openxmlformats.org/officeDocument/2006/math">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𝑎𝑏</m:t>
                        </m:r>
                      </m:e>
                      <m:sub>
                        <m:r>
                          <a:rPr lang="en-US" altLang="zh-CN" sz="2400" b="0" i="1" dirty="0" smtClean="0">
                            <a:latin typeface="Cambria Math" panose="02040503050406030204" pitchFamily="18" charset="0"/>
                            <a:ea typeface="Cambria Math" panose="02040503050406030204" pitchFamily="18" charset="0"/>
                          </a:rPr>
                          <m:t>𝑗</m:t>
                        </m:r>
                      </m:sub>
                    </m:sSub>
                    <m:r>
                      <a:rPr lang="en-US" altLang="zh-CN" sz="2400" b="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𝑎</m:t>
                    </m:r>
                  </m:oMath>
                </a14:m>
                <a:r>
                  <a:rPr lang="en-US" altLang="zh-CN" sz="2400" dirty="0" smtClean="0"/>
                  <a:t>. </a:t>
                </a:r>
                <a:r>
                  <a:rPr lang="zh-CN" altLang="en-US" sz="2400" dirty="0" smtClean="0"/>
                  <a:t>当</a:t>
                </a:r>
                <a14:m>
                  <m:oMath xmlns:m="http://schemas.openxmlformats.org/officeDocument/2006/math">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𝑏</m:t>
                        </m:r>
                      </m:e>
                      <m:sub>
                        <m:r>
                          <m:rPr>
                            <m:sty m:val="p"/>
                          </m:rPr>
                          <a:rPr lang="en-US" altLang="zh-CN" sz="2400" i="1" dirty="0">
                            <a:latin typeface="Cambria Math" panose="02040503050406030204" pitchFamily="18" charset="0"/>
                            <a:ea typeface="Cambria Math" panose="02040503050406030204" pitchFamily="18" charset="0"/>
                          </a:rPr>
                          <m:t>j</m:t>
                        </m:r>
                      </m:sub>
                    </m:sSub>
                  </m:oMath>
                </a14:m>
                <a:r>
                  <a:rPr lang="en-US" altLang="zh-CN" sz="2400" dirty="0" smtClean="0"/>
                  <a:t>=0</a:t>
                </a:r>
                <a:r>
                  <a:rPr lang="zh-CN" altLang="en-US" sz="2400" dirty="0" smtClean="0"/>
                  <a:t>时</a:t>
                </a:r>
                <a:r>
                  <a:rPr lang="en-US" altLang="zh-CN" sz="2400" dirty="0" smtClean="0"/>
                  <a:t>, </a:t>
                </a:r>
                <a14:m>
                  <m:oMath xmlns:m="http://schemas.openxmlformats.org/officeDocument/2006/math">
                    <m:r>
                      <a:rPr lang="en-US" altLang="zh-CN" sz="2400" b="0" i="0" dirty="0" smtClean="0">
                        <a:latin typeface="Cambria Math" panose="02040503050406030204" pitchFamily="18" charset="0"/>
                        <a:ea typeface="Cambria Math" panose="02040503050406030204" pitchFamily="18" charset="0"/>
                      </a:rPr>
                      <m:t> </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𝑎𝑏</m:t>
                        </m:r>
                      </m:e>
                      <m:sub>
                        <m:r>
                          <a:rPr lang="en-US" altLang="zh-CN" sz="2400" i="1" dirty="0">
                            <a:latin typeface="Cambria Math" panose="02040503050406030204" pitchFamily="18" charset="0"/>
                            <a:ea typeface="Cambria Math" panose="02040503050406030204" pitchFamily="18" charset="0"/>
                          </a:rPr>
                          <m:t>𝑗</m:t>
                        </m:r>
                      </m:sub>
                    </m:sSub>
                    <m:r>
                      <a:rPr lang="en-US" altLang="zh-CN" sz="2400" i="1" dirty="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0</m:t>
                    </m:r>
                  </m:oMath>
                </a14:m>
                <a:r>
                  <a:rPr lang="en-US" altLang="zh-CN" sz="2400" dirty="0" smtClean="0"/>
                  <a:t>.</a:t>
                </a:r>
              </a:p>
              <a:p>
                <a:pPr marL="628650" indent="-274638">
                  <a:lnSpc>
                    <a:spcPct val="90000"/>
                  </a:lnSpc>
                  <a:buClr>
                    <a:srgbClr val="01559D"/>
                  </a:buClr>
                  <a:buFont typeface="Wingdings" panose="05000000000000000000" pitchFamily="2" charset="2"/>
                  <a:buChar char="Ø"/>
                </a:pPr>
                <a:r>
                  <a:rPr lang="zh-CN" altLang="en-US" sz="2400" dirty="0" smtClean="0"/>
                  <a:t>当用</a:t>
                </a:r>
                <a:r>
                  <a:rPr lang="en-US" altLang="zh-CN" sz="2400" dirty="0" smtClean="0"/>
                  <a:t>2</a:t>
                </a:r>
                <a:r>
                  <a:rPr lang="zh-CN" altLang="en-US" sz="2400" dirty="0" smtClean="0"/>
                  <a:t>乘以一项时</a:t>
                </a:r>
                <a:r>
                  <a:rPr lang="en-US" altLang="zh-CN" sz="2400" dirty="0" smtClean="0"/>
                  <a:t>, </a:t>
                </a:r>
                <a:r>
                  <a:rPr lang="zh-CN" altLang="en-US" sz="2400" dirty="0" smtClean="0"/>
                  <a:t>可以把该项的二进制展开式向左移一位并在尾部加上</a:t>
                </a:r>
                <a:r>
                  <a:rPr lang="en-US" altLang="zh-CN" sz="2400" dirty="0" smtClean="0"/>
                  <a:t>0. </a:t>
                </a:r>
                <a:r>
                  <a:rPr lang="zh-CN" altLang="en-US" sz="2400" dirty="0" smtClean="0"/>
                  <a:t>因而可以通过把</a:t>
                </a:r>
                <a14:m>
                  <m:oMath xmlns:m="http://schemas.openxmlformats.org/officeDocument/2006/math">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𝑎𝑏</m:t>
                        </m:r>
                      </m:e>
                      <m:sub>
                        <m:r>
                          <a:rPr lang="en-US" altLang="zh-CN" sz="2400" i="1" dirty="0">
                            <a:latin typeface="Cambria Math" panose="02040503050406030204" pitchFamily="18" charset="0"/>
                            <a:ea typeface="Cambria Math" panose="02040503050406030204" pitchFamily="18" charset="0"/>
                          </a:rPr>
                          <m:t>𝑗</m:t>
                        </m:r>
                      </m:sub>
                    </m:sSub>
                  </m:oMath>
                </a14:m>
                <a:r>
                  <a:rPr lang="zh-CN" altLang="en-US" sz="2400" dirty="0" smtClean="0"/>
                  <a:t>的二进制展开式向左移</a:t>
                </a:r>
                <a14:m>
                  <m:oMath xmlns:m="http://schemas.openxmlformats.org/officeDocument/2006/math">
                    <m:r>
                      <a:rPr lang="en-US" altLang="zh-CN" sz="2400" i="1" dirty="0" smtClean="0">
                        <a:latin typeface="Cambria Math" panose="02040503050406030204" pitchFamily="18" charset="0"/>
                      </a:rPr>
                      <m:t>𝑗</m:t>
                    </m:r>
                  </m:oMath>
                </a14:m>
                <a:r>
                  <a:rPr lang="zh-CN" altLang="en-US" sz="2400" dirty="0" smtClean="0"/>
                  <a:t>位</a:t>
                </a:r>
                <a:r>
                  <a:rPr lang="en-US" altLang="zh-CN" sz="2400" dirty="0" smtClean="0"/>
                  <a:t>, </a:t>
                </a:r>
                <a:r>
                  <a:rPr lang="zh-CN" altLang="en-US" sz="2400" dirty="0" smtClean="0"/>
                  <a:t>再在尾部加上</a:t>
                </a:r>
                <a14:m>
                  <m:oMath xmlns:m="http://schemas.openxmlformats.org/officeDocument/2006/math">
                    <m:r>
                      <a:rPr lang="en-US" altLang="zh-CN" sz="2400" i="1" dirty="0" smtClean="0">
                        <a:latin typeface="Cambria Math" panose="02040503050406030204" pitchFamily="18" charset="0"/>
                      </a:rPr>
                      <m:t>𝑗</m:t>
                    </m:r>
                  </m:oMath>
                </a14:m>
                <a:r>
                  <a:rPr lang="zh-CN" altLang="en-US" sz="2400" dirty="0" smtClean="0"/>
                  <a:t>个</a:t>
                </a:r>
                <a:r>
                  <a:rPr lang="en-US" altLang="zh-CN" sz="2400" dirty="0" smtClean="0"/>
                  <a:t>0</a:t>
                </a:r>
                <a:r>
                  <a:rPr lang="zh-CN" altLang="en-US" sz="2400" dirty="0" smtClean="0"/>
                  <a:t>来获得</a:t>
                </a:r>
                <a14:m>
                  <m:oMath xmlns:m="http://schemas.openxmlformats.org/officeDocument/2006/math">
                    <m:r>
                      <a:rPr lang="en-US" altLang="zh-CN" sz="2400" i="1" dirty="0">
                        <a:latin typeface="Cambria Math" panose="02040503050406030204" pitchFamily="18" charset="0"/>
                        <a:ea typeface="Cambria Math" panose="02040503050406030204" pitchFamily="18" charset="0"/>
                      </a:rPr>
                      <m:t>𝑎</m:t>
                    </m:r>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𝑏</m:t>
                            </m:r>
                          </m:e>
                          <m:sub>
                            <m:r>
                              <m:rPr>
                                <m:sty m:val="p"/>
                              </m:rPr>
                              <a:rPr lang="en-US" altLang="zh-CN" sz="2400" i="1" dirty="0">
                                <a:latin typeface="Cambria Math" panose="02040503050406030204" pitchFamily="18" charset="0"/>
                                <a:ea typeface="Cambria Math" panose="02040503050406030204" pitchFamily="18" charset="0"/>
                              </a:rPr>
                              <m:t>j</m:t>
                            </m:r>
                          </m:sub>
                        </m:sSub>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2</m:t>
                            </m:r>
                          </m:e>
                          <m:sup>
                            <m:r>
                              <a:rPr lang="en-US" altLang="zh-CN" sz="2400" b="0" i="1" dirty="0" smtClean="0">
                                <a:latin typeface="Cambria Math" panose="02040503050406030204" pitchFamily="18" charset="0"/>
                                <a:ea typeface="Cambria Math" panose="02040503050406030204" pitchFamily="18" charset="0"/>
                              </a:rPr>
                              <m:t>𝑗</m:t>
                            </m:r>
                          </m:sup>
                        </m:sSup>
                      </m:e>
                    </m:d>
                  </m:oMath>
                </a14:m>
                <a:r>
                  <a:rPr lang="en-US" altLang="zh-CN" sz="2400" dirty="0" smtClean="0"/>
                  <a:t>. </a:t>
                </a:r>
              </a:p>
              <a:p>
                <a:pPr marL="628650" indent="-274638">
                  <a:lnSpc>
                    <a:spcPct val="90000"/>
                  </a:lnSpc>
                  <a:buClr>
                    <a:srgbClr val="01559D"/>
                  </a:buClr>
                  <a:buFont typeface="Wingdings" panose="05000000000000000000" pitchFamily="2" charset="2"/>
                  <a:buChar char="Ø"/>
                </a:pPr>
                <a:r>
                  <a:rPr lang="zh-CN" altLang="en-US" sz="2400" dirty="0" smtClean="0"/>
                  <a:t>最后</a:t>
                </a:r>
                <a:r>
                  <a:rPr lang="en-US" altLang="zh-CN" sz="2400" dirty="0" smtClean="0"/>
                  <a:t>, </a:t>
                </a:r>
                <a:r>
                  <a:rPr lang="zh-CN" altLang="en-US" sz="2400" dirty="0" smtClean="0"/>
                  <a:t>把</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smtClean="0"/>
                  <a:t>个整数</a:t>
                </a:r>
                <a14:m>
                  <m:oMath xmlns:m="http://schemas.openxmlformats.org/officeDocument/2006/math">
                    <m:r>
                      <a:rPr lang="en-US" altLang="zh-CN" sz="2400" i="1" dirty="0">
                        <a:latin typeface="Cambria Math" panose="02040503050406030204" pitchFamily="18" charset="0"/>
                        <a:ea typeface="Cambria Math" panose="02040503050406030204" pitchFamily="18" charset="0"/>
                      </a:rPr>
                      <m:t>𝑎</m:t>
                    </m:r>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𝑏</m:t>
                            </m:r>
                          </m:e>
                          <m:sub>
                            <m:r>
                              <m:rPr>
                                <m:sty m:val="p"/>
                              </m:rPr>
                              <a:rPr lang="en-US" altLang="zh-CN" sz="2400" i="1" dirty="0">
                                <a:latin typeface="Cambria Math" panose="02040503050406030204" pitchFamily="18" charset="0"/>
                                <a:ea typeface="Cambria Math" panose="02040503050406030204" pitchFamily="18" charset="0"/>
                              </a:rPr>
                              <m:t>j</m:t>
                            </m:r>
                          </m:sub>
                        </m:sSub>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2</m:t>
                            </m:r>
                          </m:e>
                          <m:sup>
                            <m:r>
                              <a:rPr lang="en-US" altLang="zh-CN" sz="2400" i="1" dirty="0">
                                <a:latin typeface="Cambria Math" panose="02040503050406030204" pitchFamily="18" charset="0"/>
                                <a:ea typeface="Cambria Math" panose="02040503050406030204" pitchFamily="18" charset="0"/>
                              </a:rPr>
                              <m:t>𝑗</m:t>
                            </m:r>
                          </m:sup>
                        </m:sSup>
                      </m:e>
                    </m:d>
                  </m:oMath>
                </a14:m>
                <a:r>
                  <a:rPr lang="en-US" altLang="zh-CN" sz="2400" dirty="0" smtClean="0"/>
                  <a:t>, </a:t>
                </a:r>
                <a14:m>
                  <m:oMath xmlns:m="http://schemas.openxmlformats.org/officeDocument/2006/math">
                    <m:r>
                      <a:rPr lang="en-US" altLang="zh-CN" sz="2400" i="1" dirty="0" smtClean="0">
                        <a:latin typeface="Cambria Math" panose="02040503050406030204" pitchFamily="18" charset="0"/>
                      </a:rPr>
                      <m:t>𝑗</m:t>
                    </m:r>
                  </m:oMath>
                </a14:m>
                <a:r>
                  <a:rPr lang="en-US" altLang="zh-CN" sz="2400" dirty="0" smtClean="0"/>
                  <a:t>=0,1,2,3,…,</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−1</m:t>
                    </m:r>
                  </m:oMath>
                </a14:m>
                <a:r>
                  <a:rPr lang="en-US" altLang="zh-CN" sz="2400" dirty="0" smtClean="0"/>
                  <a:t>, </a:t>
                </a:r>
                <a:r>
                  <a:rPr lang="zh-CN" altLang="en-US" sz="2400" dirty="0" smtClean="0"/>
                  <a:t>相加就得到</a:t>
                </a:r>
                <a14:m>
                  <m:oMath xmlns:m="http://schemas.openxmlformats.org/officeDocument/2006/math">
                    <m:r>
                      <a:rPr lang="en-US" altLang="zh-CN" sz="2400" i="1" dirty="0">
                        <a:latin typeface="Cambria Math" panose="02040503050406030204" pitchFamily="18" charset="0"/>
                      </a:rPr>
                      <m:t>𝑎𝑏</m:t>
                    </m:r>
                  </m:oMath>
                </a14:m>
                <a:r>
                  <a:rPr lang="en-US" altLang="zh-CN" sz="2400" dirty="0" smtClean="0"/>
                  <a:t>.</a:t>
                </a:r>
              </a:p>
              <a:p>
                <a:endParaRPr lang="en-US" altLang="zh-CN" dirty="0"/>
              </a:p>
              <a:p>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499"/>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4121E813-EB14-4EE5-AAE8-A9F962FB2909}"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43</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8915466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整数运算算法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nSpc>
                    <a:spcPct val="120000"/>
                  </a:lnSpc>
                </a:pPr>
                <a:r>
                  <a:rPr lang="zh-CN" altLang="en-US" dirty="0" smtClean="0"/>
                  <a:t>例</a:t>
                </a:r>
                <a:r>
                  <a:rPr lang="en-US" altLang="zh-CN" dirty="0" smtClean="0"/>
                  <a:t>:</a:t>
                </a:r>
                <a:r>
                  <a:rPr lang="zh-CN" altLang="en-US" dirty="0" smtClean="0"/>
                  <a:t>把</a:t>
                </a:r>
                <a14:m>
                  <m:oMath xmlns:m="http://schemas.openxmlformats.org/officeDocument/2006/math">
                    <m:r>
                      <a:rPr lang="en-US" altLang="zh-CN" i="1" dirty="0" smtClean="0">
                        <a:latin typeface="Cambria Math" panose="02040503050406030204" pitchFamily="18" charset="0"/>
                      </a:rPr>
                      <m:t>𝑎</m:t>
                    </m:r>
                  </m:oMath>
                </a14:m>
                <a:r>
                  <a:rPr lang="en-US" altLang="zh-CN"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(110)</m:t>
                        </m:r>
                      </m:e>
                      <m:sub>
                        <m:r>
                          <a:rPr lang="en-US" altLang="zh-CN" b="0" i="1" dirty="0" smtClean="0">
                            <a:latin typeface="Cambria Math" panose="02040503050406030204" pitchFamily="18" charset="0"/>
                          </a:rPr>
                          <m:t>2</m:t>
                        </m:r>
                      </m:sub>
                    </m:sSub>
                  </m:oMath>
                </a14:m>
                <a:r>
                  <a:rPr lang="en-US" altLang="zh-CN" dirty="0" smtClean="0"/>
                  <a:t> </a:t>
                </a:r>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en-US" altLang="zh-CN" dirty="0" smtClean="0"/>
                  <a:t>=</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(101)</m:t>
                        </m:r>
                      </m:e>
                      <m:sub>
                        <m:r>
                          <a:rPr lang="en-US" altLang="zh-CN" b="0" i="1" smtClean="0">
                            <a:latin typeface="Cambria Math" panose="02040503050406030204" pitchFamily="18" charset="0"/>
                          </a:rPr>
                          <m:t>2</m:t>
                        </m:r>
                      </m:sub>
                    </m:sSub>
                  </m:oMath>
                </a14:m>
                <a:r>
                  <a:rPr lang="zh-CN" altLang="en-US" dirty="0" smtClean="0"/>
                  <a:t>相乘</a:t>
                </a:r>
                <a:r>
                  <a:rPr lang="en-US" altLang="zh-CN" dirty="0" smtClean="0"/>
                  <a:t>.</a:t>
                </a:r>
              </a:p>
              <a:p>
                <a:pPr>
                  <a:lnSpc>
                    <a:spcPct val="120000"/>
                  </a:lnSpc>
                </a:pPr>
                <a:r>
                  <a:rPr lang="zh-CN" altLang="en-US" dirty="0" smtClean="0"/>
                  <a:t>解</a:t>
                </a:r>
                <a:r>
                  <a:rPr lang="en-US" altLang="zh-CN" dirty="0" smtClean="0"/>
                  <a:t>:</a:t>
                </a:r>
              </a:p>
              <a:p>
                <a:pPr marL="0" indent="0">
                  <a:lnSpc>
                    <a:spcPct val="120000"/>
                  </a:lnSpc>
                  <a:buNone/>
                </a:pPr>
                <a:r>
                  <a:rPr lang="en-US" altLang="zh-CN" sz="3000" dirty="0" smtClean="0"/>
                  <a:t> </a:t>
                </a:r>
                <a:r>
                  <a:rPr lang="en-US" sz="3000" dirty="0" smtClean="0"/>
                  <a:t>        110</a:t>
                </a:r>
              </a:p>
              <a:p>
                <a:pPr marL="0" indent="0">
                  <a:lnSpc>
                    <a:spcPct val="120000"/>
                  </a:lnSpc>
                  <a:buNone/>
                </a:pPr>
                <a:r>
                  <a:rPr lang="en-US" sz="3000" dirty="0" smtClean="0"/>
                  <a:t>         101</a:t>
                </a:r>
              </a:p>
              <a:p>
                <a:pPr marL="0" indent="0">
                  <a:lnSpc>
                    <a:spcPct val="120000"/>
                  </a:lnSpc>
                  <a:buNone/>
                </a:pPr>
                <a:r>
                  <a:rPr lang="en-US" sz="3000" dirty="0" smtClean="0"/>
                  <a:t>         110</a:t>
                </a:r>
              </a:p>
              <a:p>
                <a:pPr marL="0" indent="0">
                  <a:lnSpc>
                    <a:spcPct val="120000"/>
                  </a:lnSpc>
                  <a:buNone/>
                </a:pPr>
                <a:r>
                  <a:rPr lang="en-US" sz="3000" dirty="0"/>
                  <a:t> </a:t>
                </a:r>
                <a:r>
                  <a:rPr lang="en-US" sz="3000" dirty="0" smtClean="0"/>
                  <a:t>      000</a:t>
                </a:r>
              </a:p>
              <a:p>
                <a:pPr marL="0" indent="0">
                  <a:lnSpc>
                    <a:spcPct val="120000"/>
                  </a:lnSpc>
                  <a:buNone/>
                </a:pPr>
                <a:r>
                  <a:rPr lang="en-US" sz="3000" dirty="0" smtClean="0"/>
                  <a:t>     110 </a:t>
                </a:r>
              </a:p>
              <a:p>
                <a:pPr marL="0" indent="0">
                  <a:lnSpc>
                    <a:spcPct val="120000"/>
                  </a:lnSpc>
                  <a:buNone/>
                </a:pPr>
                <a:r>
                  <a:rPr lang="en-US" sz="3000" dirty="0" smtClean="0"/>
                  <a:t>     11110 </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74E34503-0389-4D5C-8CAA-E0EAB683FC0A}"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44</a:t>
            </a:fld>
            <a:endParaRPr lang="zh-CN" altLang="en-US" dirty="0"/>
          </a:p>
        </p:txBody>
      </p:sp>
      <p:cxnSp>
        <p:nvCxnSpPr>
          <p:cNvPr id="6" name="直接连接符 5"/>
          <p:cNvCxnSpPr/>
          <p:nvPr/>
        </p:nvCxnSpPr>
        <p:spPr>
          <a:xfrm>
            <a:off x="1066800" y="3581400"/>
            <a:ext cx="2133600" cy="0"/>
          </a:xfrm>
          <a:prstGeom prst="line">
            <a:avLst/>
          </a:prstGeom>
          <a:ln w="25400"/>
        </p:spPr>
        <p:style>
          <a:lnRef idx="3">
            <a:schemeClr val="dk1"/>
          </a:lnRef>
          <a:fillRef idx="0">
            <a:schemeClr val="dk1"/>
          </a:fillRef>
          <a:effectRef idx="2">
            <a:schemeClr val="dk1"/>
          </a:effectRef>
          <a:fontRef idx="minor">
            <a:schemeClr val="tx1"/>
          </a:fontRef>
        </p:style>
      </p:cxnSp>
      <p:sp>
        <p:nvSpPr>
          <p:cNvPr id="10" name="矩形 9"/>
          <p:cNvSpPr/>
          <p:nvPr/>
        </p:nvSpPr>
        <p:spPr>
          <a:xfrm>
            <a:off x="762000" y="2362200"/>
            <a:ext cx="2667000" cy="36576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066800" y="5410200"/>
            <a:ext cx="2133600" cy="0"/>
          </a:xfrm>
          <a:prstGeom prst="line">
            <a:avLst/>
          </a:prstGeom>
          <a:ln w="25400"/>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Content Placeholder 2"/>
              <p:cNvSpPr txBox="1">
                <a:spLocks/>
              </p:cNvSpPr>
              <p:nvPr/>
            </p:nvSpPr>
            <p:spPr>
              <a:xfrm>
                <a:off x="4000501" y="2003183"/>
                <a:ext cx="7696201" cy="4397617"/>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dirty="0" smtClean="0"/>
                  <a:t>首先注意到</a:t>
                </a:r>
                <a:endParaRPr lang="en-US" altLang="zh-CN" i="1" dirty="0">
                  <a:latin typeface="Cambria Math" panose="02040503050406030204" pitchFamily="18" charset="0"/>
                  <a:ea typeface="Cambria Math" panose="02040503050406030204" pitchFamily="18" charset="0"/>
                </a:endParaRPr>
              </a:p>
              <a:p>
                <a:pPr marL="533400" indent="-177800">
                  <a:lnSpc>
                    <a:spcPct val="120000"/>
                  </a:lnSpc>
                  <a:buClr>
                    <a:srgbClr val="01559D"/>
                  </a:buClr>
                  <a:buSzPct val="97000"/>
                  <a:buFont typeface="Wingdings" panose="05000000000000000000" pitchFamily="2" charset="2"/>
                  <a:buChar char="Ø"/>
                </a:pPr>
                <a14:m>
                  <m:oMath xmlns:m="http://schemas.openxmlformats.org/officeDocument/2006/math">
                    <m:r>
                      <a:rPr lang="en-US" altLang="zh-CN" sz="2400" i="1" dirty="0">
                        <a:latin typeface="Cambria Math" panose="02040503050406030204" pitchFamily="18" charset="0"/>
                        <a:ea typeface="Cambria Math" panose="02040503050406030204" pitchFamily="18" charset="0"/>
                      </a:rPr>
                      <m:t>𝑎</m:t>
                    </m:r>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𝑏</m:t>
                            </m:r>
                          </m:e>
                          <m:sub>
                            <m:r>
                              <a:rPr lang="en-US" altLang="zh-CN" sz="2400" i="1" dirty="0">
                                <a:latin typeface="Cambria Math" panose="02040503050406030204" pitchFamily="18" charset="0"/>
                                <a:ea typeface="Cambria Math" panose="02040503050406030204" pitchFamily="18" charset="0"/>
                              </a:rPr>
                              <m:t>0</m:t>
                            </m:r>
                          </m:sub>
                        </m:sSub>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2</m:t>
                            </m:r>
                          </m:e>
                          <m:sup>
                            <m:r>
                              <a:rPr lang="en-US" altLang="zh-CN" sz="2400" i="1" dirty="0">
                                <a:latin typeface="Cambria Math" panose="02040503050406030204" pitchFamily="18" charset="0"/>
                                <a:ea typeface="Cambria Math" panose="02040503050406030204" pitchFamily="18" charset="0"/>
                              </a:rPr>
                              <m:t>0</m:t>
                            </m:r>
                          </m:sup>
                        </m:sSup>
                      </m:e>
                    </m:d>
                    <m:r>
                      <a:rPr lang="en-US" altLang="zh-CN" sz="2400" i="1" dirty="0">
                        <a:latin typeface="Cambria Math" panose="02040503050406030204" pitchFamily="18" charset="0"/>
                        <a:ea typeface="Cambria Math" panose="02040503050406030204" pitchFamily="18" charset="0"/>
                      </a:rPr>
                      <m:t>=</m:t>
                    </m:r>
                    <m:sSub>
                      <m:sSubPr>
                        <m:ctrlPr>
                          <a:rPr lang="en-US" altLang="zh-CN" sz="2400" i="1" dirty="0" smtClean="0">
                            <a:latin typeface="Cambria Math" panose="02040503050406030204" pitchFamily="18" charset="0"/>
                            <a:ea typeface="Cambria Math" panose="02040503050406030204" pitchFamily="18" charset="0"/>
                          </a:rPr>
                        </m:ctrlPr>
                      </m:sSubPr>
                      <m:e>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110</m:t>
                        </m:r>
                        <m:r>
                          <a:rPr lang="en-US" altLang="zh-CN" sz="2400" i="1" dirty="0" smtClean="0">
                            <a:latin typeface="Cambria Math" panose="02040503050406030204" pitchFamily="18" charset="0"/>
                            <a:ea typeface="Cambria Math" panose="02040503050406030204" pitchFamily="18" charset="0"/>
                          </a:rPr>
                          <m:t>)</m:t>
                        </m:r>
                      </m:e>
                      <m:sub>
                        <m:r>
                          <a:rPr lang="en-US" altLang="zh-CN" sz="2400" b="0" i="1" dirty="0" smtClean="0">
                            <a:latin typeface="Cambria Math" panose="02040503050406030204" pitchFamily="18" charset="0"/>
                            <a:ea typeface="Cambria Math" panose="02040503050406030204" pitchFamily="18" charset="0"/>
                          </a:rPr>
                          <m:t>2</m:t>
                        </m:r>
                      </m:sub>
                    </m:sSub>
                    <m:r>
                      <a:rPr lang="zh-CN" altLang="en-US" sz="2400" i="1" dirty="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1</m:t>
                    </m:r>
                    <m:r>
                      <a:rPr lang="zh-CN" altLang="en-US"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2</m:t>
                        </m:r>
                      </m:e>
                      <m:sup>
                        <m:r>
                          <a:rPr lang="en-US" altLang="zh-CN" sz="2400" i="1" dirty="0">
                            <a:latin typeface="Cambria Math" panose="02040503050406030204" pitchFamily="18" charset="0"/>
                            <a:ea typeface="Cambria Math" panose="02040503050406030204" pitchFamily="18" charset="0"/>
                          </a:rPr>
                          <m:t>0</m:t>
                        </m:r>
                      </m:sup>
                    </m:sSup>
                    <m:r>
                      <a:rPr lang="en-US" altLang="zh-CN" sz="2400" i="1" dirty="0">
                        <a:latin typeface="Cambria Math" panose="02040503050406030204" pitchFamily="18" charset="0"/>
                        <a:ea typeface="Cambria Math" panose="02040503050406030204" pitchFamily="18" charset="0"/>
                      </a:rPr>
                      <m:t>=</m:t>
                    </m:r>
                    <m:sSub>
                      <m:sSubPr>
                        <m:ctrlPr>
                          <a:rPr lang="en-US" altLang="zh-CN" sz="2400" i="1" dirty="0" smtClean="0">
                            <a:latin typeface="Cambria Math" panose="02040503050406030204" pitchFamily="18" charset="0"/>
                            <a:ea typeface="Cambria Math" panose="02040503050406030204" pitchFamily="18" charset="0"/>
                          </a:rPr>
                        </m:ctrlPr>
                      </m:sSubPr>
                      <m:e>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110</m:t>
                        </m:r>
                        <m:r>
                          <a:rPr lang="en-US" altLang="zh-CN" sz="2400" i="1" dirty="0" smtClean="0">
                            <a:latin typeface="Cambria Math" panose="02040503050406030204" pitchFamily="18" charset="0"/>
                            <a:ea typeface="Cambria Math" panose="02040503050406030204" pitchFamily="18" charset="0"/>
                          </a:rPr>
                          <m:t>)</m:t>
                        </m:r>
                      </m:e>
                      <m:sub>
                        <m:r>
                          <a:rPr lang="en-US" altLang="zh-CN" sz="2400" b="0" i="1" dirty="0" smtClean="0">
                            <a:latin typeface="Cambria Math" panose="02040503050406030204" pitchFamily="18" charset="0"/>
                            <a:ea typeface="Cambria Math" panose="02040503050406030204" pitchFamily="18" charset="0"/>
                          </a:rPr>
                          <m:t>2</m:t>
                        </m:r>
                      </m:sub>
                    </m:sSub>
                  </m:oMath>
                </a14:m>
                <a:endParaRPr lang="en-US" altLang="zh-CN" sz="2400" b="0" dirty="0" smtClean="0">
                  <a:ea typeface="Cambria Math" panose="02040503050406030204" pitchFamily="18" charset="0"/>
                </a:endParaRPr>
              </a:p>
              <a:p>
                <a:pPr marL="533400" indent="-177800">
                  <a:lnSpc>
                    <a:spcPct val="120000"/>
                  </a:lnSpc>
                  <a:buClr>
                    <a:srgbClr val="01559D"/>
                  </a:buClr>
                  <a:buSzPct val="97000"/>
                  <a:buFont typeface="Wingdings" panose="05000000000000000000" pitchFamily="2" charset="2"/>
                  <a:buChar char="Ø"/>
                </a:pPr>
                <a14:m>
                  <m:oMath xmlns:m="http://schemas.openxmlformats.org/officeDocument/2006/math">
                    <m:r>
                      <a:rPr lang="en-US" altLang="zh-CN" sz="2400" i="1" dirty="0">
                        <a:latin typeface="Cambria Math" panose="02040503050406030204" pitchFamily="18" charset="0"/>
                        <a:ea typeface="Cambria Math" panose="02040503050406030204" pitchFamily="18" charset="0"/>
                      </a:rPr>
                      <m:t>𝑎</m:t>
                    </m:r>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𝑏</m:t>
                            </m:r>
                          </m:e>
                          <m:sub>
                            <m:r>
                              <a:rPr lang="en-US" altLang="zh-CN" sz="2400" b="0" i="1" dirty="0" smtClean="0">
                                <a:latin typeface="Cambria Math" panose="02040503050406030204" pitchFamily="18" charset="0"/>
                                <a:ea typeface="Cambria Math" panose="02040503050406030204" pitchFamily="18" charset="0"/>
                              </a:rPr>
                              <m:t>1</m:t>
                            </m:r>
                          </m:sub>
                        </m:sSub>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2</m:t>
                            </m:r>
                          </m:e>
                          <m:sup>
                            <m:r>
                              <a:rPr lang="en-US" altLang="zh-CN" sz="2400" b="0" i="1" dirty="0" smtClean="0">
                                <a:latin typeface="Cambria Math" panose="02040503050406030204" pitchFamily="18" charset="0"/>
                                <a:ea typeface="Cambria Math" panose="02040503050406030204" pitchFamily="18" charset="0"/>
                              </a:rPr>
                              <m:t>1</m:t>
                            </m:r>
                          </m:sup>
                        </m:sSup>
                      </m:e>
                    </m:d>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110</m:t>
                        </m:r>
                        <m:r>
                          <a:rPr lang="en-US" altLang="zh-CN" sz="2400" i="1" dirty="0" smtClean="0">
                            <a:latin typeface="Cambria Math" panose="02040503050406030204" pitchFamily="18" charset="0"/>
                            <a:ea typeface="Cambria Math" panose="02040503050406030204" pitchFamily="18" charset="0"/>
                          </a:rPr>
                          <m:t>)</m:t>
                        </m:r>
                      </m:e>
                      <m:sub>
                        <m:r>
                          <a:rPr lang="en-US" altLang="zh-CN" sz="2400" i="1" dirty="0">
                            <a:latin typeface="Cambria Math" panose="02040503050406030204" pitchFamily="18" charset="0"/>
                            <a:ea typeface="Cambria Math" panose="02040503050406030204" pitchFamily="18" charset="0"/>
                          </a:rPr>
                          <m:t>2</m:t>
                        </m:r>
                      </m:sub>
                    </m:sSub>
                    <m:r>
                      <a:rPr lang="zh-CN" altLang="en-US" sz="2400" i="1" dirty="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0</m:t>
                    </m:r>
                    <m:r>
                      <a:rPr lang="zh-CN" altLang="en-US"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2</m:t>
                        </m:r>
                      </m:e>
                      <m:sup>
                        <m:r>
                          <a:rPr lang="en-US" altLang="zh-CN" sz="2400" b="0" i="1" dirty="0" smtClean="0">
                            <a:latin typeface="Cambria Math" panose="02040503050406030204" pitchFamily="18" charset="0"/>
                            <a:ea typeface="Cambria Math" panose="02040503050406030204" pitchFamily="18" charset="0"/>
                          </a:rPr>
                          <m:t>1</m:t>
                        </m:r>
                      </m:sup>
                    </m:sSup>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d>
                          <m:dPr>
                            <m:begChr m:val="（"/>
                            <m:endChr m:val="）"/>
                            <m:ctrlPr>
                              <a:rPr lang="zh-CN" altLang="en-US" sz="2400" i="1" dirty="0">
                                <a:latin typeface="Cambria Math" panose="02040503050406030204" pitchFamily="18" charset="0"/>
                                <a:ea typeface="Cambria Math" panose="02040503050406030204" pitchFamily="18" charset="0"/>
                              </a:rPr>
                            </m:ctrlPr>
                          </m:dPr>
                          <m:e>
                            <m:r>
                              <a:rPr lang="en-US" altLang="zh-CN" sz="2400" b="0" i="1" dirty="0" smtClean="0">
                                <a:latin typeface="Cambria Math" panose="02040503050406030204" pitchFamily="18" charset="0"/>
                                <a:ea typeface="Cambria Math" panose="02040503050406030204" pitchFamily="18" charset="0"/>
                              </a:rPr>
                              <m:t>000</m:t>
                            </m:r>
                            <m:r>
                              <a:rPr lang="en-US" altLang="zh-CN" sz="2400" i="1" dirty="0">
                                <a:latin typeface="Cambria Math" panose="02040503050406030204" pitchFamily="18" charset="0"/>
                                <a:ea typeface="Cambria Math" panose="02040503050406030204" pitchFamily="18" charset="0"/>
                              </a:rPr>
                              <m:t>0</m:t>
                            </m:r>
                          </m:e>
                        </m:d>
                      </m:e>
                      <m:sub>
                        <m:r>
                          <a:rPr lang="en-US" altLang="zh-CN" sz="2400" i="1" dirty="0">
                            <a:latin typeface="Cambria Math" panose="02040503050406030204" pitchFamily="18" charset="0"/>
                            <a:ea typeface="Cambria Math" panose="02040503050406030204" pitchFamily="18" charset="0"/>
                          </a:rPr>
                          <m:t>2</m:t>
                        </m:r>
                      </m:sub>
                    </m:sSub>
                  </m:oMath>
                </a14:m>
                <a:endParaRPr lang="en-US" altLang="zh-CN" sz="2400" i="1" dirty="0" smtClean="0">
                  <a:latin typeface="Cambria Math" panose="02040503050406030204" pitchFamily="18" charset="0"/>
                  <a:ea typeface="Cambria Math" panose="02040503050406030204" pitchFamily="18" charset="0"/>
                </a:endParaRPr>
              </a:p>
              <a:p>
                <a:pPr marL="533400" indent="-177800">
                  <a:lnSpc>
                    <a:spcPct val="120000"/>
                  </a:lnSpc>
                  <a:buClr>
                    <a:srgbClr val="01559D"/>
                  </a:buClr>
                  <a:buSzPct val="97000"/>
                  <a:buFont typeface="Wingdings" panose="05000000000000000000" pitchFamily="2" charset="2"/>
                  <a:buChar char="Ø"/>
                </a:pPr>
                <a14:m>
                  <m:oMath xmlns:m="http://schemas.openxmlformats.org/officeDocument/2006/math">
                    <m:r>
                      <a:rPr lang="en-US" altLang="zh-CN" sz="2400" i="1" dirty="0">
                        <a:latin typeface="Cambria Math" panose="02040503050406030204" pitchFamily="18" charset="0"/>
                        <a:ea typeface="Cambria Math" panose="02040503050406030204" pitchFamily="18" charset="0"/>
                      </a:rPr>
                      <m:t>𝑎</m:t>
                    </m:r>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𝑏</m:t>
                            </m:r>
                          </m:e>
                          <m:sub>
                            <m:r>
                              <a:rPr lang="en-US" altLang="zh-CN" sz="2400" b="0" i="1" dirty="0" smtClean="0">
                                <a:latin typeface="Cambria Math" panose="02040503050406030204" pitchFamily="18" charset="0"/>
                                <a:ea typeface="Cambria Math" panose="02040503050406030204" pitchFamily="18" charset="0"/>
                              </a:rPr>
                              <m:t>2</m:t>
                            </m:r>
                          </m:sub>
                        </m:sSub>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2</m:t>
                            </m:r>
                          </m:e>
                          <m:sup>
                            <m:r>
                              <a:rPr lang="en-US" altLang="zh-CN" sz="2400" b="0" i="1" dirty="0" smtClean="0">
                                <a:latin typeface="Cambria Math" panose="02040503050406030204" pitchFamily="18" charset="0"/>
                                <a:ea typeface="Cambria Math" panose="02040503050406030204" pitchFamily="18" charset="0"/>
                              </a:rPr>
                              <m:t>2</m:t>
                            </m:r>
                          </m:sup>
                        </m:sSup>
                      </m:e>
                    </m:d>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110</m:t>
                        </m:r>
                        <m:r>
                          <a:rPr lang="en-US" altLang="zh-CN" sz="2400" b="0" i="1" dirty="0" smtClean="0">
                            <a:latin typeface="Cambria Math" panose="02040503050406030204" pitchFamily="18" charset="0"/>
                            <a:ea typeface="Cambria Math" panose="02040503050406030204" pitchFamily="18" charset="0"/>
                          </a:rPr>
                          <m:t>)</m:t>
                        </m:r>
                      </m:e>
                      <m:sub>
                        <m:r>
                          <a:rPr lang="en-US" altLang="zh-CN" sz="2400" i="1" dirty="0">
                            <a:latin typeface="Cambria Math" panose="02040503050406030204" pitchFamily="18" charset="0"/>
                            <a:ea typeface="Cambria Math" panose="02040503050406030204" pitchFamily="18" charset="0"/>
                          </a:rPr>
                          <m:t>2</m:t>
                        </m:r>
                      </m:sub>
                    </m:sSub>
                    <m:r>
                      <a:rPr lang="zh-CN" altLang="en-US"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1</m:t>
                    </m:r>
                    <m:r>
                      <a:rPr lang="zh-CN" altLang="en-US"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2</m:t>
                        </m:r>
                      </m:e>
                      <m:sup>
                        <m:r>
                          <a:rPr lang="en-US" altLang="zh-CN" sz="2400" b="0" i="1" dirty="0" smtClean="0">
                            <a:latin typeface="Cambria Math" panose="02040503050406030204" pitchFamily="18" charset="0"/>
                            <a:ea typeface="Cambria Math" panose="02040503050406030204" pitchFamily="18" charset="0"/>
                          </a:rPr>
                          <m:t>2</m:t>
                        </m:r>
                      </m:sup>
                    </m:sSup>
                    <m:r>
                      <a:rPr lang="en-US" altLang="zh-CN" sz="2400" i="1" dirty="0">
                        <a:latin typeface="Cambria Math" panose="02040503050406030204" pitchFamily="18" charset="0"/>
                        <a:ea typeface="Cambria Math" panose="02040503050406030204" pitchFamily="18" charset="0"/>
                      </a:rPr>
                      <m:t>=</m:t>
                    </m:r>
                    <m:sSub>
                      <m:sSubPr>
                        <m:ctrlPr>
                          <a:rPr lang="en-US" altLang="zh-CN" sz="240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110</m:t>
                        </m:r>
                        <m:r>
                          <a:rPr lang="en-US" altLang="zh-CN" sz="2400" b="0" i="1" dirty="0" smtClean="0">
                            <a:latin typeface="Cambria Math" panose="02040503050406030204" pitchFamily="18" charset="0"/>
                            <a:ea typeface="Cambria Math" panose="02040503050406030204" pitchFamily="18" charset="0"/>
                          </a:rPr>
                          <m:t>00)</m:t>
                        </m:r>
                      </m:e>
                      <m:sub>
                        <m:r>
                          <a:rPr lang="en-US" altLang="zh-CN" sz="2400" i="1" dirty="0">
                            <a:latin typeface="Cambria Math" panose="02040503050406030204" pitchFamily="18" charset="0"/>
                            <a:ea typeface="Cambria Math" panose="02040503050406030204" pitchFamily="18" charset="0"/>
                          </a:rPr>
                          <m:t>2</m:t>
                        </m:r>
                      </m:sub>
                    </m:sSub>
                  </m:oMath>
                </a14:m>
                <a:endParaRPr lang="en-US" altLang="zh-CN" sz="2400" b="0" dirty="0" smtClean="0">
                  <a:ea typeface="Cambria Math" panose="02040503050406030204" pitchFamily="18" charset="0"/>
                </a:endParaRPr>
              </a:p>
              <a:p>
                <a:pPr marL="0" indent="0">
                  <a:lnSpc>
                    <a:spcPct val="120000"/>
                  </a:lnSpc>
                  <a:buNone/>
                </a:pPr>
                <a:r>
                  <a:rPr lang="zh-CN" altLang="en-US" dirty="0" smtClean="0"/>
                  <a:t>因此</a:t>
                </a:r>
                <a:r>
                  <a:rPr lang="en-US" altLang="zh-CN" dirty="0" smtClean="0"/>
                  <a:t>, </a:t>
                </a:r>
                <a:r>
                  <a:rPr lang="zh-CN" altLang="en-US" dirty="0" smtClean="0"/>
                  <a:t>把</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110</m:t>
                        </m:r>
                        <m:r>
                          <a:rPr lang="en-US" altLang="zh-CN" i="1" dirty="0" smtClean="0">
                            <a:latin typeface="Cambria Math" panose="02040503050406030204" pitchFamily="18" charset="0"/>
                            <a:ea typeface="Cambria Math" panose="02040503050406030204" pitchFamily="18" charset="0"/>
                          </a:rPr>
                          <m:t>)</m:t>
                        </m:r>
                      </m:e>
                      <m:sub>
                        <m:r>
                          <a:rPr lang="en-US" altLang="zh-CN" i="1" dirty="0">
                            <a:latin typeface="Cambria Math" panose="02040503050406030204" pitchFamily="18" charset="0"/>
                            <a:ea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d>
                          <m:dPr>
                            <m:begChr m:val="（"/>
                            <m:endChr m:val="）"/>
                            <m:ctrlPr>
                              <a:rPr lang="zh-CN" altLang="en-US"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0000</m:t>
                            </m:r>
                          </m:e>
                        </m:d>
                      </m:e>
                      <m:sub>
                        <m:r>
                          <a:rPr lang="en-US" altLang="zh-CN" i="1" dirty="0">
                            <a:latin typeface="Cambria Math" panose="02040503050406030204" pitchFamily="18" charset="0"/>
                            <a:ea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(11000)</m:t>
                        </m:r>
                      </m:e>
                      <m:sub>
                        <m:r>
                          <a:rPr lang="en-US" altLang="zh-CN" i="1" dirty="0">
                            <a:latin typeface="Cambria Math" panose="02040503050406030204" pitchFamily="18" charset="0"/>
                            <a:ea typeface="Cambria Math" panose="02040503050406030204" pitchFamily="18" charset="0"/>
                          </a:rPr>
                          <m:t>2</m:t>
                        </m:r>
                      </m:sub>
                    </m:sSub>
                  </m:oMath>
                </a14:m>
                <a:r>
                  <a:rPr lang="zh-CN" altLang="en-US" dirty="0" smtClean="0"/>
                  <a:t>相加</a:t>
                </a:r>
                <a:r>
                  <a:rPr lang="en-US" altLang="zh-CN" dirty="0" smtClean="0"/>
                  <a:t>, </a:t>
                </a:r>
                <a:r>
                  <a:rPr lang="zh-CN" altLang="en-US" dirty="0" smtClean="0"/>
                  <a:t>可得</a:t>
                </a:r>
                <a14:m>
                  <m:oMath xmlns:m="http://schemas.openxmlformats.org/officeDocument/2006/math">
                    <m:r>
                      <a:rPr lang="en-US" altLang="zh-CN" i="1" dirty="0" smtClean="0">
                        <a:latin typeface="Cambria Math" panose="02040503050406030204" pitchFamily="18" charset="0"/>
                      </a:rPr>
                      <m:t>𝑎𝑏</m:t>
                    </m:r>
                  </m:oMath>
                </a14:m>
                <a:r>
                  <a:rPr lang="en-US" altLang="zh-CN" dirty="0" smtClean="0"/>
                  <a:t>=</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(11</m:t>
                        </m:r>
                        <m:r>
                          <a:rPr lang="en-US" altLang="zh-CN" b="0" i="1" dirty="0" smtClean="0">
                            <a:latin typeface="Cambria Math" panose="02040503050406030204" pitchFamily="18" charset="0"/>
                            <a:ea typeface="Cambria Math" panose="02040503050406030204" pitchFamily="18" charset="0"/>
                          </a:rPr>
                          <m:t>11</m:t>
                        </m:r>
                        <m:r>
                          <a:rPr lang="en-US" altLang="zh-CN" i="1" dirty="0">
                            <a:latin typeface="Cambria Math" panose="02040503050406030204" pitchFamily="18" charset="0"/>
                            <a:ea typeface="Cambria Math" panose="02040503050406030204" pitchFamily="18" charset="0"/>
                          </a:rPr>
                          <m:t>0)</m:t>
                        </m:r>
                      </m:e>
                      <m:sub>
                        <m:r>
                          <a:rPr lang="en-US" altLang="zh-CN" i="1" dirty="0">
                            <a:latin typeface="Cambria Math" panose="02040503050406030204" pitchFamily="18" charset="0"/>
                            <a:ea typeface="Cambria Math" panose="02040503050406030204" pitchFamily="18" charset="0"/>
                          </a:rPr>
                          <m:t>2</m:t>
                        </m:r>
                      </m:sub>
                    </m:sSub>
                  </m:oMath>
                </a14:m>
                <a:endParaRPr lang="en-US" altLang="zh-CN" dirty="0"/>
              </a:p>
              <a:p>
                <a:pPr marL="0" indent="0">
                  <a:lnSpc>
                    <a:spcPct val="120000"/>
                  </a:lnSpc>
                  <a:buNone/>
                </a:pPr>
                <a:endParaRPr lang="en-US" altLang="zh-CN" sz="3000" dirty="0" smtClean="0"/>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4000501" y="2003183"/>
                <a:ext cx="7696201" cy="4397617"/>
              </a:xfrm>
              <a:prstGeom prst="rect">
                <a:avLst/>
              </a:prstGeom>
              <a:blipFill>
                <a:blip r:embed="rId3"/>
                <a:stretch>
                  <a:fillRect l="-1584" t="-555"/>
                </a:stretch>
              </a:blipFill>
            </p:spPr>
            <p:txBody>
              <a:bodyPr/>
              <a:lstStyle/>
              <a:p>
                <a:r>
                  <a:rPr lang="zh-CN" altLang="en-US">
                    <a:noFill/>
                  </a:rPr>
                  <a:t> </a:t>
                </a:r>
              </a:p>
            </p:txBody>
          </p:sp>
        </mc:Fallback>
      </mc:AlternateContent>
      <p:sp>
        <p:nvSpPr>
          <p:cNvPr id="13"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44467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down)">
                                      <p:cBhvr>
                                        <p:cTn id="28" dur="500"/>
                                        <p:tgtEl>
                                          <p:spTgt spid="3">
                                            <p:txEl>
                                              <p:pRg st="4" end="4"/>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down)">
                                      <p:cBhvr>
                                        <p:cTn id="31" dur="500"/>
                                        <p:tgtEl>
                                          <p:spTgt spid="3">
                                            <p:txEl>
                                              <p:pRg st="5" end="5"/>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down)">
                                      <p:cBhvr>
                                        <p:cTn id="34" dur="500"/>
                                        <p:tgtEl>
                                          <p:spTgt spid="3">
                                            <p:txEl>
                                              <p:pRg st="6" end="6"/>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2362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整数运算算法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14:m>
                  <m:oMath xmlns:m="http://schemas.openxmlformats.org/officeDocument/2006/math">
                    <m:r>
                      <a:rPr lang="en-US" altLang="zh-CN" b="1" i="1" dirty="0" smtClean="0">
                        <a:solidFill>
                          <a:srgbClr val="C00000"/>
                        </a:solidFill>
                        <a:latin typeface="Cambria Math" panose="02040503050406030204" pitchFamily="18" charset="0"/>
                      </a:rPr>
                      <m:t>𝒅𝒊𝒗</m:t>
                    </m:r>
                  </m:oMath>
                </a14:m>
                <a:r>
                  <a:rPr lang="zh-CN" altLang="en-US" b="1" dirty="0" smtClean="0">
                    <a:solidFill>
                      <a:srgbClr val="C00000"/>
                    </a:solidFill>
                  </a:rPr>
                  <a:t>和</a:t>
                </a:r>
                <a14:m>
                  <m:oMath xmlns:m="http://schemas.openxmlformats.org/officeDocument/2006/math">
                    <m:r>
                      <a:rPr lang="en-US" altLang="zh-CN" b="1" i="1" dirty="0" smtClean="0">
                        <a:solidFill>
                          <a:srgbClr val="C00000"/>
                        </a:solidFill>
                        <a:latin typeface="Cambria Math" panose="02040503050406030204" pitchFamily="18" charset="0"/>
                      </a:rPr>
                      <m:t>𝒎𝒐𝒅</m:t>
                    </m:r>
                  </m:oMath>
                </a14:m>
                <a:r>
                  <a:rPr lang="zh-CN" altLang="en-US" b="1" dirty="0" smtClean="0">
                    <a:solidFill>
                      <a:srgbClr val="C00000"/>
                    </a:solidFill>
                  </a:rPr>
                  <a:t>算法</a:t>
                </a:r>
                <a:r>
                  <a:rPr lang="en-US" altLang="zh-CN" dirty="0" smtClean="0"/>
                  <a:t>:</a:t>
                </a:r>
                <a:r>
                  <a:rPr lang="zh-CN" altLang="en-US" dirty="0" smtClean="0"/>
                  <a:t>给定整数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𝑑</m:t>
                    </m:r>
                  </m:oMath>
                </a14:m>
                <a:r>
                  <a:rPr lang="en-US" altLang="zh-CN" dirty="0" err="1" smtClean="0"/>
                  <a:t>,</a:t>
                </a:r>
                <a:r>
                  <a:rPr lang="en-US" altLang="zh-CN" dirty="0" smtClean="0"/>
                  <a:t> </a:t>
                </a:r>
                <a14:m>
                  <m:oMath xmlns:m="http://schemas.openxmlformats.org/officeDocument/2006/math">
                    <m:r>
                      <a:rPr lang="en-US" altLang="zh-CN" i="1" dirty="0" smtClean="0">
                        <a:latin typeface="Cambria Math" panose="02040503050406030204" pitchFamily="18" charset="0"/>
                      </a:rPr>
                      <m:t>𝑑</m:t>
                    </m:r>
                  </m:oMath>
                </a14:m>
                <a:r>
                  <a:rPr lang="en-US" altLang="zh-CN" dirty="0" smtClean="0"/>
                  <a:t>&gt;0, </a:t>
                </a:r>
                <a:r>
                  <a:rPr lang="zh-CN" altLang="en-US" dirty="0" smtClean="0"/>
                  <a:t>计算</a:t>
                </a:r>
                <a14:m>
                  <m:oMath xmlns:m="http://schemas.openxmlformats.org/officeDocument/2006/math">
                    <m:r>
                      <a:rPr lang="en-US" altLang="zh-CN" i="1" dirty="0" smtClean="0">
                        <a:latin typeface="Cambria Math" panose="02040503050406030204" pitchFamily="18" charset="0"/>
                      </a:rPr>
                      <m:t>𝑞</m:t>
                    </m:r>
                  </m:oMath>
                </a14:m>
                <a:r>
                  <a:rPr lang="en-US" altLang="zh-CN" dirty="0" smtClean="0"/>
                  <a:t>=</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14:m>
                  <m:oMath xmlns:m="http://schemas.openxmlformats.org/officeDocument/2006/math">
                    <m:r>
                      <a:rPr lang="en-US" altLang="zh-CN" b="1" i="1" dirty="0" smtClean="0">
                        <a:latin typeface="Cambria Math" panose="02040503050406030204" pitchFamily="18" charset="0"/>
                      </a:rPr>
                      <m:t>𝒅𝒊𝒗</m:t>
                    </m:r>
                  </m:oMath>
                </a14:m>
                <a:r>
                  <a:rPr lang="en-US" altLang="zh-CN" dirty="0" smtClean="0"/>
                  <a:t> </a:t>
                </a:r>
                <a14:m>
                  <m:oMath xmlns:m="http://schemas.openxmlformats.org/officeDocument/2006/math">
                    <m:r>
                      <a:rPr lang="en-US" altLang="zh-CN" i="1" dirty="0" smtClean="0">
                        <a:latin typeface="Cambria Math" panose="02040503050406030204" pitchFamily="18" charset="0"/>
                      </a:rPr>
                      <m:t>𝑑</m:t>
                    </m:r>
                  </m:oMath>
                </a14:m>
                <a:r>
                  <a:rPr lang="en-US" altLang="zh-CN" dirty="0" smtClean="0"/>
                  <a:t> </a:t>
                </a:r>
                <a:r>
                  <a:rPr lang="zh-CN" altLang="en-US" dirty="0" smtClean="0"/>
                  <a:t>和</a:t>
                </a:r>
                <a14:m>
                  <m:oMath xmlns:m="http://schemas.openxmlformats.org/officeDocument/2006/math">
                    <m:r>
                      <a:rPr lang="en-US" altLang="zh-CN" i="1" dirty="0" smtClean="0">
                        <a:latin typeface="Cambria Math" panose="02040503050406030204" pitchFamily="18" charset="0"/>
                      </a:rPr>
                      <m:t>𝑟</m:t>
                    </m:r>
                  </m:oMath>
                </a14:m>
                <a:r>
                  <a:rPr lang="en-US" altLang="zh-CN" dirty="0" smtClean="0"/>
                  <a:t>=</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14:m>
                  <m:oMath xmlns:m="http://schemas.openxmlformats.org/officeDocument/2006/math">
                    <m:r>
                      <a:rPr lang="en-US" altLang="zh-CN" b="1" i="1" dirty="0" smtClean="0">
                        <a:latin typeface="Cambria Math" panose="02040503050406030204" pitchFamily="18" charset="0"/>
                      </a:rPr>
                      <m:t>𝒎𝒐𝒅</m:t>
                    </m:r>
                  </m:oMath>
                </a14:m>
                <a:r>
                  <a:rPr lang="en-US" altLang="zh-CN" dirty="0" smtClean="0"/>
                  <a:t> </a:t>
                </a:r>
                <a14:m>
                  <m:oMath xmlns:m="http://schemas.openxmlformats.org/officeDocument/2006/math">
                    <m:r>
                      <a:rPr lang="en-US" altLang="zh-CN" i="1" dirty="0" smtClean="0">
                        <a:latin typeface="Cambria Math" panose="02040503050406030204" pitchFamily="18" charset="0"/>
                      </a:rPr>
                      <m:t>𝑑</m:t>
                    </m:r>
                  </m:oMath>
                </a14:m>
                <a:r>
                  <a:rPr lang="en-US" altLang="zh-CN" dirty="0" smtClean="0"/>
                  <a:t>.</a:t>
                </a:r>
              </a:p>
              <a:p>
                <a:pPr marL="628650" indent="-274638">
                  <a:buClr>
                    <a:srgbClr val="01559D"/>
                  </a:buClr>
                  <a:buFont typeface="Wingdings" panose="05000000000000000000" pitchFamily="2" charset="2"/>
                  <a:buChar char="Ø"/>
                </a:pPr>
                <a:r>
                  <a:rPr lang="zh-CN" altLang="en-US" sz="2400" dirty="0"/>
                  <a:t>当</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t>为正时</a:t>
                </a:r>
                <a:r>
                  <a:rPr lang="en-US" altLang="zh-CN" sz="2400" dirty="0" smtClean="0"/>
                  <a:t>, </a:t>
                </a:r>
                <a:r>
                  <a:rPr lang="zh-CN" altLang="en-US" sz="2400" dirty="0" smtClean="0"/>
                  <a:t>就</a:t>
                </a:r>
                <a:r>
                  <a:rPr lang="zh-CN" altLang="en-US" sz="2400" dirty="0"/>
                  <a:t>从</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t>中尽可能多次减去</a:t>
                </a:r>
                <a14:m>
                  <m:oMath xmlns:m="http://schemas.openxmlformats.org/officeDocument/2006/math">
                    <m:r>
                      <a:rPr lang="en-US" altLang="zh-CN" sz="2400" i="1" dirty="0" smtClean="0">
                        <a:latin typeface="Cambria Math" panose="02040503050406030204" pitchFamily="18" charset="0"/>
                      </a:rPr>
                      <m:t>𝑑</m:t>
                    </m:r>
                  </m:oMath>
                </a14:m>
                <a:r>
                  <a:rPr lang="en-US" altLang="zh-CN" sz="2400" dirty="0" smtClean="0"/>
                  <a:t>, </a:t>
                </a:r>
                <a:r>
                  <a:rPr lang="zh-CN" altLang="en-US" sz="2400" dirty="0" smtClean="0"/>
                  <a:t>直到剩下</a:t>
                </a:r>
                <a:r>
                  <a:rPr lang="zh-CN" altLang="en-US" sz="2400" dirty="0"/>
                  <a:t>的值小于</a:t>
                </a:r>
                <a14:m>
                  <m:oMath xmlns:m="http://schemas.openxmlformats.org/officeDocument/2006/math">
                    <m:r>
                      <a:rPr lang="en-US" altLang="zh-CN" sz="2400" i="1" dirty="0" smtClean="0">
                        <a:latin typeface="Cambria Math" panose="02040503050406030204" pitchFamily="18" charset="0"/>
                      </a:rPr>
                      <m:t>𝑑</m:t>
                    </m:r>
                  </m:oMath>
                </a14:m>
                <a:r>
                  <a:rPr lang="zh-CN" altLang="en-US" sz="2400" dirty="0"/>
                  <a:t>为止</a:t>
                </a:r>
                <a:r>
                  <a:rPr lang="en-US" altLang="zh-CN" sz="2400" dirty="0"/>
                  <a:t>. </a:t>
                </a:r>
                <a:r>
                  <a:rPr lang="zh-CN" altLang="en-US" sz="2400" dirty="0"/>
                  <a:t>所做减法的次数就是商</a:t>
                </a:r>
                <a:r>
                  <a:rPr lang="en-US" altLang="zh-CN" sz="2400" dirty="0" smtClean="0"/>
                  <a:t>, </a:t>
                </a:r>
                <a:r>
                  <a:rPr lang="zh-CN" altLang="en-US" sz="2400" dirty="0" smtClean="0"/>
                  <a:t>而</a:t>
                </a:r>
                <a:r>
                  <a:rPr lang="zh-CN" altLang="en-US" sz="2400" dirty="0"/>
                  <a:t>最后减剩下的值就是余数</a:t>
                </a:r>
                <a:r>
                  <a:rPr lang="en-US" altLang="zh-CN" sz="2400" dirty="0"/>
                  <a:t>.</a:t>
                </a:r>
              </a:p>
              <a:p>
                <a:pPr marL="628650" indent="-274638">
                  <a:buClr>
                    <a:srgbClr val="01559D"/>
                  </a:buClr>
                  <a:buFont typeface="Wingdings" panose="05000000000000000000" pitchFamily="2" charset="2"/>
                  <a:buChar char="Ø"/>
                </a:pPr>
                <a:r>
                  <a:rPr lang="zh-CN" altLang="en-US" sz="2400" dirty="0"/>
                  <a:t>当</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t>为负时</a:t>
                </a:r>
                <a:r>
                  <a:rPr lang="en-US" altLang="zh-CN" sz="2400" dirty="0" smtClean="0"/>
                  <a:t>, </a:t>
                </a:r>
                <a:r>
                  <a:rPr lang="zh-CN" altLang="en-US" sz="2400" dirty="0" smtClean="0"/>
                  <a:t>先</a:t>
                </a:r>
                <a:r>
                  <a:rPr lang="zh-CN" altLang="en-US" sz="2400" dirty="0"/>
                  <a:t>求出</a:t>
                </a:r>
                <a:r>
                  <a:rPr lang="en-US" altLang="zh-CN" sz="2400" dirty="0"/>
                  <a:t>|</a:t>
                </a:r>
                <a14:m>
                  <m:oMath xmlns:m="http://schemas.openxmlformats.org/officeDocument/2006/math">
                    <m:r>
                      <a:rPr lang="en-US" altLang="zh-CN" sz="2400" i="1" dirty="0" smtClean="0">
                        <a:latin typeface="Cambria Math" panose="02040503050406030204" pitchFamily="18" charset="0"/>
                      </a:rPr>
                      <m:t>𝑎</m:t>
                    </m:r>
                  </m:oMath>
                </a14:m>
                <a:r>
                  <a:rPr lang="en-US" altLang="zh-CN" sz="2400" dirty="0"/>
                  <a:t>|</a:t>
                </a:r>
                <a:r>
                  <a:rPr lang="zh-CN" altLang="en-US" sz="2400" dirty="0"/>
                  <a:t>除以</a:t>
                </a:r>
                <a14:m>
                  <m:oMath xmlns:m="http://schemas.openxmlformats.org/officeDocument/2006/math">
                    <m:r>
                      <a:rPr lang="en-US" altLang="zh-CN" sz="2400" i="1" dirty="0" smtClean="0">
                        <a:latin typeface="Cambria Math" panose="02040503050406030204" pitchFamily="18" charset="0"/>
                      </a:rPr>
                      <m:t>𝑑</m:t>
                    </m:r>
                  </m:oMath>
                </a14:m>
                <a:r>
                  <a:rPr lang="zh-CN" altLang="en-US" sz="2400" dirty="0"/>
                  <a:t>的商和余数</a:t>
                </a:r>
                <a:r>
                  <a:rPr lang="en-US" altLang="zh-CN" sz="2400" dirty="0"/>
                  <a:t>. </a:t>
                </a:r>
                <a:r>
                  <a:rPr lang="zh-CN" altLang="en-US" sz="2400" dirty="0"/>
                  <a:t>然后当</a:t>
                </a:r>
                <a14:m>
                  <m:oMath xmlns:m="http://schemas.openxmlformats.org/officeDocument/2006/math">
                    <m:r>
                      <a:rPr lang="en-US" altLang="zh-CN" sz="2400" i="1" dirty="0" smtClean="0">
                        <a:latin typeface="Cambria Math" panose="02040503050406030204" pitchFamily="18" charset="0"/>
                      </a:rPr>
                      <m:t>𝑎</m:t>
                    </m:r>
                  </m:oMath>
                </a14:m>
                <a:r>
                  <a:rPr lang="en-US" altLang="zh-CN" sz="2400" dirty="0"/>
                  <a:t>&lt;</a:t>
                </a:r>
                <a:r>
                  <a:rPr lang="en-US" altLang="zh-CN" sz="2400" dirty="0" smtClean="0"/>
                  <a:t>0, </a:t>
                </a:r>
                <a:r>
                  <a:rPr lang="zh-CN" altLang="en-US" sz="2400" dirty="0" smtClean="0"/>
                  <a:t>且</a:t>
                </a:r>
                <a14:m>
                  <m:oMath xmlns:m="http://schemas.openxmlformats.org/officeDocument/2006/math">
                    <m:r>
                      <a:rPr lang="en-US" altLang="zh-CN" sz="2400" i="1" dirty="0" smtClean="0">
                        <a:latin typeface="Cambria Math" panose="02040503050406030204" pitchFamily="18" charset="0"/>
                      </a:rPr>
                      <m:t>𝑟</m:t>
                    </m:r>
                  </m:oMath>
                </a14:m>
                <a:r>
                  <a:rPr lang="en-US" altLang="zh-CN" sz="2400" dirty="0" smtClean="0"/>
                  <a:t>&gt;0</a:t>
                </a:r>
                <a:r>
                  <a:rPr lang="zh-CN" altLang="en-US" sz="2400" dirty="0"/>
                  <a:t>时</a:t>
                </a:r>
                <a:r>
                  <a:rPr lang="en-US" altLang="zh-CN" sz="2400" dirty="0" smtClean="0"/>
                  <a:t>, </a:t>
                </a:r>
                <a:r>
                  <a:rPr lang="zh-CN" altLang="en-US" sz="2400" dirty="0" smtClean="0"/>
                  <a:t>就</a:t>
                </a:r>
                <a:r>
                  <a:rPr lang="zh-CN" altLang="en-US" sz="2400" dirty="0"/>
                  <a:t>用这结果来计算当</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t>除以</a:t>
                </a:r>
                <a14:m>
                  <m:oMath xmlns:m="http://schemas.openxmlformats.org/officeDocument/2006/math">
                    <m:r>
                      <a:rPr lang="en-US" altLang="zh-CN" sz="2400" i="1" dirty="0" smtClean="0">
                        <a:latin typeface="Cambria Math" panose="02040503050406030204" pitchFamily="18" charset="0"/>
                      </a:rPr>
                      <m:t>𝑑</m:t>
                    </m:r>
                  </m:oMath>
                </a14:m>
                <a:r>
                  <a:rPr lang="zh-CN" altLang="en-US" sz="2400" dirty="0"/>
                  <a:t>的商</a:t>
                </a:r>
                <a:r>
                  <a:rPr lang="en-US" altLang="zh-CN" sz="2400" dirty="0"/>
                  <a:t> –(</a:t>
                </a:r>
                <a14:m>
                  <m:oMath xmlns:m="http://schemas.openxmlformats.org/officeDocument/2006/math">
                    <m:r>
                      <a:rPr lang="en-US" altLang="zh-CN" sz="2400" i="1" dirty="0" smtClean="0">
                        <a:latin typeface="Cambria Math" panose="02040503050406030204" pitchFamily="18" charset="0"/>
                      </a:rPr>
                      <m:t>𝑞</m:t>
                    </m:r>
                  </m:oMath>
                </a14:m>
                <a:r>
                  <a:rPr lang="en-US" altLang="zh-CN" sz="2400" dirty="0"/>
                  <a:t>+1), </a:t>
                </a:r>
                <a:r>
                  <a:rPr lang="zh-CN" altLang="en-US" sz="2400" dirty="0"/>
                  <a:t>余数</a:t>
                </a:r>
                <a14:m>
                  <m:oMath xmlns:m="http://schemas.openxmlformats.org/officeDocument/2006/math">
                    <m:r>
                      <a:rPr lang="en-US" altLang="zh-CN" sz="2400" i="1" dirty="0" smtClean="0">
                        <a:latin typeface="Cambria Math" panose="02040503050406030204" pitchFamily="18" charset="0"/>
                      </a:rPr>
                      <m:t>𝑑</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𝑟</m:t>
                    </m:r>
                  </m:oMath>
                </a14:m>
                <a:r>
                  <a:rPr lang="en-US" altLang="zh-CN" sz="2400" dirty="0" smtClean="0"/>
                  <a:t>.</a:t>
                </a:r>
              </a:p>
              <a:p>
                <a:pPr>
                  <a:lnSpc>
                    <a:spcPct val="110000"/>
                  </a:lnSpc>
                </a:pPr>
                <a:r>
                  <a:rPr lang="zh-CN" altLang="en-US" dirty="0"/>
                  <a:t>备注</a:t>
                </a:r>
                <a:r>
                  <a:rPr lang="en-US" altLang="zh-CN" dirty="0"/>
                  <a:t>:</a:t>
                </a:r>
                <a:r>
                  <a:rPr lang="zh-CN" altLang="en-US" dirty="0"/>
                  <a:t>这儿</a:t>
                </a:r>
                <a14:m>
                  <m:oMath xmlns:m="http://schemas.openxmlformats.org/officeDocument/2006/math">
                    <m:r>
                      <a:rPr lang="en-US" altLang="zh-CN" i="1" dirty="0" smtClean="0">
                        <a:latin typeface="Cambria Math" panose="02040503050406030204" pitchFamily="18" charset="0"/>
                      </a:rPr>
                      <m:t>𝑎</m:t>
                    </m:r>
                  </m:oMath>
                </a14:m>
                <a:r>
                  <a:rPr lang="zh-CN" altLang="en-US" dirty="0"/>
                  <a:t>和</a:t>
                </a:r>
                <a14:m>
                  <m:oMath xmlns:m="http://schemas.openxmlformats.org/officeDocument/2006/math">
                    <m:r>
                      <a:rPr lang="en-US" altLang="zh-CN" i="1" dirty="0" smtClean="0">
                        <a:latin typeface="Cambria Math" panose="02040503050406030204" pitchFamily="18" charset="0"/>
                      </a:rPr>
                      <m:t>𝑏</m:t>
                    </m:r>
                  </m:oMath>
                </a14:m>
                <a:r>
                  <a:rPr lang="zh-CN" altLang="en-US" dirty="0"/>
                  <a:t>没有要求是二进制下的</a:t>
                </a:r>
                <a14:m>
                  <m:oMath xmlns:m="http://schemas.openxmlformats.org/officeDocument/2006/math">
                    <m:r>
                      <a:rPr lang="en-US" altLang="zh-CN" i="1" dirty="0" smtClean="0">
                        <a:latin typeface="Cambria Math" panose="02040503050406030204" pitchFamily="18" charset="0"/>
                      </a:rPr>
                      <m:t>𝑛</m:t>
                    </m:r>
                  </m:oMath>
                </a14:m>
                <a:r>
                  <a:rPr lang="zh-CN" altLang="en-US" dirty="0"/>
                  <a:t>位</a:t>
                </a:r>
                <a:r>
                  <a:rPr lang="zh-CN" altLang="en-US" dirty="0" smtClean="0"/>
                  <a:t>整数</a:t>
                </a:r>
                <a:r>
                  <a:rPr lang="en-US" altLang="zh-CN" dirty="0" smtClean="0"/>
                  <a:t>; </a:t>
                </a:r>
                <a:r>
                  <a:rPr lang="zh-CN" altLang="en-US" dirty="0" smtClean="0"/>
                  <a:t>此外</a:t>
                </a:r>
                <a:r>
                  <a:rPr lang="zh-CN" altLang="en-US" dirty="0"/>
                  <a:t>还有一些其他更快的计算方式</a:t>
                </a:r>
                <a:r>
                  <a:rPr lang="en-US" altLang="zh-CN" dirty="0" smtClean="0"/>
                  <a:t>, </a:t>
                </a:r>
                <a:r>
                  <a:rPr lang="zh-CN" altLang="en-US" dirty="0" smtClean="0"/>
                  <a:t>有兴趣</a:t>
                </a:r>
                <a:r>
                  <a:rPr lang="zh-CN" altLang="en-US" dirty="0"/>
                  <a:t>的同学自行阅读课外</a:t>
                </a:r>
                <a:r>
                  <a:rPr lang="zh-CN" altLang="en-US" dirty="0" smtClean="0"/>
                  <a:t>书籍</a:t>
                </a:r>
                <a:r>
                  <a:rPr lang="en-US" altLang="zh-CN" dirty="0" smtClean="0"/>
                  <a:t>.</a:t>
                </a:r>
                <a:endParaRPr lang="en-US" sz="2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1887"/>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E590A9E-DF27-40F4-B3B0-DC1F1238F15B}"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45</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9323078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整数运算算法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dirty="0" smtClean="0"/>
                  <a:t>例</a:t>
                </a:r>
                <a:r>
                  <a:rPr lang="en-US" altLang="zh-CN" dirty="0"/>
                  <a:t>:</a:t>
                </a:r>
                <a14:m>
                  <m:oMath xmlns:m="http://schemas.openxmlformats.org/officeDocument/2006/math">
                    <m:r>
                      <a:rPr lang="en-US" altLang="zh-CN" i="1" dirty="0" smtClean="0">
                        <a:latin typeface="Cambria Math" panose="02040503050406030204" pitchFamily="18" charset="0"/>
                      </a:rPr>
                      <m:t>𝑎</m:t>
                    </m:r>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(11)</m:t>
                        </m:r>
                      </m:e>
                      <m:sub>
                        <m:r>
                          <a:rPr lang="en-US" altLang="zh-CN" b="0" i="1" smtClean="0">
                            <a:latin typeface="Cambria Math" panose="02040503050406030204" pitchFamily="18" charset="0"/>
                          </a:rPr>
                          <m:t>2</m:t>
                        </m:r>
                      </m:sub>
                    </m:sSub>
                  </m:oMath>
                </a14:m>
                <a:r>
                  <a:rPr lang="zh-CN" altLang="en-US" dirty="0" smtClean="0"/>
                  <a:t>和</a:t>
                </a:r>
                <a14:m>
                  <m:oMath xmlns:m="http://schemas.openxmlformats.org/officeDocument/2006/math">
                    <m:r>
                      <a:rPr lang="en-US" altLang="zh-CN" i="1" dirty="0" smtClean="0">
                        <a:latin typeface="Cambria Math" panose="02040503050406030204" pitchFamily="18" charset="0"/>
                      </a:rPr>
                      <m:t>𝑑</m:t>
                    </m:r>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(10)</m:t>
                        </m:r>
                      </m:e>
                      <m:sub>
                        <m:r>
                          <a:rPr lang="en-US" altLang="zh-CN" b="0" i="1" smtClean="0">
                            <a:latin typeface="Cambria Math" panose="02040503050406030204" pitchFamily="18" charset="0"/>
                          </a:rPr>
                          <m:t>2</m:t>
                        </m:r>
                      </m:sub>
                    </m:sSub>
                  </m:oMath>
                </a14:m>
                <a:r>
                  <a:rPr lang="en-US" altLang="zh-CN" dirty="0" smtClean="0"/>
                  <a:t>,</a:t>
                </a:r>
                <a:r>
                  <a:rPr lang="zh-CN" altLang="en-US" dirty="0"/>
                  <a:t>求</a:t>
                </a:r>
                <a14:m>
                  <m:oMath xmlns:m="http://schemas.openxmlformats.org/officeDocument/2006/math">
                    <m:r>
                      <a:rPr lang="en-US" altLang="zh-CN" i="1" dirty="0" smtClean="0">
                        <a:latin typeface="Cambria Math" panose="02040503050406030204" pitchFamily="18" charset="0"/>
                      </a:rPr>
                      <m:t>𝑎</m:t>
                    </m:r>
                  </m:oMath>
                </a14:m>
                <a:r>
                  <a:rPr lang="en-US" altLang="zh-CN" dirty="0"/>
                  <a:t> </a:t>
                </a:r>
                <a14:m>
                  <m:oMath xmlns:m="http://schemas.openxmlformats.org/officeDocument/2006/math">
                    <m:r>
                      <a:rPr lang="en-US" altLang="zh-CN" b="1" i="1" dirty="0" smtClean="0">
                        <a:latin typeface="Cambria Math" panose="02040503050406030204" pitchFamily="18" charset="0"/>
                      </a:rPr>
                      <m:t>𝒅𝒊𝒗</m:t>
                    </m:r>
                  </m:oMath>
                </a14:m>
                <a:r>
                  <a:rPr lang="en-US" altLang="zh-CN" dirty="0"/>
                  <a:t> </a:t>
                </a:r>
                <a14:m>
                  <m:oMath xmlns:m="http://schemas.openxmlformats.org/officeDocument/2006/math">
                    <m:r>
                      <a:rPr lang="en-US" altLang="zh-CN" i="1" dirty="0" smtClean="0">
                        <a:latin typeface="Cambria Math" panose="02040503050406030204" pitchFamily="18" charset="0"/>
                      </a:rPr>
                      <m:t>𝑑</m:t>
                    </m:r>
                  </m:oMath>
                </a14:m>
                <a:r>
                  <a:rPr lang="zh-CN" altLang="en-US" dirty="0"/>
                  <a:t>和</a:t>
                </a:r>
                <a14:m>
                  <m:oMath xmlns:m="http://schemas.openxmlformats.org/officeDocument/2006/math">
                    <m:r>
                      <a:rPr lang="en-US" altLang="zh-CN" i="1" dirty="0" smtClean="0">
                        <a:latin typeface="Cambria Math" panose="02040503050406030204" pitchFamily="18" charset="0"/>
                      </a:rPr>
                      <m:t>𝑎</m:t>
                    </m:r>
                  </m:oMath>
                </a14:m>
                <a:r>
                  <a:rPr lang="en-US" altLang="zh-CN" dirty="0"/>
                  <a:t> </a:t>
                </a:r>
                <a14:m>
                  <m:oMath xmlns:m="http://schemas.openxmlformats.org/officeDocument/2006/math">
                    <m:r>
                      <a:rPr lang="en-US" altLang="zh-CN" b="1" i="1" dirty="0" smtClean="0">
                        <a:latin typeface="Cambria Math" panose="02040503050406030204" pitchFamily="18" charset="0"/>
                      </a:rPr>
                      <m:t>𝒎𝒐𝒅</m:t>
                    </m:r>
                  </m:oMath>
                </a14:m>
                <a:r>
                  <a:rPr lang="en-US" altLang="zh-CN" dirty="0"/>
                  <a:t> </a:t>
                </a:r>
                <a14:m>
                  <m:oMath xmlns:m="http://schemas.openxmlformats.org/officeDocument/2006/math">
                    <m:r>
                      <a:rPr lang="en-US" altLang="zh-CN" i="1" dirty="0" smtClean="0">
                        <a:latin typeface="Cambria Math" panose="02040503050406030204" pitchFamily="18" charset="0"/>
                      </a:rPr>
                      <m:t>𝑑</m:t>
                    </m:r>
                  </m:oMath>
                </a14:m>
                <a:r>
                  <a:rPr lang="zh-CN" altLang="en-US" dirty="0"/>
                  <a:t>的结果</a:t>
                </a:r>
                <a:endParaRPr lang="en-US" altLang="zh-CN" dirty="0"/>
              </a:p>
              <a:p>
                <a:r>
                  <a:rPr lang="zh-CN" altLang="en-US" dirty="0"/>
                  <a:t>解</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(11)</m:t>
                        </m:r>
                      </m:e>
                      <m:sub>
                        <m:r>
                          <a:rPr lang="en-US" altLang="zh-CN" i="1">
                            <a:latin typeface="Cambria Math" panose="02040503050406030204" pitchFamily="18" charset="0"/>
                          </a:rPr>
                          <m:t>2</m:t>
                        </m:r>
                      </m:sub>
                    </m:sSub>
                  </m:oMath>
                </a14:m>
                <a:r>
                  <a:rPr lang="en-US" altLang="zh-CN" dirty="0">
                    <a:latin typeface="Cambria Math" pitchFamily="18" charset="0"/>
                    <a:ea typeface="Cambria Math" pitchFamily="18" charset="0"/>
                  </a:rPr>
                  <a:t> </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(10)</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(1)</m:t>
                        </m:r>
                      </m:e>
                      <m:sub>
                        <m:r>
                          <a:rPr lang="en-US" altLang="zh-CN" i="1">
                            <a:latin typeface="Cambria Math" panose="02040503050406030204" pitchFamily="18" charset="0"/>
                          </a:rPr>
                          <m:t>2</m:t>
                        </m:r>
                      </m:sub>
                    </m:sSub>
                  </m:oMath>
                </a14:m>
                <a:r>
                  <a:rPr lang="en-US" altLang="zh-CN" dirty="0"/>
                  <a:t>, </a:t>
                </a:r>
                <a:r>
                  <a:rPr lang="zh-CN" altLang="en-US" dirty="0"/>
                  <a:t>因为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(1)</m:t>
                        </m:r>
                      </m:e>
                      <m:sub>
                        <m:r>
                          <a:rPr lang="en-US" altLang="zh-CN" i="1">
                            <a:latin typeface="Cambria Math" panose="02040503050406030204" pitchFamily="18" charset="0"/>
                          </a:rPr>
                          <m:t>2</m:t>
                        </m:r>
                      </m:sub>
                    </m:sSub>
                  </m:oMath>
                </a14:m>
                <a:r>
                  <a:rPr lang="zh-CN" altLang="en-US" dirty="0"/>
                  <a:t>小于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(10)</m:t>
                        </m:r>
                      </m:e>
                      <m:sub>
                        <m:r>
                          <a:rPr lang="en-US" altLang="zh-CN" i="1">
                            <a:latin typeface="Cambria Math" panose="02040503050406030204" pitchFamily="18" charset="0"/>
                          </a:rPr>
                          <m:t>2</m:t>
                        </m:r>
                      </m:sub>
                    </m:sSub>
                  </m:oMath>
                </a14:m>
                <a:r>
                  <a:rPr lang="en-US" altLang="zh-CN" dirty="0" smtClean="0">
                    <a:latin typeface="Cambria Math" pitchFamily="18" charset="0"/>
                    <a:ea typeface="Cambria Math" pitchFamily="18" charset="0"/>
                  </a:rPr>
                  <a:t>, </a:t>
                </a:r>
                <a:r>
                  <a:rPr lang="zh-CN" altLang="en-US" dirty="0" smtClean="0"/>
                  <a:t>所以</a:t>
                </a:r>
                <a14:m>
                  <m:oMath xmlns:m="http://schemas.openxmlformats.org/officeDocument/2006/math">
                    <m:r>
                      <a:rPr lang="en-US" altLang="zh-CN" i="1" dirty="0" smtClean="0">
                        <a:latin typeface="Cambria Math" panose="02040503050406030204" pitchFamily="18" charset="0"/>
                      </a:rPr>
                      <m:t>𝑎</m:t>
                    </m:r>
                  </m:oMath>
                </a14:m>
                <a:r>
                  <a:rPr lang="en-US" altLang="zh-CN" dirty="0"/>
                  <a:t> </a:t>
                </a:r>
                <a14:m>
                  <m:oMath xmlns:m="http://schemas.openxmlformats.org/officeDocument/2006/math">
                    <m:r>
                      <a:rPr lang="en-US" altLang="zh-CN" b="1" i="1" dirty="0" smtClean="0">
                        <a:latin typeface="Cambria Math" panose="02040503050406030204" pitchFamily="18" charset="0"/>
                      </a:rPr>
                      <m:t>𝒅𝒊𝒗</m:t>
                    </m:r>
                  </m:oMath>
                </a14:m>
                <a:r>
                  <a:rPr lang="en-US" altLang="zh-CN" dirty="0"/>
                  <a:t> </a:t>
                </a:r>
                <a14:m>
                  <m:oMath xmlns:m="http://schemas.openxmlformats.org/officeDocument/2006/math">
                    <m:r>
                      <a:rPr lang="en-US" altLang="zh-CN" i="1" dirty="0" smtClean="0">
                        <a:latin typeface="Cambria Math" panose="02040503050406030204" pitchFamily="18" charset="0"/>
                      </a:rPr>
                      <m:t>𝑑</m:t>
                    </m:r>
                  </m:oMath>
                </a14:m>
                <a:r>
                  <a:rPr lang="en-US" altLang="zh-CN" dirty="0"/>
                  <a:t>=</a:t>
                </a:r>
                <a:r>
                  <a:rPr lang="zh-CN" altLang="en-US" dirty="0"/>
                  <a:t>减法的次数为</a:t>
                </a:r>
                <a:r>
                  <a:rPr lang="en-US" altLang="zh-CN" dirty="0"/>
                  <a:t>1. </a:t>
                </a:r>
                <a14:m>
                  <m:oMath xmlns:m="http://schemas.openxmlformats.org/officeDocument/2006/math">
                    <m:r>
                      <a:rPr lang="en-US" altLang="zh-CN" i="1" dirty="0" smtClean="0">
                        <a:latin typeface="Cambria Math" panose="02040503050406030204" pitchFamily="18" charset="0"/>
                      </a:rPr>
                      <m:t>𝑎</m:t>
                    </m:r>
                  </m:oMath>
                </a14:m>
                <a:r>
                  <a:rPr lang="en-US" altLang="zh-CN" dirty="0"/>
                  <a:t> </a:t>
                </a:r>
                <a14:m>
                  <m:oMath xmlns:m="http://schemas.openxmlformats.org/officeDocument/2006/math">
                    <m:r>
                      <a:rPr lang="en-US" altLang="zh-CN" b="1" i="1" dirty="0" smtClean="0">
                        <a:latin typeface="Cambria Math" panose="02040503050406030204" pitchFamily="18" charset="0"/>
                      </a:rPr>
                      <m:t>𝒎𝒐𝒅</m:t>
                    </m:r>
                  </m:oMath>
                </a14:m>
                <a:r>
                  <a:rPr lang="en-US" altLang="zh-CN" dirty="0"/>
                  <a:t> </a:t>
                </a:r>
                <a14:m>
                  <m:oMath xmlns:m="http://schemas.openxmlformats.org/officeDocument/2006/math">
                    <m:r>
                      <a:rPr lang="en-US" altLang="zh-CN" i="1" dirty="0" smtClean="0">
                        <a:latin typeface="Cambria Math" panose="02040503050406030204" pitchFamily="18" charset="0"/>
                      </a:rPr>
                      <m:t>𝑑</m:t>
                    </m:r>
                  </m:oMath>
                </a14:m>
                <a:r>
                  <a:rPr lang="en-US" altLang="zh-CN" dirty="0"/>
                  <a:t>=</a:t>
                </a:r>
                <a:r>
                  <a:rPr lang="zh-CN" altLang="en-US" dirty="0"/>
                  <a:t>多次减法后的剩余值为</a:t>
                </a:r>
                <a:r>
                  <a:rPr lang="en-US" altLang="zh-CN" dirty="0"/>
                  <a:t>1</a:t>
                </a:r>
                <a:r>
                  <a:rPr lang="en-US" altLang="zh-CN" dirty="0" smtClean="0"/>
                  <a:t>.</a:t>
                </a:r>
              </a:p>
              <a:p>
                <a:endParaRPr lang="en-US" altLang="zh-CN" dirty="0" smtClean="0"/>
              </a:p>
              <a:p>
                <a:r>
                  <a:rPr lang="zh-CN" altLang="en-US" dirty="0" smtClean="0"/>
                  <a:t>例</a:t>
                </a:r>
                <a:r>
                  <a:rPr lang="en-US" altLang="zh-CN" dirty="0" smtClean="0"/>
                  <a:t>:</a:t>
                </a:r>
                <a:r>
                  <a:rPr lang="en-US" altLang="zh-CN" sz="3000" dirty="0"/>
                  <a:t> </a:t>
                </a:r>
                <a14:m>
                  <m:oMath xmlns:m="http://schemas.openxmlformats.org/officeDocument/2006/math">
                    <m:r>
                      <a:rPr lang="en-US" altLang="zh-CN" sz="3000" i="1" dirty="0" smtClean="0">
                        <a:latin typeface="Cambria Math" panose="02040503050406030204" pitchFamily="18" charset="0"/>
                      </a:rPr>
                      <m:t>𝑎</m:t>
                    </m:r>
                  </m:oMath>
                </a14:m>
                <a:r>
                  <a:rPr lang="en-US" altLang="zh-CN" sz="3000" dirty="0" smtClean="0"/>
                  <a:t>=</a:t>
                </a:r>
                <a14:m>
                  <m:oMath xmlns:m="http://schemas.openxmlformats.org/officeDocument/2006/math">
                    <m:sSub>
                      <m:sSubPr>
                        <m:ctrlPr>
                          <a:rPr lang="en-US" altLang="zh-CN" sz="3000" i="1" dirty="0" smtClean="0">
                            <a:latin typeface="Cambria Math" panose="02040503050406030204" pitchFamily="18" charset="0"/>
                          </a:rPr>
                        </m:ctrlPr>
                      </m:sSubPr>
                      <m:e>
                        <m:r>
                          <a:rPr lang="en-US" altLang="zh-CN" sz="3000" b="0" i="1" dirty="0" smtClean="0">
                            <a:latin typeface="Cambria Math" panose="02040503050406030204" pitchFamily="18" charset="0"/>
                          </a:rPr>
                          <m:t>(−11)</m:t>
                        </m:r>
                      </m:e>
                      <m:sub>
                        <m:r>
                          <a:rPr lang="en-US" altLang="zh-CN" sz="3000" b="0" i="1" dirty="0" smtClean="0">
                            <a:latin typeface="Cambria Math" panose="02040503050406030204" pitchFamily="18" charset="0"/>
                          </a:rPr>
                          <m:t>10</m:t>
                        </m:r>
                      </m:sub>
                    </m:sSub>
                  </m:oMath>
                </a14:m>
                <a:r>
                  <a:rPr lang="en-US" altLang="zh-CN" dirty="0" smtClean="0"/>
                  <a:t> ,</a:t>
                </a:r>
                <a14:m>
                  <m:oMath xmlns:m="http://schemas.openxmlformats.org/officeDocument/2006/math">
                    <m:r>
                      <a:rPr lang="en-US" altLang="zh-CN" i="1" dirty="0" smtClean="0">
                        <a:latin typeface="Cambria Math" panose="02040503050406030204" pitchFamily="18" charset="0"/>
                      </a:rPr>
                      <m:t>𝑑</m:t>
                    </m:r>
                  </m:oMath>
                </a14:m>
                <a:r>
                  <a:rPr lang="en-US" altLang="zh-CN"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(3)</m:t>
                        </m:r>
                      </m:e>
                      <m:sub>
                        <m:r>
                          <a:rPr lang="en-US" altLang="zh-CN" b="0" i="1" dirty="0" smtClean="0">
                            <a:latin typeface="Cambria Math" panose="02040503050406030204" pitchFamily="18" charset="0"/>
                          </a:rPr>
                          <m:t>10</m:t>
                        </m:r>
                      </m:sub>
                    </m:sSub>
                  </m:oMath>
                </a14:m>
                <a:r>
                  <a:rPr lang="zh-CN" altLang="en-US" dirty="0" smtClean="0"/>
                  <a:t>时</a:t>
                </a:r>
                <a:r>
                  <a:rPr lang="zh-CN" altLang="en-US" dirty="0"/>
                  <a:t>求</a:t>
                </a:r>
                <a14:m>
                  <m:oMath xmlns:m="http://schemas.openxmlformats.org/officeDocument/2006/math">
                    <m:r>
                      <a:rPr lang="en-US" altLang="zh-CN" i="1" dirty="0">
                        <a:latin typeface="Cambria Math" panose="02040503050406030204" pitchFamily="18" charset="0"/>
                      </a:rPr>
                      <m:t>𝑎</m:t>
                    </m:r>
                  </m:oMath>
                </a14:m>
                <a:r>
                  <a:rPr lang="en-US" altLang="zh-CN" dirty="0"/>
                  <a:t> </a:t>
                </a:r>
                <a14:m>
                  <m:oMath xmlns:m="http://schemas.openxmlformats.org/officeDocument/2006/math">
                    <m:r>
                      <a:rPr lang="en-US" altLang="zh-CN" b="1" i="1" dirty="0">
                        <a:latin typeface="Cambria Math" panose="02040503050406030204" pitchFamily="18" charset="0"/>
                      </a:rPr>
                      <m:t>𝒅𝒊𝒗</m:t>
                    </m:r>
                  </m:oMath>
                </a14:m>
                <a:r>
                  <a:rPr lang="en-US" altLang="zh-CN" dirty="0"/>
                  <a:t> </a:t>
                </a:r>
                <a14:m>
                  <m:oMath xmlns:m="http://schemas.openxmlformats.org/officeDocument/2006/math">
                    <m:r>
                      <a:rPr lang="en-US" altLang="zh-CN" i="1" dirty="0">
                        <a:latin typeface="Cambria Math" panose="02040503050406030204" pitchFamily="18" charset="0"/>
                      </a:rPr>
                      <m:t>𝑑</m:t>
                    </m:r>
                  </m:oMath>
                </a14:m>
                <a:r>
                  <a:rPr lang="zh-CN" altLang="en-US" dirty="0"/>
                  <a:t>和</a:t>
                </a:r>
                <a14:m>
                  <m:oMath xmlns:m="http://schemas.openxmlformats.org/officeDocument/2006/math">
                    <m:r>
                      <a:rPr lang="en-US" altLang="zh-CN" i="1" dirty="0">
                        <a:latin typeface="Cambria Math" panose="02040503050406030204" pitchFamily="18" charset="0"/>
                      </a:rPr>
                      <m:t>𝑎</m:t>
                    </m:r>
                  </m:oMath>
                </a14:m>
                <a:r>
                  <a:rPr lang="en-US" altLang="zh-CN" dirty="0"/>
                  <a:t> </a:t>
                </a:r>
                <a14:m>
                  <m:oMath xmlns:m="http://schemas.openxmlformats.org/officeDocument/2006/math">
                    <m:r>
                      <a:rPr lang="en-US" altLang="zh-CN" b="1" i="1" dirty="0">
                        <a:latin typeface="Cambria Math" panose="02040503050406030204" pitchFamily="18" charset="0"/>
                      </a:rPr>
                      <m:t>𝒎𝒐𝒅</m:t>
                    </m:r>
                  </m:oMath>
                </a14:m>
                <a:r>
                  <a:rPr lang="en-US" altLang="zh-CN" dirty="0"/>
                  <a:t> </a:t>
                </a:r>
                <a14:m>
                  <m:oMath xmlns:m="http://schemas.openxmlformats.org/officeDocument/2006/math">
                    <m:r>
                      <a:rPr lang="en-US" altLang="zh-CN" i="1" dirty="0">
                        <a:latin typeface="Cambria Math" panose="02040503050406030204" pitchFamily="18" charset="0"/>
                      </a:rPr>
                      <m:t>𝑑</m:t>
                    </m:r>
                  </m:oMath>
                </a14:m>
                <a:r>
                  <a:rPr lang="zh-CN" altLang="en-US" dirty="0"/>
                  <a:t>的</a:t>
                </a:r>
                <a:r>
                  <a:rPr lang="zh-CN" altLang="en-US" dirty="0" smtClean="0"/>
                  <a:t>结果</a:t>
                </a:r>
                <a:endParaRPr lang="en-US" altLang="zh-CN" dirty="0"/>
              </a:p>
              <a:p>
                <a:r>
                  <a:rPr lang="zh-CN" altLang="en-US" dirty="0"/>
                  <a:t>解</a:t>
                </a:r>
                <a:r>
                  <a:rPr lang="en-US" altLang="zh-CN" dirty="0" smtClean="0"/>
                  <a:t>:</a:t>
                </a:r>
              </a:p>
              <a:p>
                <a:pPr marL="263525" indent="-263525">
                  <a:buNone/>
                </a:pPr>
                <a:r>
                  <a:rPr lang="en-US" altLang="zh-CN" dirty="0"/>
                  <a:t> </a:t>
                </a:r>
                <a:r>
                  <a:rPr lang="en-US" altLang="zh-CN" dirty="0" smtClean="0"/>
                  <a:t>      </a:t>
                </a:r>
                <a:r>
                  <a:rPr lang="zh-CN" altLang="en-US" dirty="0" smtClean="0"/>
                  <a:t>因为</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小于</a:t>
                </a:r>
                <a:r>
                  <a:rPr lang="en-US" altLang="zh-CN" dirty="0" smtClean="0"/>
                  <a:t>0, </a:t>
                </a:r>
                <a:r>
                  <a:rPr lang="zh-CN" altLang="en-US" dirty="0" smtClean="0"/>
                  <a:t>那么我们首先求出</a:t>
                </a:r>
                <a:r>
                  <a:rPr lang="en-US" altLang="zh-CN" dirty="0"/>
                  <a:t>|</a:t>
                </a:r>
                <a14:m>
                  <m:oMath xmlns:m="http://schemas.openxmlformats.org/officeDocument/2006/math">
                    <m:r>
                      <a:rPr lang="en-US" altLang="zh-CN" i="1" dirty="0" smtClean="0">
                        <a:latin typeface="Cambria Math" panose="02040503050406030204" pitchFamily="18" charset="0"/>
                      </a:rPr>
                      <m:t>𝑎</m:t>
                    </m:r>
                  </m:oMath>
                </a14:m>
                <a:r>
                  <a:rPr lang="en-US" altLang="zh-CN" dirty="0" smtClean="0"/>
                  <a:t>|=11</a:t>
                </a:r>
                <a:r>
                  <a:rPr lang="zh-CN" altLang="en-US" dirty="0" smtClean="0"/>
                  <a:t>除</a:t>
                </a:r>
                <a:r>
                  <a:rPr lang="zh-CN" altLang="en-US" dirty="0"/>
                  <a:t>以</a:t>
                </a:r>
                <a14:m>
                  <m:oMath xmlns:m="http://schemas.openxmlformats.org/officeDocument/2006/math">
                    <m:r>
                      <a:rPr lang="en-US" altLang="zh-CN" i="1" dirty="0" smtClean="0">
                        <a:latin typeface="Cambria Math" panose="02040503050406030204" pitchFamily="18" charset="0"/>
                      </a:rPr>
                      <m:t>𝑑</m:t>
                    </m:r>
                  </m:oMath>
                </a14:m>
                <a:r>
                  <a:rPr lang="zh-CN" altLang="en-US" dirty="0" smtClean="0"/>
                  <a:t>的</a:t>
                </a:r>
                <a:r>
                  <a:rPr lang="zh-CN" altLang="en-US" dirty="0"/>
                  <a:t>商和</a:t>
                </a:r>
                <a:r>
                  <a:rPr lang="zh-CN" altLang="en-US" dirty="0" smtClean="0"/>
                  <a:t>余数</a:t>
                </a:r>
                <a:r>
                  <a:rPr lang="en-US" altLang="zh-CN" dirty="0" smtClean="0"/>
                  <a:t>. </a:t>
                </a:r>
                <a:r>
                  <a:rPr lang="zh-CN" altLang="en-US" dirty="0" smtClean="0"/>
                  <a:t>对应的结果分别为</a:t>
                </a:r>
                <a14:m>
                  <m:oMath xmlns:m="http://schemas.openxmlformats.org/officeDocument/2006/math">
                    <m:r>
                      <a:rPr lang="en-US" altLang="zh-CN" i="1" dirty="0" smtClean="0">
                        <a:latin typeface="Cambria Math" panose="02040503050406030204" pitchFamily="18" charset="0"/>
                      </a:rPr>
                      <m:t>𝑞</m:t>
                    </m:r>
                  </m:oMath>
                </a14:m>
                <a:r>
                  <a:rPr lang="en-US" altLang="zh-CN" dirty="0" smtClean="0"/>
                  <a:t>=3</a:t>
                </a:r>
                <a:r>
                  <a:rPr lang="zh-CN" altLang="en-US" dirty="0" smtClean="0"/>
                  <a:t>和</a:t>
                </a:r>
                <a14:m>
                  <m:oMath xmlns:m="http://schemas.openxmlformats.org/officeDocument/2006/math">
                    <m:r>
                      <a:rPr lang="en-US" altLang="zh-CN" i="1" dirty="0" smtClean="0">
                        <a:latin typeface="Cambria Math" panose="02040503050406030204" pitchFamily="18" charset="0"/>
                      </a:rPr>
                      <m:t>𝑟</m:t>
                    </m:r>
                  </m:oMath>
                </a14:m>
                <a:r>
                  <a:rPr lang="en-US" altLang="zh-CN" dirty="0" smtClean="0"/>
                  <a:t>=2.</a:t>
                </a:r>
              </a:p>
              <a:p>
                <a:pPr marL="263525" indent="-263525">
                  <a:buNone/>
                </a:pPr>
                <a:r>
                  <a:rPr lang="en-US" altLang="zh-CN" dirty="0"/>
                  <a:t> </a:t>
                </a:r>
                <a:r>
                  <a:rPr lang="en-US" altLang="zh-CN" dirty="0" smtClean="0"/>
                  <a:t>      </a:t>
                </a:r>
                <a:r>
                  <a:rPr lang="zh-CN" altLang="en-US" dirty="0" smtClean="0"/>
                  <a:t>然后</a:t>
                </a:r>
                <a:r>
                  <a:rPr lang="en-US" altLang="zh-CN" dirty="0" smtClean="0"/>
                  <a:t>, </a:t>
                </a:r>
                <a:r>
                  <a:rPr lang="zh-CN" altLang="en-US" dirty="0" smtClean="0"/>
                  <a:t>当</a:t>
                </a:r>
                <a14:m>
                  <m:oMath xmlns:m="http://schemas.openxmlformats.org/officeDocument/2006/math">
                    <m:r>
                      <a:rPr lang="en-US" altLang="zh-CN" i="1" dirty="0" smtClean="0">
                        <a:latin typeface="Cambria Math" panose="02040503050406030204" pitchFamily="18" charset="0"/>
                      </a:rPr>
                      <m:t>𝑎</m:t>
                    </m:r>
                  </m:oMath>
                </a14:m>
                <a:r>
                  <a:rPr lang="en-US" altLang="zh-CN" dirty="0"/>
                  <a:t>&lt;</a:t>
                </a:r>
                <a:r>
                  <a:rPr lang="en-US" altLang="zh-CN" dirty="0" smtClean="0"/>
                  <a:t>0</a:t>
                </a:r>
                <a:r>
                  <a:rPr lang="zh-CN" altLang="en-US" dirty="0" smtClean="0"/>
                  <a:t>且</a:t>
                </a:r>
                <a14:m>
                  <m:oMath xmlns:m="http://schemas.openxmlformats.org/officeDocument/2006/math">
                    <m:r>
                      <a:rPr lang="en-US" altLang="zh-CN" i="1" dirty="0" smtClean="0">
                        <a:latin typeface="Cambria Math" panose="02040503050406030204" pitchFamily="18" charset="0"/>
                      </a:rPr>
                      <m:t>𝑟</m:t>
                    </m:r>
                  </m:oMath>
                </a14:m>
                <a:r>
                  <a:rPr lang="en-US" altLang="zh-CN" dirty="0" smtClean="0"/>
                  <a:t>&gt;0</a:t>
                </a:r>
                <a:r>
                  <a:rPr lang="zh-CN" altLang="en-US" dirty="0"/>
                  <a:t>时</a:t>
                </a:r>
                <a:r>
                  <a:rPr lang="en-US" altLang="zh-CN" dirty="0" smtClean="0"/>
                  <a:t>, </a:t>
                </a:r>
                <a:r>
                  <a:rPr lang="zh-CN" altLang="en-US" dirty="0" smtClean="0"/>
                  <a:t>就</a:t>
                </a:r>
                <a:r>
                  <a:rPr lang="zh-CN" altLang="en-US" dirty="0"/>
                  <a:t>用这结果来计算当</a:t>
                </a:r>
                <a14:m>
                  <m:oMath xmlns:m="http://schemas.openxmlformats.org/officeDocument/2006/math">
                    <m:r>
                      <a:rPr lang="en-US" altLang="zh-CN" i="1" dirty="0" smtClean="0">
                        <a:latin typeface="Cambria Math" panose="02040503050406030204" pitchFamily="18" charset="0"/>
                      </a:rPr>
                      <m:t>𝑎</m:t>
                    </m:r>
                  </m:oMath>
                </a14:m>
                <a:r>
                  <a:rPr lang="zh-CN" altLang="en-US" dirty="0"/>
                  <a:t>除以</a:t>
                </a:r>
                <a14:m>
                  <m:oMath xmlns:m="http://schemas.openxmlformats.org/officeDocument/2006/math">
                    <m:r>
                      <a:rPr lang="en-US" altLang="zh-CN" i="1" dirty="0" smtClean="0">
                        <a:latin typeface="Cambria Math" panose="02040503050406030204" pitchFamily="18" charset="0"/>
                      </a:rPr>
                      <m:t>𝑑</m:t>
                    </m:r>
                  </m:oMath>
                </a14:m>
                <a:r>
                  <a:rPr lang="zh-CN" altLang="en-US" dirty="0"/>
                  <a:t>的</a:t>
                </a:r>
                <a:r>
                  <a:rPr lang="zh-CN" altLang="en-US" dirty="0" smtClean="0"/>
                  <a:t>商</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b="1" i="1" dirty="0">
                        <a:latin typeface="Cambria Math" panose="02040503050406030204" pitchFamily="18" charset="0"/>
                      </a:rPr>
                      <m:t>𝒅𝒊𝒗</m:t>
                    </m:r>
                    <m:r>
                      <a:rPr lang="en-US" altLang="zh-CN" i="1" dirty="0">
                        <a:latin typeface="Cambria Math" panose="02040503050406030204" pitchFamily="18" charset="0"/>
                      </a:rPr>
                      <m:t> </m:t>
                    </m:r>
                    <m:r>
                      <a:rPr lang="en-US" altLang="zh-CN" i="1" dirty="0" smtClean="0">
                        <a:latin typeface="Cambria Math" panose="02040503050406030204" pitchFamily="18" charset="0"/>
                      </a:rPr>
                      <m:t>𝑑</m:t>
                    </m:r>
                  </m:oMath>
                </a14:m>
                <a:r>
                  <a:rPr lang="en-US" altLang="zh-CN" dirty="0" smtClean="0"/>
                  <a:t>= </a:t>
                </a:r>
                <a:r>
                  <a:rPr lang="en-US" altLang="zh-CN" dirty="0"/>
                  <a:t>–(</a:t>
                </a:r>
                <a14:m>
                  <m:oMath xmlns:m="http://schemas.openxmlformats.org/officeDocument/2006/math">
                    <m:r>
                      <a:rPr lang="en-US" altLang="zh-CN" i="1" dirty="0" smtClean="0">
                        <a:latin typeface="Cambria Math" panose="02040503050406030204" pitchFamily="18" charset="0"/>
                      </a:rPr>
                      <m:t>𝑞</m:t>
                    </m:r>
                  </m:oMath>
                </a14:m>
                <a:r>
                  <a:rPr lang="en-US" altLang="zh-CN" dirty="0"/>
                  <a:t>+1</a:t>
                </a:r>
                <a:r>
                  <a:rPr lang="en-US" altLang="zh-CN" dirty="0" smtClean="0"/>
                  <a:t>)=-4, </a:t>
                </a:r>
                <a:r>
                  <a:rPr lang="zh-CN" altLang="en-US" dirty="0" smtClean="0"/>
                  <a:t>余数</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b="1" i="1" dirty="0">
                        <a:latin typeface="Cambria Math" panose="02040503050406030204" pitchFamily="18" charset="0"/>
                      </a:rPr>
                      <m:t>𝒎𝒐𝒅</m:t>
                    </m:r>
                    <m:r>
                      <a:rPr lang="en-US" altLang="zh-CN" i="1" dirty="0">
                        <a:latin typeface="Cambria Math" panose="02040503050406030204" pitchFamily="18" charset="0"/>
                      </a:rPr>
                      <m:t> </m:t>
                    </m:r>
                    <m:r>
                      <a:rPr lang="en-US" altLang="zh-CN" i="1" dirty="0">
                        <a:latin typeface="Cambria Math" panose="02040503050406030204" pitchFamily="18" charset="0"/>
                      </a:rPr>
                      <m:t>𝑑</m:t>
                    </m:r>
                    <m:r>
                      <a:rPr lang="en-US" altLang="zh-CN" i="1" dirty="0">
                        <a:latin typeface="Cambria Math" panose="02040503050406030204" pitchFamily="18" charset="0"/>
                      </a:rPr>
                      <m:t> =</m:t>
                    </m:r>
                    <m:r>
                      <a:rPr lang="en-US" altLang="zh-CN" i="1" dirty="0" smtClean="0">
                        <a:latin typeface="Cambria Math" panose="02040503050406030204" pitchFamily="18" charset="0"/>
                      </a:rPr>
                      <m:t>𝑑</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=1</m:t>
                    </m:r>
                  </m:oMath>
                </a14:m>
                <a:r>
                  <a:rPr lang="en-US" altLang="zh-CN" dirty="0" smtClean="0"/>
                  <a:t>.</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46</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13172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down)">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整数运算算法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14:m>
                  <m:oMath xmlns:m="http://schemas.openxmlformats.org/officeDocument/2006/math">
                    <m:r>
                      <a:rPr lang="en-US" altLang="zh-CN" sz="3000" i="1" dirty="0" smtClean="0">
                        <a:latin typeface="Cambria Math" panose="02040503050406030204" pitchFamily="18" charset="0"/>
                      </a:rPr>
                      <m:t>𝑎</m:t>
                    </m:r>
                  </m:oMath>
                </a14:m>
                <a:r>
                  <a:rPr lang="en-US" altLang="zh-CN" sz="3000" dirty="0"/>
                  <a:t>=</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(11)</m:t>
                        </m:r>
                      </m:e>
                      <m:sub>
                        <m:r>
                          <a:rPr lang="en-US" altLang="zh-CN" b="0" i="1" smtClean="0">
                            <a:latin typeface="Cambria Math" panose="02040503050406030204" pitchFamily="18" charset="0"/>
                          </a:rPr>
                          <m:t>2</m:t>
                        </m:r>
                      </m:sub>
                    </m:sSub>
                  </m:oMath>
                </a14:m>
                <a:r>
                  <a:rPr lang="zh-CN" altLang="en-US" sz="3000" dirty="0" smtClean="0"/>
                  <a:t>和</a:t>
                </a:r>
                <a14:m>
                  <m:oMath xmlns:m="http://schemas.openxmlformats.org/officeDocument/2006/math">
                    <m:r>
                      <a:rPr lang="en-US" altLang="zh-CN" sz="3000" i="1" dirty="0" smtClean="0">
                        <a:latin typeface="Cambria Math" panose="02040503050406030204" pitchFamily="18" charset="0"/>
                      </a:rPr>
                      <m:t>𝑑</m:t>
                    </m:r>
                  </m:oMath>
                </a14:m>
                <a:r>
                  <a:rPr lang="en-US" altLang="zh-CN" sz="3000" dirty="0" smtClean="0"/>
                  <a:t>=</a:t>
                </a:r>
                <a:r>
                  <a:rPr lang="en-US" altLang="zh-CN"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(10)</m:t>
                        </m:r>
                      </m:e>
                      <m:sub>
                        <m:r>
                          <a:rPr lang="en-US" altLang="zh-CN" b="0" i="1" smtClean="0">
                            <a:latin typeface="Cambria Math" panose="02040503050406030204" pitchFamily="18" charset="0"/>
                          </a:rPr>
                          <m:t>2</m:t>
                        </m:r>
                      </m:sub>
                    </m:sSub>
                  </m:oMath>
                </a14:m>
                <a:r>
                  <a:rPr lang="en-US" altLang="zh-CN" sz="3000" dirty="0" smtClean="0"/>
                  <a:t>, </a:t>
                </a:r>
                <a:r>
                  <a:rPr lang="zh-CN" altLang="en-US" sz="3000" dirty="0" smtClean="0"/>
                  <a:t>求</a:t>
                </a:r>
                <a14:m>
                  <m:oMath xmlns:m="http://schemas.openxmlformats.org/officeDocument/2006/math">
                    <m:r>
                      <a:rPr lang="en-US" altLang="zh-CN" sz="3000" i="1" dirty="0" smtClean="0">
                        <a:latin typeface="Cambria Math" panose="02040503050406030204" pitchFamily="18" charset="0"/>
                      </a:rPr>
                      <m:t>𝑎</m:t>
                    </m:r>
                    <m:r>
                      <a:rPr lang="en-US" altLang="zh-CN" sz="3000" i="1" dirty="0" smtClean="0">
                        <a:latin typeface="Cambria Math" panose="02040503050406030204" pitchFamily="18" charset="0"/>
                      </a:rPr>
                      <m:t> </m:t>
                    </m:r>
                    <m:r>
                      <a:rPr lang="en-US" altLang="zh-CN" sz="3000" b="1" i="1" dirty="0" smtClean="0">
                        <a:latin typeface="Cambria Math" panose="02040503050406030204" pitchFamily="18" charset="0"/>
                      </a:rPr>
                      <m:t>𝒅𝒊𝒗</m:t>
                    </m:r>
                    <m:r>
                      <a:rPr lang="en-US" altLang="zh-CN" sz="3000" i="1" dirty="0" smtClean="0">
                        <a:latin typeface="Cambria Math" panose="02040503050406030204" pitchFamily="18" charset="0"/>
                      </a:rPr>
                      <m:t> </m:t>
                    </m:r>
                    <m:r>
                      <a:rPr lang="en-US" altLang="zh-CN" sz="3000" i="1" dirty="0" smtClean="0">
                        <a:latin typeface="Cambria Math" panose="02040503050406030204" pitchFamily="18" charset="0"/>
                      </a:rPr>
                      <m:t>𝑑</m:t>
                    </m:r>
                  </m:oMath>
                </a14:m>
                <a:r>
                  <a:rPr lang="zh-CN" altLang="en-US" sz="3000" dirty="0" smtClean="0"/>
                  <a:t>和</a:t>
                </a:r>
                <a14:m>
                  <m:oMath xmlns:m="http://schemas.openxmlformats.org/officeDocument/2006/math">
                    <m:r>
                      <a:rPr lang="en-US" altLang="zh-CN" sz="3000" i="1" dirty="0" smtClean="0">
                        <a:latin typeface="Cambria Math" panose="02040503050406030204" pitchFamily="18" charset="0"/>
                      </a:rPr>
                      <m:t>𝑎</m:t>
                    </m:r>
                    <m:r>
                      <a:rPr lang="en-US" altLang="zh-CN" sz="3000" i="1" dirty="0" smtClean="0">
                        <a:latin typeface="Cambria Math" panose="02040503050406030204" pitchFamily="18" charset="0"/>
                      </a:rPr>
                      <m:t> </m:t>
                    </m:r>
                    <m:r>
                      <a:rPr lang="en-US" altLang="zh-CN" sz="3000" b="1" i="1" dirty="0" smtClean="0">
                        <a:latin typeface="Cambria Math" panose="02040503050406030204" pitchFamily="18" charset="0"/>
                      </a:rPr>
                      <m:t>𝒎𝒐𝒅</m:t>
                    </m:r>
                    <m:r>
                      <a:rPr lang="en-US" altLang="zh-CN" sz="3000" i="1" dirty="0" smtClean="0">
                        <a:latin typeface="Cambria Math" panose="02040503050406030204" pitchFamily="18" charset="0"/>
                      </a:rPr>
                      <m:t> </m:t>
                    </m:r>
                    <m:r>
                      <a:rPr lang="en-US" altLang="zh-CN" sz="3000" i="1" dirty="0" smtClean="0">
                        <a:latin typeface="Cambria Math" panose="02040503050406030204" pitchFamily="18" charset="0"/>
                      </a:rPr>
                      <m:t>𝑑</m:t>
                    </m:r>
                  </m:oMath>
                </a14:m>
                <a:r>
                  <a:rPr lang="zh-CN" altLang="en-US" sz="3000" dirty="0" smtClean="0"/>
                  <a:t>的结果</a:t>
                </a:r>
                <a:endParaRPr lang="en-US" altLang="zh-CN" sz="3000" dirty="0" smtClean="0"/>
              </a:p>
              <a:p>
                <a:r>
                  <a:rPr lang="zh-CN" altLang="en-US" sz="3000" dirty="0" smtClean="0"/>
                  <a:t>解</a:t>
                </a:r>
                <a:r>
                  <a:rPr lang="en-US" altLang="zh-CN" sz="3000" dirty="0" smtClean="0"/>
                  <a:t>:</a:t>
                </a:r>
              </a:p>
              <a:p>
                <a:pPr marL="0" indent="0">
                  <a:buNone/>
                </a:pPr>
                <a:r>
                  <a:rPr lang="en-US" dirty="0" smtClean="0"/>
                  <a:t>	     01</a:t>
                </a:r>
              </a:p>
              <a:p>
                <a:pPr marL="0" indent="0">
                  <a:buNone/>
                </a:pPr>
                <a:r>
                  <a:rPr lang="en-US" dirty="0" smtClean="0"/>
                  <a:t>	10 11</a:t>
                </a:r>
              </a:p>
              <a:p>
                <a:pPr marL="0" indent="0">
                  <a:buNone/>
                </a:pPr>
                <a:r>
                  <a:rPr lang="en-US" dirty="0" smtClean="0"/>
                  <a:t>	     10</a:t>
                </a:r>
              </a:p>
              <a:p>
                <a:pPr marL="0" indent="0">
                  <a:buNone/>
                </a:pPr>
                <a:r>
                  <a:rPr lang="en-US" dirty="0" smtClean="0"/>
                  <a:t>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5" t="-1548"/>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E590A9E-DF27-40F4-B3B0-DC1F1238F15B}"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47</a:t>
            </a:fld>
            <a:endParaRPr lang="zh-CN" altLang="en-US" dirty="0"/>
          </a:p>
        </p:txBody>
      </p:sp>
      <p:cxnSp>
        <p:nvCxnSpPr>
          <p:cNvPr id="5" name="直接连接符 4"/>
          <p:cNvCxnSpPr/>
          <p:nvPr/>
        </p:nvCxnSpPr>
        <p:spPr>
          <a:xfrm>
            <a:off x="2133600" y="2819400"/>
            <a:ext cx="533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133600" y="3810000"/>
            <a:ext cx="533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任意多边形 10"/>
          <p:cNvSpPr/>
          <p:nvPr/>
        </p:nvSpPr>
        <p:spPr>
          <a:xfrm>
            <a:off x="1799393" y="2800353"/>
            <a:ext cx="336665" cy="476247"/>
          </a:xfrm>
          <a:custGeom>
            <a:avLst/>
            <a:gdLst>
              <a:gd name="connsiteX0" fmla="*/ 285136 w 336665"/>
              <a:gd name="connsiteY0" fmla="*/ 0 h 609600"/>
              <a:gd name="connsiteX1" fmla="*/ 314633 w 336665"/>
              <a:gd name="connsiteY1" fmla="*/ 481780 h 609600"/>
              <a:gd name="connsiteX2" fmla="*/ 0 w 336665"/>
              <a:gd name="connsiteY2" fmla="*/ 609600 h 609600"/>
            </a:gdLst>
            <a:ahLst/>
            <a:cxnLst>
              <a:cxn ang="0">
                <a:pos x="connsiteX0" y="connsiteY0"/>
              </a:cxn>
              <a:cxn ang="0">
                <a:pos x="connsiteX1" y="connsiteY1"/>
              </a:cxn>
              <a:cxn ang="0">
                <a:pos x="connsiteX2" y="connsiteY2"/>
              </a:cxn>
            </a:cxnLst>
            <a:rect l="l" t="t" r="r" b="b"/>
            <a:pathLst>
              <a:path w="336665" h="609600">
                <a:moveTo>
                  <a:pt x="285136" y="0"/>
                </a:moveTo>
                <a:cubicBezTo>
                  <a:pt x="323646" y="190090"/>
                  <a:pt x="362156" y="380180"/>
                  <a:pt x="314633" y="481780"/>
                </a:cubicBezTo>
                <a:cubicBezTo>
                  <a:pt x="267110" y="583380"/>
                  <a:pt x="133555" y="596490"/>
                  <a:pt x="0" y="609600"/>
                </a:cubicBez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2667000" y="2353797"/>
                <a:ext cx="2989826" cy="616022"/>
              </a:xfrm>
              <a:prstGeom prst="rect">
                <a:avLst/>
              </a:prstGeom>
            </p:spPr>
            <p:txBody>
              <a:bodyPr vert="horz" lIns="91440" tIns="45720" rIns="91440" bIns="45720" rtlCol="0">
                <a:no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t>该结果为商</a:t>
                </a:r>
                <a:r>
                  <a:rPr lang="en-US" altLang="zh-CN" sz="2000" dirty="0" smtClean="0"/>
                  <a:t>,</a:t>
                </a:r>
                <a14:m>
                  <m:oMath xmlns:m="http://schemas.openxmlformats.org/officeDocument/2006/math">
                    <m:r>
                      <a:rPr lang="en-US" altLang="zh-CN" sz="2000" i="1" dirty="0" smtClean="0">
                        <a:latin typeface="Cambria Math" panose="02040503050406030204" pitchFamily="18" charset="0"/>
                      </a:rPr>
                      <m:t>𝑎</m:t>
                    </m:r>
                    <m:r>
                      <a:rPr lang="en-US" altLang="zh-CN" sz="2000" i="1" dirty="0" smtClean="0">
                        <a:latin typeface="Cambria Math" panose="02040503050406030204" pitchFamily="18" charset="0"/>
                      </a:rPr>
                      <m:t> </m:t>
                    </m:r>
                    <m:r>
                      <a:rPr lang="en-US" altLang="zh-CN" sz="2000" b="1" i="1" dirty="0" smtClean="0">
                        <a:latin typeface="Cambria Math" panose="02040503050406030204" pitchFamily="18" charset="0"/>
                      </a:rPr>
                      <m:t>𝒅𝒊𝒗</m:t>
                    </m:r>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𝑑</m:t>
                    </m:r>
                  </m:oMath>
                </a14:m>
                <a:endParaRPr lang="en-US" sz="2000" dirty="0" smtClean="0"/>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2667000" y="2353797"/>
                <a:ext cx="2989826" cy="616022"/>
              </a:xfrm>
              <a:prstGeom prst="rect">
                <a:avLst/>
              </a:prstGeom>
              <a:blipFill>
                <a:blip r:embed="rId3"/>
                <a:stretch>
                  <a:fillRect l="-2245" t="-49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Content Placeholder 2"/>
              <p:cNvSpPr txBox="1">
                <a:spLocks/>
              </p:cNvSpPr>
              <p:nvPr/>
            </p:nvSpPr>
            <p:spPr>
              <a:xfrm>
                <a:off x="2667000" y="3994165"/>
                <a:ext cx="2989826" cy="616022"/>
              </a:xfrm>
              <a:prstGeom prst="rect">
                <a:avLst/>
              </a:prstGeom>
            </p:spPr>
            <p:txBody>
              <a:bodyPr vert="horz" lIns="91440" tIns="45720" rIns="91440" bIns="45720" rtlCol="0">
                <a:no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t>该结果为余数</a:t>
                </a:r>
                <a:r>
                  <a:rPr lang="en-US" altLang="zh-CN" sz="2000" dirty="0" smtClean="0"/>
                  <a:t>, </a:t>
                </a:r>
                <a14:m>
                  <m:oMath xmlns:m="http://schemas.openxmlformats.org/officeDocument/2006/math">
                    <m:r>
                      <a:rPr lang="en-US" altLang="zh-CN" sz="2000" i="1" dirty="0" smtClean="0">
                        <a:latin typeface="Cambria Math" panose="02040503050406030204" pitchFamily="18" charset="0"/>
                      </a:rPr>
                      <m:t>𝑎</m:t>
                    </m:r>
                    <m:r>
                      <a:rPr lang="en-US" altLang="zh-CN" sz="2000" i="1" dirty="0" smtClean="0">
                        <a:latin typeface="Cambria Math" panose="02040503050406030204" pitchFamily="18" charset="0"/>
                      </a:rPr>
                      <m:t> </m:t>
                    </m:r>
                    <m:r>
                      <a:rPr lang="en-US" altLang="zh-CN" sz="2000" b="1" i="1" dirty="0" smtClean="0">
                        <a:latin typeface="Cambria Math" panose="02040503050406030204" pitchFamily="18" charset="0"/>
                      </a:rPr>
                      <m:t>𝒎𝒐𝒅</m:t>
                    </m:r>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𝑑</m:t>
                    </m:r>
                  </m:oMath>
                </a14:m>
                <a:endParaRPr lang="en-US" sz="2000" dirty="0" smtClean="0"/>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2667000" y="3994165"/>
                <a:ext cx="2989826" cy="616022"/>
              </a:xfrm>
              <a:prstGeom prst="rect">
                <a:avLst/>
              </a:prstGeom>
              <a:blipFill>
                <a:blip r:embed="rId4"/>
                <a:stretch>
                  <a:fillRect l="-2245" t="-4950"/>
                </a:stretch>
              </a:blipFill>
            </p:spPr>
            <p:txBody>
              <a:bodyPr/>
              <a:lstStyle/>
              <a:p>
                <a:r>
                  <a:rPr lang="zh-CN" altLang="en-US">
                    <a:noFill/>
                  </a:rPr>
                  <a:t> </a:t>
                </a:r>
              </a:p>
            </p:txBody>
          </p:sp>
        </mc:Fallback>
      </mc:AlternateContent>
      <p:sp>
        <p:nvSpPr>
          <p:cNvPr id="14"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2517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down)">
                                      <p:cBhvr>
                                        <p:cTn id="31" dur="500"/>
                                        <p:tgtEl>
                                          <p:spTgt spid="3">
                                            <p:txEl>
                                              <p:pRg st="4" end="4"/>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down)">
                                      <p:cBhvr>
                                        <p:cTn id="34" dur="500"/>
                                        <p:tgtEl>
                                          <p:spTgt spid="3">
                                            <p:txEl>
                                              <p:pRg st="5" end="5"/>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wipe(down)">
                                      <p:cBhvr>
                                        <p:cTn id="37" dur="500"/>
                                        <p:tgtEl>
                                          <p:spTgt spid="12">
                                            <p:txEl>
                                              <p:pRg st="0" end="0"/>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Effect transition="in" filter="wipe(down)">
                                      <p:cBhvr>
                                        <p:cTn id="4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模指数运算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在密码学中</a:t>
                </a:r>
                <a:r>
                  <a:rPr lang="en-US" altLang="zh-CN" dirty="0" smtClean="0"/>
                  <a:t>, </a:t>
                </a:r>
                <a:r>
                  <a:rPr lang="zh-CN" altLang="en-US" dirty="0" smtClean="0"/>
                  <a:t>能够有效地计算 </a:t>
                </a:r>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𝑏</m:t>
                        </m:r>
                      </m:e>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 </m:t>
                        </m:r>
                      </m:sup>
                    </m:sSup>
                    <m:r>
                      <a:rPr lang="en-US" altLang="zh-CN" b="1" i="0" smtClean="0">
                        <a:solidFill>
                          <a:srgbClr val="C00000"/>
                        </a:solidFill>
                        <a:latin typeface="Cambria Math" panose="02040503050406030204" pitchFamily="18" charset="0"/>
                      </a:rPr>
                      <m:t>𝐦𝐨𝐝</m:t>
                    </m:r>
                    <m:r>
                      <a:rPr lang="en-US" altLang="zh-CN" b="0" i="1" smtClean="0">
                        <a:solidFill>
                          <a:srgbClr val="C00000"/>
                        </a:solidFill>
                        <a:latin typeface="Cambria Math" panose="02040503050406030204" pitchFamily="18" charset="0"/>
                      </a:rPr>
                      <m:t> </m:t>
                    </m:r>
                    <m:r>
                      <a:rPr lang="en-US" altLang="zh-CN" b="0" i="1" smtClean="0">
                        <a:solidFill>
                          <a:srgbClr val="C00000"/>
                        </a:solidFill>
                        <a:latin typeface="Cambria Math" panose="02040503050406030204" pitchFamily="18" charset="0"/>
                      </a:rPr>
                      <m:t>𝑚</m:t>
                    </m:r>
                  </m:oMath>
                </a14:m>
                <a:r>
                  <a:rPr lang="zh-CN" altLang="en-US" dirty="0" smtClean="0">
                    <a:solidFill>
                      <a:srgbClr val="C00000"/>
                    </a:solidFill>
                  </a:rPr>
                  <a:t> </a:t>
                </a:r>
                <a:r>
                  <a:rPr lang="zh-CN" altLang="en-US" dirty="0" smtClean="0"/>
                  <a:t>很重要</a:t>
                </a:r>
                <a:r>
                  <a:rPr lang="en-US" altLang="zh-CN" dirty="0" smtClean="0"/>
                  <a:t>, </a:t>
                </a:r>
                <a:r>
                  <a:rPr lang="zh-CN" altLang="en-US" dirty="0" smtClean="0"/>
                  <a:t>这其中</a:t>
                </a:r>
                <a14:m>
                  <m:oMath xmlns:m="http://schemas.openxmlformats.org/officeDocument/2006/math">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𝑚</m:t>
                    </m:r>
                  </m:oMath>
                </a14:m>
                <a:r>
                  <a:rPr lang="zh-CN" altLang="en-US" dirty="0" smtClean="0"/>
                  <a:t>都是大整数</a:t>
                </a:r>
                <a:r>
                  <a:rPr lang="en-US" altLang="zh-CN" dirty="0" smtClean="0"/>
                  <a:t>. </a:t>
                </a:r>
                <a:r>
                  <a:rPr lang="zh-CN" altLang="en-US" dirty="0" smtClean="0"/>
                  <a:t>采用传统的先计算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sup>
                    </m:sSup>
                  </m:oMath>
                </a14:m>
                <a:r>
                  <a:rPr lang="en-US" altLang="zh-CN" dirty="0" smtClean="0"/>
                  <a:t>, </a:t>
                </a:r>
                <a:r>
                  <a:rPr lang="zh-CN" altLang="en-US" dirty="0" smtClean="0"/>
                  <a:t>再求</a:t>
                </a:r>
                <a:r>
                  <a:rPr lang="en-US" altLang="zh-CN" b="1" dirty="0" smtClean="0"/>
                  <a:t>mod</a:t>
                </a:r>
                <a:r>
                  <a:rPr lang="en-US" altLang="zh-CN" i="1" dirty="0" smtClean="0"/>
                  <a:t> </a:t>
                </a:r>
                <a:r>
                  <a:rPr lang="zh-CN" altLang="en-US" dirty="0" smtClean="0"/>
                  <a:t>的方法不可行</a:t>
                </a:r>
                <a:r>
                  <a:rPr lang="en-US" altLang="zh-CN" dirty="0" smtClean="0"/>
                  <a:t>, </a:t>
                </a:r>
                <a:r>
                  <a:rPr lang="zh-CN" altLang="en-US" dirty="0" smtClean="0"/>
                  <a:t>因为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sup>
                    </m:sSup>
                  </m:oMath>
                </a14:m>
                <a:r>
                  <a:rPr lang="zh-CN" altLang="en-US" dirty="0" smtClean="0"/>
                  <a:t>是一个非常大的数</a:t>
                </a:r>
                <a:r>
                  <a:rPr lang="en-US" altLang="zh-CN" dirty="0" smtClean="0"/>
                  <a:t>.</a:t>
                </a:r>
              </a:p>
              <a:p>
                <a:r>
                  <a:rPr lang="zh-CN" altLang="en-US" dirty="0" smtClean="0"/>
                  <a:t>例如</a:t>
                </a:r>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123</m:t>
                        </m:r>
                      </m:e>
                      <m:sup>
                        <m:r>
                          <a:rPr lang="en-US" altLang="zh-CN" b="0" i="1" smtClean="0">
                            <a:latin typeface="Cambria Math" panose="02040503050406030204" pitchFamily="18" charset="0"/>
                          </a:rPr>
                          <m:t>1001</m:t>
                        </m:r>
                      </m:sup>
                    </m:sSup>
                    <m:r>
                      <a:rPr lang="en-US" altLang="zh-CN" b="1">
                        <a:latin typeface="Cambria Math" panose="02040503050406030204" pitchFamily="18" charset="0"/>
                      </a:rPr>
                      <m:t>𝐦𝐨𝐝</m:t>
                    </m:r>
                    <m:r>
                      <a:rPr lang="en-US" altLang="zh-CN" i="1">
                        <a:latin typeface="Cambria Math" panose="02040503050406030204" pitchFamily="18" charset="0"/>
                      </a:rPr>
                      <m:t> </m:t>
                    </m:r>
                    <m:r>
                      <a:rPr lang="en-US" altLang="zh-CN" b="0" i="1" smtClean="0">
                        <a:latin typeface="Cambria Math" panose="02040503050406030204" pitchFamily="18" charset="0"/>
                      </a:rPr>
                      <m:t>101</m:t>
                    </m:r>
                    <m:r>
                      <a:rPr lang="zh-CN" altLang="en-US" i="1">
                        <a:latin typeface="Cambria Math" panose="02040503050406030204" pitchFamily="18" charset="0"/>
                      </a:rPr>
                      <m:t>，</m:t>
                    </m:r>
                  </m:oMath>
                </a14:m>
                <a:r>
                  <a:rPr lang="zh-CN" altLang="en-US" dirty="0" smtClean="0"/>
                  <a:t>这儿都是默认的十进制数</a:t>
                </a:r>
                <a:endParaRPr lang="en-US" altLang="zh-CN" dirty="0" smtClean="0"/>
              </a:p>
              <a:p>
                <a:pPr marL="0" indent="0">
                  <a:buNone/>
                </a:pPr>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388"/>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C357C31C-5E5D-45FE-9B60-3EF60EC094AF}"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48</a:t>
            </a:fld>
            <a:endParaRPr lang="zh-CN" altLang="en-US" dirty="0"/>
          </a:p>
        </p:txBody>
      </p:sp>
      <p:pic>
        <p:nvPicPr>
          <p:cNvPr id="4" name="图片 3"/>
          <p:cNvPicPr>
            <a:picLocks noChangeAspect="1"/>
          </p:cNvPicPr>
          <p:nvPr/>
        </p:nvPicPr>
        <p:blipFill>
          <a:blip r:embed="rId3"/>
          <a:stretch>
            <a:fillRect/>
          </a:stretch>
        </p:blipFill>
        <p:spPr>
          <a:xfrm>
            <a:off x="2691778" y="2957537"/>
            <a:ext cx="2218725" cy="3660618"/>
          </a:xfrm>
          <a:prstGeom prst="rect">
            <a:avLst/>
          </a:prstGeom>
        </p:spPr>
      </p:pic>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pic>
        <p:nvPicPr>
          <p:cNvPr id="5" name="图片 4"/>
          <p:cNvPicPr>
            <a:picLocks noChangeAspect="1"/>
          </p:cNvPicPr>
          <p:nvPr/>
        </p:nvPicPr>
        <p:blipFill>
          <a:blip r:embed="rId4"/>
          <a:stretch>
            <a:fillRect/>
          </a:stretch>
        </p:blipFill>
        <p:spPr>
          <a:xfrm>
            <a:off x="5715000" y="2957537"/>
            <a:ext cx="2286000" cy="3660618"/>
          </a:xfrm>
          <a:prstGeom prst="rect">
            <a:avLst/>
          </a:prstGeom>
        </p:spPr>
      </p:pic>
    </p:spTree>
    <p:extLst>
      <p:ext uri="{BB962C8B-B14F-4D97-AF65-F5344CB8AC3E}">
        <p14:creationId xmlns:p14="http://schemas.microsoft.com/office/powerpoint/2010/main" val="30095585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模指数运算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例如</a:t>
                </a:r>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123</m:t>
                        </m:r>
                      </m:e>
                      <m:sup>
                        <m:r>
                          <a:rPr lang="en-US" altLang="zh-CN" b="0" i="1" smtClean="0">
                            <a:latin typeface="Cambria Math" panose="02040503050406030204" pitchFamily="18" charset="0"/>
                          </a:rPr>
                          <m:t>10000</m:t>
                        </m:r>
                      </m:sup>
                    </m:sSup>
                    <m:r>
                      <a:rPr lang="en-US" altLang="zh-CN" b="1">
                        <a:latin typeface="Cambria Math" panose="02040503050406030204" pitchFamily="18" charset="0"/>
                      </a:rPr>
                      <m:t>𝐦𝐨𝐝</m:t>
                    </m:r>
                    <m:r>
                      <a:rPr lang="en-US" altLang="zh-CN" i="1">
                        <a:latin typeface="Cambria Math" panose="02040503050406030204" pitchFamily="18" charset="0"/>
                      </a:rPr>
                      <m:t> </m:t>
                    </m:r>
                    <m:r>
                      <a:rPr lang="en-US" altLang="zh-CN" b="0" i="1" smtClean="0">
                        <a:latin typeface="Cambria Math" panose="02040503050406030204" pitchFamily="18" charset="0"/>
                      </a:rPr>
                      <m:t>101</m:t>
                    </m:r>
                  </m:oMath>
                </a14:m>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C357C31C-5E5D-45FE-9B60-3EF60EC094AF}"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49</a:t>
            </a:fld>
            <a:endParaRPr lang="zh-CN" altLang="en-US" dirty="0"/>
          </a:p>
        </p:txBody>
      </p:sp>
      <p:pic>
        <p:nvPicPr>
          <p:cNvPr id="6" name="图片 5"/>
          <p:cNvPicPr>
            <a:picLocks noChangeAspect="1"/>
          </p:cNvPicPr>
          <p:nvPr/>
        </p:nvPicPr>
        <p:blipFill>
          <a:blip r:embed="rId3"/>
          <a:stretch>
            <a:fillRect/>
          </a:stretch>
        </p:blipFill>
        <p:spPr>
          <a:xfrm>
            <a:off x="1828800" y="1721710"/>
            <a:ext cx="2667000" cy="4451785"/>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1" y="1715796"/>
            <a:ext cx="2057400" cy="4457699"/>
          </a:xfrm>
          <a:prstGeom prst="rect">
            <a:avLst/>
          </a:prstGeom>
        </p:spPr>
      </p:pic>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431791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828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除法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t>【</a:t>
                </a:r>
                <a:r>
                  <a:rPr lang="zh-CN" altLang="en-US" dirty="0" smtClean="0"/>
                  <a:t>定义</a:t>
                </a:r>
                <a:r>
                  <a:rPr lang="en-US" altLang="zh-CN"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是整数</a:t>
                </a:r>
                <a:r>
                  <a:rPr lang="en-US" altLang="zh-CN" dirty="0" smtClean="0"/>
                  <a:t>, </a:t>
                </a:r>
                <a:r>
                  <a:rPr lang="zh-CN" altLang="en-US" dirty="0" smtClean="0"/>
                  <a:t>且</a:t>
                </a:r>
                <a14:m>
                  <m:oMath xmlns:m="http://schemas.openxmlformats.org/officeDocument/2006/math">
                    <m:r>
                      <a:rPr lang="en-US" i="1" dirty="0" smtClean="0">
                        <a:latin typeface="Cambria Math" panose="02040503050406030204" pitchFamily="18" charset="0"/>
                      </a:rPr>
                      <m:t>𝑎</m:t>
                    </m:r>
                  </m:oMath>
                </a14:m>
                <a:r>
                  <a:rPr lang="en-US" dirty="0" smtClean="0"/>
                  <a:t> ≠ 0. </a:t>
                </a:r>
                <a:r>
                  <a:rPr lang="zh-CN" altLang="en-US" dirty="0" smtClean="0"/>
                  <a:t>我们称为</a:t>
                </a:r>
                <a14:m>
                  <m:oMath xmlns:m="http://schemas.openxmlformats.org/officeDocument/2006/math">
                    <m:r>
                      <a:rPr lang="en-US" altLang="zh-CN" i="1" dirty="0" smtClean="0">
                        <a:latin typeface="Cambria Math" panose="02040503050406030204" pitchFamily="18" charset="0"/>
                      </a:rPr>
                      <m:t>𝑎</m:t>
                    </m:r>
                  </m:oMath>
                </a14:m>
                <a:r>
                  <a:rPr lang="zh-CN" altLang="en-US" b="1" dirty="0" smtClean="0">
                    <a:solidFill>
                      <a:srgbClr val="C00000"/>
                    </a:solidFill>
                  </a:rPr>
                  <a:t>整除</a:t>
                </a:r>
                <a14:m>
                  <m:oMath xmlns:m="http://schemas.openxmlformats.org/officeDocument/2006/math">
                    <m:r>
                      <a:rPr lang="en-US" altLang="zh-CN" i="1" dirty="0" smtClean="0">
                        <a:latin typeface="Cambria Math" panose="02040503050406030204" pitchFamily="18" charset="0"/>
                      </a:rPr>
                      <m:t>𝑏</m:t>
                    </m:r>
                  </m:oMath>
                </a14:m>
                <a:r>
                  <a:rPr lang="en-US" altLang="zh-CN" dirty="0" smtClean="0"/>
                  <a:t>, </a:t>
                </a:r>
                <a:r>
                  <a:rPr lang="zh-CN" altLang="en-US" dirty="0" smtClean="0"/>
                  <a:t>如果有整数</a:t>
                </a:r>
                <a14:m>
                  <m:oMath xmlns:m="http://schemas.openxmlformats.org/officeDocument/2006/math">
                    <m:r>
                      <a:rPr lang="en-US" altLang="zh-CN" i="1" dirty="0" smtClean="0">
                        <a:latin typeface="Cambria Math" panose="02040503050406030204" pitchFamily="18" charset="0"/>
                      </a:rPr>
                      <m:t>𝑐</m:t>
                    </m:r>
                  </m:oMath>
                </a14:m>
                <a:r>
                  <a:rPr lang="zh-CN" altLang="en-US" dirty="0" smtClean="0"/>
                  <a:t>使得</a:t>
                </a:r>
                <a14:m>
                  <m:oMath xmlns:m="http://schemas.openxmlformats.org/officeDocument/2006/math">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oMath>
                </a14:m>
                <a:r>
                  <a:rPr lang="en-US" altLang="zh-CN" dirty="0"/>
                  <a:t>= </a:t>
                </a:r>
                <a14:m>
                  <m:oMath xmlns:m="http://schemas.openxmlformats.org/officeDocument/2006/math">
                    <m:r>
                      <a:rPr lang="en-US" altLang="zh-CN" i="1" dirty="0" smtClean="0">
                        <a:latin typeface="Cambria Math" panose="02040503050406030204" pitchFamily="18" charset="0"/>
                      </a:rPr>
                      <m:t>𝑎𝑐</m:t>
                    </m:r>
                  </m:oMath>
                </a14:m>
                <a:r>
                  <a:rPr lang="en-US" altLang="zh-CN" dirty="0" smtClean="0"/>
                  <a:t>, </a:t>
                </a:r>
                <a:r>
                  <a:rPr lang="zh-CN" altLang="en-US" dirty="0" smtClean="0"/>
                  <a:t>或者等价地</a:t>
                </a:r>
                <a14:m>
                  <m:oMath xmlns:m="http://schemas.openxmlformats.org/officeDocument/2006/math">
                    <m:r>
                      <a:rPr lang="en-US" altLang="zh-CN" i="1" dirty="0" smtClean="0">
                        <a:latin typeface="Cambria Math" panose="02040503050406030204" pitchFamily="18" charset="0"/>
                      </a:rPr>
                      <m:t>𝑏</m:t>
                    </m:r>
                  </m:oMath>
                </a14:m>
                <a:r>
                  <a:rPr lang="en-US" altLang="zh-CN" dirty="0" smtClean="0"/>
                  <a:t>/</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是一个整数</a:t>
                </a:r>
                <a:r>
                  <a:rPr lang="en-US" altLang="zh-CN" dirty="0" smtClean="0"/>
                  <a:t>. </a:t>
                </a:r>
                <a:r>
                  <a:rPr lang="zh-CN" altLang="en-US" dirty="0" smtClean="0"/>
                  <a:t>当</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整除</a:t>
                </a:r>
                <a14:m>
                  <m:oMath xmlns:m="http://schemas.openxmlformats.org/officeDocument/2006/math">
                    <m:r>
                      <a:rPr lang="en-US" altLang="zh-CN" i="1" dirty="0" smtClean="0">
                        <a:latin typeface="Cambria Math" panose="02040503050406030204" pitchFamily="18" charset="0"/>
                      </a:rPr>
                      <m:t>𝑏</m:t>
                    </m:r>
                  </m:oMath>
                </a14:m>
                <a:r>
                  <a:rPr lang="zh-CN" altLang="en-US" dirty="0" smtClean="0"/>
                  <a:t>时</a:t>
                </a:r>
                <a:r>
                  <a:rPr lang="en-US" altLang="zh-CN" dirty="0" smtClean="0"/>
                  <a:t>, </a:t>
                </a:r>
                <a:r>
                  <a:rPr lang="zh-CN" altLang="en-US" dirty="0" smtClean="0"/>
                  <a:t>我们称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是</a:t>
                </a:r>
                <a14:m>
                  <m:oMath xmlns:m="http://schemas.openxmlformats.org/officeDocument/2006/math">
                    <m:r>
                      <a:rPr lang="en-US" altLang="zh-CN" i="1" dirty="0" smtClean="0">
                        <a:latin typeface="Cambria Math" panose="02040503050406030204" pitchFamily="18" charset="0"/>
                      </a:rPr>
                      <m:t>𝑏</m:t>
                    </m:r>
                  </m:oMath>
                </a14:m>
                <a:r>
                  <a:rPr lang="zh-CN" altLang="en-US" dirty="0" smtClean="0"/>
                  <a:t>的一个因子或除数</a:t>
                </a:r>
                <a:r>
                  <a:rPr lang="en-US" altLang="zh-CN" dirty="0" smtClean="0"/>
                  <a:t>, </a:t>
                </a:r>
                <a:r>
                  <a:rPr lang="zh-CN" altLang="en-US" dirty="0" smtClean="0"/>
                  <a:t>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是</a:t>
                </a:r>
                <a14:m>
                  <m:oMath xmlns:m="http://schemas.openxmlformats.org/officeDocument/2006/math">
                    <m:r>
                      <a:rPr lang="en-US" altLang="zh-CN" i="1" dirty="0" smtClean="0">
                        <a:latin typeface="Cambria Math" panose="02040503050406030204" pitchFamily="18" charset="0"/>
                      </a:rPr>
                      <m:t>𝑎</m:t>
                    </m:r>
                  </m:oMath>
                </a14:m>
                <a:r>
                  <a:rPr lang="zh-CN" altLang="en-US" dirty="0" smtClean="0"/>
                  <a:t>的一个倍数</a:t>
                </a:r>
                <a:r>
                  <a:rPr lang="en-US" altLang="zh-CN" dirty="0" smtClean="0"/>
                  <a:t>. </a:t>
                </a:r>
                <a:r>
                  <a:rPr lang="zh-CN" altLang="en-US" dirty="0" smtClean="0"/>
                  <a:t>用记号</a:t>
                </a:r>
                <a14:m>
                  <m:oMath xmlns:m="http://schemas.openxmlformats.org/officeDocument/2006/math">
                    <m:r>
                      <a:rPr lang="en-US" altLang="zh-CN" b="1" i="1" dirty="0" smtClean="0">
                        <a:solidFill>
                          <a:srgbClr val="C00000"/>
                        </a:solidFill>
                        <a:latin typeface="Cambria Math" panose="02040503050406030204" pitchFamily="18" charset="0"/>
                      </a:rPr>
                      <m:t>𝒂</m:t>
                    </m:r>
                  </m:oMath>
                </a14:m>
                <a:r>
                  <a:rPr lang="en-US" altLang="zh-CN" b="1" dirty="0" err="1" smtClean="0">
                    <a:solidFill>
                      <a:srgbClr val="C00000"/>
                    </a:solidFill>
                  </a:rPr>
                  <a:t>|</a:t>
                </a:r>
                <a14:m>
                  <m:oMath xmlns:m="http://schemas.openxmlformats.org/officeDocument/2006/math">
                    <m:r>
                      <a:rPr lang="en-US" altLang="zh-CN" b="1" i="1" dirty="0" smtClean="0">
                        <a:solidFill>
                          <a:srgbClr val="C00000"/>
                        </a:solidFill>
                        <a:latin typeface="Cambria Math" panose="02040503050406030204" pitchFamily="18" charset="0"/>
                      </a:rPr>
                      <m:t>𝒃</m:t>
                    </m:r>
                  </m:oMath>
                </a14:m>
                <a:r>
                  <a:rPr lang="zh-CN" altLang="en-US" dirty="0" smtClean="0"/>
                  <a:t>表示</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整除</a:t>
                </a:r>
                <a14:m>
                  <m:oMath xmlns:m="http://schemas.openxmlformats.org/officeDocument/2006/math">
                    <m:r>
                      <a:rPr lang="en-US" altLang="zh-CN" i="1" dirty="0" smtClean="0">
                        <a:latin typeface="Cambria Math" panose="02040503050406030204" pitchFamily="18" charset="0"/>
                      </a:rPr>
                      <m:t>𝑏</m:t>
                    </m:r>
                  </m:oMath>
                </a14:m>
                <a:r>
                  <a:rPr lang="en-US" altLang="zh-CN" dirty="0" smtClean="0"/>
                  <a:t>. </a:t>
                </a:r>
                <a:r>
                  <a:rPr lang="zh-CN" altLang="en-US" dirty="0" smtClean="0"/>
                  <a:t>当</a:t>
                </a:r>
                <a14:m>
                  <m:oMath xmlns:m="http://schemas.openxmlformats.org/officeDocument/2006/math">
                    <m:r>
                      <a:rPr lang="en-US" altLang="zh-CN" i="1" dirty="0" smtClean="0">
                        <a:latin typeface="Cambria Math" panose="02040503050406030204" pitchFamily="18" charset="0"/>
                      </a:rPr>
                      <m:t>𝑎</m:t>
                    </m:r>
                  </m:oMath>
                </a14:m>
                <a:r>
                  <a:rPr lang="zh-CN" altLang="en-US" dirty="0" smtClean="0"/>
                  <a:t>不能整除</a:t>
                </a:r>
                <a14:m>
                  <m:oMath xmlns:m="http://schemas.openxmlformats.org/officeDocument/2006/math">
                    <m:r>
                      <a:rPr lang="en-US" altLang="zh-CN" i="1" dirty="0" smtClean="0">
                        <a:latin typeface="Cambria Math" panose="02040503050406030204" pitchFamily="18" charset="0"/>
                      </a:rPr>
                      <m:t>𝑏</m:t>
                    </m:r>
                  </m:oMath>
                </a14:m>
                <a:r>
                  <a:rPr lang="zh-CN" altLang="en-US" dirty="0" smtClean="0"/>
                  <a:t>时</a:t>
                </a:r>
                <a:r>
                  <a:rPr lang="en-US" altLang="zh-CN" dirty="0" smtClean="0"/>
                  <a:t>, </a:t>
                </a:r>
                <a:r>
                  <a:rPr lang="zh-CN" altLang="en-US" dirty="0" smtClean="0"/>
                  <a:t>则写作</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𝑏</m:t>
                    </m:r>
                  </m:oMath>
                </a14:m>
                <a:r>
                  <a:rPr lang="en-US" dirty="0" smtClean="0"/>
                  <a:t>.</a:t>
                </a:r>
              </a:p>
              <a:p>
                <a:pPr lvl="1"/>
                <a:endParaRPr lang="en-US" dirty="0" smtClean="0"/>
              </a:p>
              <a:p>
                <a:r>
                  <a:rPr lang="zh-CN" altLang="en-US" dirty="0" smtClean="0"/>
                  <a:t>例</a:t>
                </a:r>
                <a:r>
                  <a:rPr lang="en-US" dirty="0" smtClean="0"/>
                  <a:t>: </a:t>
                </a:r>
                <a:r>
                  <a:rPr lang="zh-CN" altLang="en-US" dirty="0" smtClean="0"/>
                  <a:t>判断是否有</a:t>
                </a:r>
                <a:r>
                  <a:rPr lang="en-US" dirty="0" smtClean="0"/>
                  <a:t>3|7</a:t>
                </a:r>
                <a:r>
                  <a:rPr lang="en-US" altLang="zh-CN" dirty="0" smtClean="0"/>
                  <a:t>,</a:t>
                </a:r>
                <a:r>
                  <a:rPr lang="en-US" dirty="0" smtClean="0"/>
                  <a:t> 3|12.</a:t>
                </a:r>
              </a:p>
              <a:p>
                <a:r>
                  <a:rPr lang="zh-CN" altLang="en-US" dirty="0" smtClean="0"/>
                  <a:t>解</a:t>
                </a:r>
                <a:r>
                  <a:rPr lang="en-US" altLang="zh-CN" dirty="0" smtClean="0"/>
                  <a:t>:</a:t>
                </a:r>
                <a:r>
                  <a:rPr lang="zh-CN" altLang="en-US" dirty="0" smtClean="0"/>
                  <a:t>可以看出</a:t>
                </a:r>
                <a:r>
                  <a:rPr lang="en-US" altLang="zh-CN" dirty="0" smtClean="0"/>
                  <a:t>3</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altLang="zh-CN" dirty="0" smtClean="0"/>
                  <a:t>7, </a:t>
                </a:r>
                <a:r>
                  <a:rPr lang="zh-CN" altLang="en-US" dirty="0" smtClean="0"/>
                  <a:t>因为</a:t>
                </a:r>
                <a:r>
                  <a:rPr lang="en-US" altLang="zh-CN" dirty="0" smtClean="0"/>
                  <a:t>7/3</a:t>
                </a:r>
                <a:r>
                  <a:rPr lang="zh-CN" altLang="en-US" dirty="0" smtClean="0"/>
                  <a:t>不是整数</a:t>
                </a:r>
                <a:r>
                  <a:rPr lang="en-US" altLang="zh-CN" dirty="0" smtClean="0"/>
                  <a:t>; 3|12</a:t>
                </a:r>
                <a:r>
                  <a:rPr lang="zh-CN" altLang="en-US" dirty="0" smtClean="0"/>
                  <a:t>成立</a:t>
                </a:r>
                <a:r>
                  <a:rPr lang="en-US" altLang="zh-CN" dirty="0" smtClean="0"/>
                  <a:t>, </a:t>
                </a:r>
                <a:r>
                  <a:rPr lang="zh-CN" altLang="en-US" dirty="0" smtClean="0"/>
                  <a:t>因为</a:t>
                </a:r>
                <a:r>
                  <a:rPr lang="en-US" altLang="zh-CN" dirty="0" smtClean="0"/>
                  <a:t>12/3=4. </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r="-222"/>
                </a:stretch>
              </a:blipFill>
            </p:spPr>
            <p:txBody>
              <a:bodyPr/>
              <a:lstStyle/>
              <a:p>
                <a:r>
                  <a:rPr lang="zh-CN" altLang="en-US">
                    <a:noFill/>
                  </a:rPr>
                  <a:t> </a:t>
                </a:r>
              </a:p>
            </p:txBody>
          </p:sp>
        </mc:Fallback>
      </mc:AlternateContent>
      <p:sp>
        <p:nvSpPr>
          <p:cNvPr id="10" name="日期占位符 9"/>
          <p:cNvSpPr>
            <a:spLocks noGrp="1"/>
          </p:cNvSpPr>
          <p:nvPr>
            <p:ph type="dt" sz="half" idx="10"/>
          </p:nvPr>
        </p:nvSpPr>
        <p:spPr/>
        <p:txBody>
          <a:bodyPr/>
          <a:lstStyle/>
          <a:p>
            <a:fld id="{48D4BBD4-EFD6-4153-B915-3AC9A3C3D382}" type="datetime1">
              <a:rPr lang="zh-CN" altLang="en-US" smtClean="0"/>
              <a:t>2023/10/30</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模指数运算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为了解决以上难题</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sup>
                    </m:sSup>
                    <m:r>
                      <a:rPr lang="en-US" altLang="zh-CN" b="1">
                        <a:latin typeface="Cambria Math" panose="02040503050406030204" pitchFamily="18" charset="0"/>
                      </a:rPr>
                      <m:t>𝐦𝐨𝐝</m:t>
                    </m:r>
                    <m:r>
                      <a:rPr lang="en-US" altLang="zh-CN" i="1">
                        <a:latin typeface="Cambria Math" panose="02040503050406030204" pitchFamily="18" charset="0"/>
                      </a:rPr>
                      <m:t> </m:t>
                    </m:r>
                    <m:r>
                      <a:rPr lang="en-US" altLang="zh-CN" i="1">
                        <a:latin typeface="Cambria Math" panose="02040503050406030204" pitchFamily="18" charset="0"/>
                      </a:rPr>
                      <m:t>𝑚</m:t>
                    </m:r>
                  </m:oMath>
                </a14:m>
                <a:r>
                  <a:rPr lang="zh-CN" altLang="en-US" dirty="0" smtClean="0"/>
                  <a:t>，我们可以采用</a:t>
                </a:r>
                <a:r>
                  <a:rPr lang="zh-CN" altLang="en-US" b="1" dirty="0" smtClean="0">
                    <a:solidFill>
                      <a:srgbClr val="C00000"/>
                    </a:solidFill>
                  </a:rPr>
                  <a:t>模指数运算</a:t>
                </a:r>
                <a:r>
                  <a:rPr lang="en-US" altLang="zh-CN" dirty="0" smtClean="0"/>
                  <a:t>. </a:t>
                </a:r>
                <a:r>
                  <a:rPr lang="zh-CN" altLang="en-US" dirty="0" smtClean="0"/>
                  <a:t>令</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的二进制展开式为</a:t>
                </a:r>
                <a14:m>
                  <m:oMath xmlns:m="http://schemas.openxmlformats.org/officeDocument/2006/math">
                    <m:sSub>
                      <m:sSubPr>
                        <m:ctrlPr>
                          <a:rPr lang="en-US" altLang="zh-CN" i="1" smtClean="0">
                            <a:latin typeface="Cambria Math" panose="02040503050406030204" pitchFamily="18" charset="0"/>
                          </a:rPr>
                        </m:ctrlPr>
                      </m:sSub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Sub>
                  </m:oMath>
                </a14:m>
                <a:r>
                  <a:rPr lang="en-US" dirty="0" smtClean="0"/>
                  <a:t>. </a:t>
                </a:r>
                <a:r>
                  <a:rPr lang="zh-CN" altLang="en-US" dirty="0" smtClean="0"/>
                  <a:t>我们注意到</a:t>
                </a:r>
                <a:endParaRPr lang="en-US" altLang="zh-CN" dirty="0" smtClean="0"/>
              </a:p>
              <a:p>
                <a:pPr marL="533400" indent="-177800">
                  <a:lnSpc>
                    <a:spcPct val="120000"/>
                  </a:lnSpc>
                  <a:buClr>
                    <a:srgbClr val="01559D"/>
                  </a:buClr>
                  <a:buSzPct val="97000"/>
                  <a:buFont typeface="Wingdings" panose="05000000000000000000" pitchFamily="2" charset="2"/>
                  <a:buChar char="Ø"/>
                </a:pPr>
                <a14:m>
                  <m:oMath xmlns:m="http://schemas.openxmlformats.org/officeDocument/2006/math">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r>
                          <a:rPr lang="en-US" altLang="zh-CN" sz="2400" i="1">
                            <a:latin typeface="Cambria Math" panose="02040503050406030204" pitchFamily="18" charset="0"/>
                            <a:ea typeface="Cambria Math" panose="02040503050406030204" pitchFamily="18" charset="0"/>
                          </a:rPr>
                          <m:t>𝑛</m:t>
                        </m:r>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2</m:t>
                            </m:r>
                          </m:e>
                          <m:sup>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p>
                        </m:sSup>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2</m:t>
                            </m:r>
                          </m:e>
                          <m:sup>
                            <m:r>
                              <a:rPr lang="en-US" altLang="zh-CN" sz="2400" i="1">
                                <a:latin typeface="Cambria Math" panose="02040503050406030204" pitchFamily="18" charset="0"/>
                                <a:ea typeface="Cambria Math" panose="02040503050406030204" pitchFamily="18" charset="0"/>
                              </a:rPr>
                              <m:t>1</m:t>
                            </m:r>
                          </m:sup>
                        </m:sSup>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up>
                    </m:sSup>
                  </m:oMath>
                </a14:m>
                <a:endParaRPr lang="en-US" sz="2400" i="1" dirty="0">
                  <a:latin typeface="Cambria Math" panose="02040503050406030204" pitchFamily="18" charset="0"/>
                  <a:ea typeface="Cambria Math" panose="02040503050406030204" pitchFamily="18" charset="0"/>
                </a:endParaRPr>
              </a:p>
              <a:p>
                <a:pPr marL="533400" indent="-177800">
                  <a:lnSpc>
                    <a:spcPct val="120000"/>
                  </a:lnSpc>
                  <a:buClr>
                    <a:srgbClr val="01559D"/>
                  </a:buClr>
                  <a:buSzPct val="97000"/>
                  <a:buFont typeface="Wingdings" panose="05000000000000000000" pitchFamily="2" charset="2"/>
                  <a:buChar char="Ø"/>
                </a:pPr>
                <a:r>
                  <a:rPr lang="en-US" altLang="zh-CN" sz="2400" dirty="0" smtClean="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2</m:t>
                            </m:r>
                          </m:e>
                          <m:sup>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p>
                        </m:sSup>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2</m:t>
                            </m:r>
                          </m:e>
                          <m:sup>
                            <m:r>
                              <a:rPr lang="en-US" altLang="zh-CN" sz="2400" i="1">
                                <a:latin typeface="Cambria Math" panose="02040503050406030204" pitchFamily="18" charset="0"/>
                                <a:ea typeface="Cambria Math" panose="02040503050406030204" pitchFamily="18" charset="0"/>
                              </a:rPr>
                              <m:t>2</m:t>
                            </m:r>
                          </m:sup>
                        </m:sSup>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2</m:t>
                            </m:r>
                          </m:e>
                          <m:sup>
                            <m:r>
                              <a:rPr lang="en-US" altLang="zh-CN" sz="2400" i="1">
                                <a:latin typeface="Cambria Math" panose="02040503050406030204" pitchFamily="18" charset="0"/>
                                <a:ea typeface="Cambria Math" panose="02040503050406030204" pitchFamily="18" charset="0"/>
                              </a:rPr>
                              <m:t>1</m:t>
                            </m:r>
                          </m:sup>
                        </m:sSup>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0</m:t>
                            </m:r>
                          </m:sub>
                        </m:sSub>
                      </m:sup>
                    </m:sSup>
                  </m:oMath>
                </a14:m>
                <a:endParaRPr lang="en-US" sz="2400" i="1" dirty="0">
                  <a:latin typeface="Cambria Math" panose="02040503050406030204" pitchFamily="18" charset="0"/>
                  <a:ea typeface="Cambria Math" panose="02040503050406030204" pitchFamily="18" charset="0"/>
                </a:endParaRPr>
              </a:p>
              <a:p>
                <a:pPr marL="533400" indent="-177800">
                  <a:lnSpc>
                    <a:spcPct val="120000"/>
                  </a:lnSpc>
                  <a:buClr>
                    <a:srgbClr val="01559D"/>
                  </a:buClr>
                  <a:buSzPct val="97000"/>
                  <a:buFont typeface="Wingdings" panose="05000000000000000000" pitchFamily="2" charset="2"/>
                  <a:buChar char="Ø"/>
                </a:pPr>
                <a:r>
                  <a:rPr lang="en-US" altLang="zh-CN" sz="2400" dirty="0" smtClean="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Sub>
                          </m:sup>
                        </m:sSup>
                        <m:r>
                          <a:rPr lang="en-US" altLang="zh-CN" sz="2400" i="1">
                            <a:latin typeface="Cambria Math" panose="02040503050406030204" pitchFamily="18" charset="0"/>
                            <a:ea typeface="Cambria Math" panose="02040503050406030204" pitchFamily="18" charset="0"/>
                          </a:rPr>
                          <m:t>)</m:t>
                        </m:r>
                      </m:e>
                      <m:sup>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2</m:t>
                            </m:r>
                          </m:e>
                          <m:sup>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p>
                        </m:sSup>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2</m:t>
                                </m:r>
                              </m:sub>
                            </m:sSub>
                          </m:sup>
                        </m:sSup>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4</m:t>
                        </m:r>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1</m:t>
                                </m:r>
                              </m:sub>
                            </m:sSub>
                          </m:sup>
                        </m:sSup>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2</m:t>
                        </m:r>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0</m:t>
                                </m:r>
                              </m:sub>
                            </m:sSub>
                          </m:sup>
                        </m:sSup>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1</m:t>
                        </m:r>
                      </m:sup>
                    </m:sSup>
                  </m:oMath>
                </a14:m>
                <a:r>
                  <a:rPr lang="en-US" altLang="zh-CN" sz="2400" i="1" dirty="0">
                    <a:latin typeface="Cambria Math" panose="02040503050406030204" pitchFamily="18" charset="0"/>
                    <a:ea typeface="Cambria Math" panose="02040503050406030204" pitchFamily="18" charset="0"/>
                  </a:rPr>
                  <a:t>, </a:t>
                </a:r>
                <a:r>
                  <a:rPr lang="zh-CN" altLang="en-US" sz="2400" dirty="0"/>
                  <a:t>其中</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0</m:t>
                        </m:r>
                      </m:sub>
                    </m:sSub>
                  </m:oMath>
                </a14:m>
                <a:r>
                  <a:rPr lang="zh-CN" altLang="en-US" sz="2400" dirty="0"/>
                  <a:t>要么为</a:t>
                </a:r>
                <a:r>
                  <a:rPr lang="en-US" altLang="zh-CN" sz="2400" dirty="0"/>
                  <a:t>1, </a:t>
                </a:r>
                <a:r>
                  <a:rPr lang="zh-CN" altLang="en-US" sz="2400" dirty="0"/>
                  <a:t>要么为</a:t>
                </a:r>
                <a:r>
                  <a:rPr lang="en-US" altLang="zh-CN" sz="2400" dirty="0"/>
                  <a:t>0</a:t>
                </a:r>
                <a:endParaRPr lang="en-US" sz="2400" dirty="0"/>
              </a:p>
              <a:p>
                <a:r>
                  <a:rPr lang="zh-CN" altLang="en-US" dirty="0" smtClean="0"/>
                  <a:t>为了计算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sup>
                    </m:sSup>
                  </m:oMath>
                </a14:m>
                <a:r>
                  <a:rPr lang="en-US" altLang="zh-CN" dirty="0" smtClean="0"/>
                  <a:t>, </a:t>
                </a:r>
                <a:r>
                  <a:rPr lang="zh-CN" altLang="en-US" dirty="0" smtClean="0"/>
                  <a:t>只需要计算</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𝑏</m:t>
                    </m:r>
                  </m:oMath>
                </a14:m>
                <a:r>
                  <a:rPr lang="en-US" altLang="zh-CN" i="1" dirty="0" smtClean="0"/>
                  <a:t>,</a:t>
                </a:r>
                <a:r>
                  <a:rPr lang="en-US" altLang="zh-CN" dirty="0">
                    <a:ea typeface="Cambria Math" panose="02040503050406030204" pitchFamily="18" charset="0"/>
                  </a:rPr>
                  <a:t> </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𝑏</m:t>
                        </m:r>
                      </m:e>
                      <m:sup>
                        <m:r>
                          <a:rPr lang="en-US" altLang="zh-CN" b="0" i="1" smtClean="0">
                            <a:latin typeface="Cambria Math" panose="02040503050406030204" pitchFamily="18" charset="0"/>
                            <a:ea typeface="Cambria Math" panose="02040503050406030204" pitchFamily="18" charset="0"/>
                          </a:rPr>
                          <m:t>2</m:t>
                        </m:r>
                      </m:sup>
                    </m:sSup>
                  </m:oMath>
                </a14:m>
                <a:r>
                  <a:rPr lang="en-US" altLang="zh-CN" i="1" dirty="0" smtClean="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𝑏</m:t>
                            </m:r>
                          </m:e>
                          <m:sup>
                            <m:r>
                              <a:rPr lang="en-US" altLang="zh-CN" i="1">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r>
                  <a:rPr lang="en-US" altLang="zh-CN" i="1" dirty="0" smtClean="0"/>
                  <a:t>=</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𝑏</m:t>
                        </m:r>
                      </m:e>
                      <m:sup>
                        <m:r>
                          <a:rPr lang="en-US" altLang="zh-CN" b="0" i="1" smtClean="0">
                            <a:latin typeface="Cambria Math" panose="02040503050406030204" pitchFamily="18" charset="0"/>
                            <a:ea typeface="Cambria Math" panose="02040503050406030204" pitchFamily="18" charset="0"/>
                          </a:rPr>
                          <m:t>4</m:t>
                        </m:r>
                      </m:sup>
                    </m:sSup>
                  </m:oMath>
                </a14:m>
                <a:r>
                  <a:rPr lang="en-US" altLang="zh-CN" i="1"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𝑏</m:t>
                            </m:r>
                          </m:e>
                          <m:sup>
                            <m:r>
                              <a:rPr lang="en-US" altLang="zh-CN" b="0" i="1" smtClean="0">
                                <a:latin typeface="Cambria Math" panose="02040503050406030204" pitchFamily="18" charset="0"/>
                                <a:ea typeface="Cambria Math" panose="02040503050406030204" pitchFamily="18" charset="0"/>
                              </a:rPr>
                              <m:t>4</m:t>
                            </m:r>
                          </m:sup>
                        </m:sSup>
                        <m:r>
                          <a:rPr lang="en-US" altLang="zh-CN" i="1">
                            <a:latin typeface="Cambria Math" panose="02040503050406030204" pitchFamily="18" charset="0"/>
                          </a:rPr>
                          <m:t>)</m:t>
                        </m:r>
                      </m:e>
                      <m:sup>
                        <m:r>
                          <a:rPr lang="en-US" altLang="zh-CN" i="1">
                            <a:latin typeface="Cambria Math" panose="02040503050406030204" pitchFamily="18" charset="0"/>
                          </a:rPr>
                          <m:t>2</m:t>
                        </m:r>
                      </m:sup>
                    </m:sSup>
                  </m:oMath>
                </a14:m>
                <a:r>
                  <a:rPr lang="en-US" altLang="zh-CN" i="1" dirty="0"/>
                  <a:t>=</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𝑏</m:t>
                        </m:r>
                      </m:e>
                      <m:sup>
                        <m:r>
                          <a:rPr lang="en-US" altLang="zh-CN" b="0" i="1" smtClean="0">
                            <a:latin typeface="Cambria Math" panose="02040503050406030204" pitchFamily="18" charset="0"/>
                            <a:ea typeface="Cambria Math" panose="02040503050406030204" pitchFamily="18" charset="0"/>
                          </a:rPr>
                          <m:t>8</m:t>
                        </m:r>
                      </m:sup>
                    </m:sSup>
                  </m:oMath>
                </a14:m>
                <a:r>
                  <a:rPr lang="en-US" altLang="zh-CN" i="1" dirty="0" smtClean="0"/>
                  <a:t>,…, </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𝑏</m:t>
                        </m:r>
                      </m:e>
                      <m:sup>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p>
                        </m:sSup>
                      </m:sup>
                    </m:sSup>
                  </m:oMath>
                </a14:m>
                <a:r>
                  <a:rPr lang="zh-CN" altLang="en-US" dirty="0" smtClean="0"/>
                  <a:t>的值</a:t>
                </a:r>
                <a:r>
                  <a:rPr lang="en-US" altLang="zh-CN" dirty="0" smtClean="0"/>
                  <a:t>. </a:t>
                </a:r>
                <a:r>
                  <a:rPr lang="zh-CN" altLang="en-US" dirty="0" smtClean="0"/>
                  <a:t>然后有了这些值</a:t>
                </a:r>
                <a:r>
                  <a:rPr lang="en-US" altLang="zh-CN" dirty="0" smtClean="0"/>
                  <a:t>, </a:t>
                </a:r>
                <a:r>
                  <a:rPr lang="zh-CN" altLang="en-US" dirty="0" smtClean="0"/>
                  <a:t>把其中</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oMath>
                </a14:m>
                <a:r>
                  <a:rPr lang="en-US" dirty="0" smtClean="0"/>
                  <a:t>1</a:t>
                </a:r>
                <a:r>
                  <a:rPr lang="zh-CN" altLang="en-US" dirty="0" smtClean="0"/>
                  <a:t>的那些项</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𝑏</m:t>
                        </m:r>
                      </m:e>
                      <m:sup>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b="0" i="1" smtClean="0">
                                <a:latin typeface="Cambria Math" panose="02040503050406030204" pitchFamily="18" charset="0"/>
                                <a:ea typeface="Cambria Math" panose="02040503050406030204" pitchFamily="18" charset="0"/>
                              </a:rPr>
                              <m:t>𝑗</m:t>
                            </m:r>
                          </m:sup>
                        </m:sSup>
                      </m:sup>
                    </m:sSup>
                  </m:oMath>
                </a14:m>
                <a:r>
                  <a:rPr lang="zh-CN" altLang="en-US" dirty="0" smtClean="0"/>
                  <a:t>相乘就可以得到</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sup>
                    </m:sSup>
                  </m:oMath>
                </a14:m>
                <a:r>
                  <a:rPr lang="zh-CN" altLang="en-US" dirty="0" smtClean="0"/>
                  <a:t>的值</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054"/>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C357C31C-5E5D-45FE-9B60-3EF60EC094AF}"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50</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7833446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模指数</a:t>
            </a:r>
            <a:r>
              <a:rPr lang="zh-CN" altLang="en-US" dirty="0" smtClean="0"/>
              <a:t>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dirty="0" smtClean="0"/>
                  <a:t>例</a:t>
                </a:r>
                <a:r>
                  <a:rPr lang="en-US" altLang="zh-CN" dirty="0" smtClean="0"/>
                  <a:t>:</a:t>
                </a:r>
                <a:r>
                  <a:rPr lang="zh-CN" altLang="en-US" dirty="0" smtClean="0"/>
                  <a:t>计算</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11</m:t>
                        </m:r>
                      </m:sup>
                    </m:sSup>
                  </m:oMath>
                </a14:m>
                <a:r>
                  <a:rPr lang="en-US" altLang="zh-CN" dirty="0" smtClean="0"/>
                  <a:t>.</a:t>
                </a:r>
              </a:p>
              <a:p>
                <a:r>
                  <a:rPr lang="zh-CN" altLang="en-US" dirty="0" smtClean="0"/>
                  <a:t>解</a:t>
                </a:r>
                <a:r>
                  <a:rPr lang="en-US" altLang="zh-CN" dirty="0" smtClean="0"/>
                  <a:t>:</a:t>
                </a:r>
              </a:p>
              <a:p>
                <a:pPr marL="0" indent="0">
                  <a:buNone/>
                </a:pPr>
                <a:r>
                  <a:rPr lang="zh-CN" altLang="en-US" dirty="0" smtClean="0"/>
                  <a:t>      首先注意</a:t>
                </a:r>
                <a:r>
                  <a:rPr lang="en-US" altLang="zh-CN" dirty="0" smtClean="0"/>
                  <a:t>11=</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(1011)</m:t>
                        </m:r>
                      </m:e>
                      <m:sub>
                        <m:r>
                          <a:rPr lang="en-US" altLang="zh-CN" b="0" i="1" dirty="0" smtClean="0">
                            <a:latin typeface="Cambria Math" panose="02040503050406030204" pitchFamily="18" charset="0"/>
                          </a:rPr>
                          <m:t>2</m:t>
                        </m:r>
                      </m:sub>
                    </m:sSub>
                  </m:oMath>
                </a14:m>
                <a:r>
                  <a:rPr lang="en-US" altLang="zh-CN" dirty="0" smtClean="0"/>
                  <a:t>, </a:t>
                </a:r>
                <a:r>
                  <a:rPr lang="zh-CN" altLang="en-US" dirty="0" smtClean="0"/>
                  <a:t>因此</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i="1">
                            <a:latin typeface="Cambria Math" panose="02040503050406030204" pitchFamily="18" charset="0"/>
                          </a:rPr>
                          <m:t>11</m:t>
                        </m:r>
                      </m:sup>
                    </m:sSup>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i="1">
                            <a:latin typeface="Cambria Math" panose="02040503050406030204" pitchFamily="18" charset="0"/>
                          </a:rPr>
                          <m:t>1</m:t>
                        </m:r>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m:t>
                            </m:r>
                          </m:sup>
                        </m:sSup>
                      </m:sup>
                    </m:sSup>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m:rPr>
                            <m:nor/>
                          </m:rPr>
                          <a:rPr lang="en-US" altLang="zh-CN" dirty="0"/>
                          <m:t> </m:t>
                        </m:r>
                        <m:r>
                          <a:rPr lang="en-US" altLang="zh-CN" i="1">
                            <a:latin typeface="Cambria Math" panose="02040503050406030204" pitchFamily="18" charset="0"/>
                          </a:rPr>
                          <m:t>3</m:t>
                        </m:r>
                      </m:e>
                      <m:sup>
                        <m:r>
                          <a:rPr lang="en-US" altLang="zh-CN" i="1">
                            <a:latin typeface="Cambria Math" panose="02040503050406030204" pitchFamily="18" charset="0"/>
                          </a:rPr>
                          <m:t>1</m:t>
                        </m:r>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1</m:t>
                            </m:r>
                          </m:sup>
                        </m:sSup>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m:rPr>
                            <m:nor/>
                          </m:rPr>
                          <a:rPr lang="en-US" altLang="zh-CN" dirty="0"/>
                          <m:t> </m:t>
                        </m:r>
                        <m:r>
                          <a:rPr lang="en-US" altLang="zh-CN" i="1">
                            <a:latin typeface="Cambria Math" panose="02040503050406030204" pitchFamily="18" charset="0"/>
                          </a:rPr>
                          <m:t>3</m:t>
                        </m:r>
                      </m:e>
                      <m:sup>
                        <m:r>
                          <a:rPr lang="en-US" altLang="zh-CN" i="1">
                            <a:latin typeface="Cambria Math" panose="02040503050406030204" pitchFamily="18" charset="0"/>
                          </a:rPr>
                          <m:t>1</m:t>
                        </m:r>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0</m:t>
                            </m:r>
                          </m:sup>
                        </m:sSup>
                      </m:sup>
                    </m:sSup>
                    <m: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b="0" i="1" smtClean="0">
                            <a:latin typeface="Cambria Math" panose="02040503050406030204" pitchFamily="18" charset="0"/>
                          </a:rPr>
                          <m:t>8</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m:rPr>
                            <m:nor/>
                          </m:rPr>
                          <a:rPr lang="en-US" altLang="zh-CN" dirty="0"/>
                          <m:t> </m:t>
                        </m:r>
                        <m:r>
                          <a:rPr lang="en-US" altLang="zh-CN" i="1">
                            <a:latin typeface="Cambria Math" panose="02040503050406030204" pitchFamily="18" charset="0"/>
                          </a:rPr>
                          <m:t>3</m:t>
                        </m:r>
                      </m:e>
                      <m:sup>
                        <m:r>
                          <a:rPr lang="en-US" altLang="zh-CN" b="0" i="1" smtClean="0">
                            <a:latin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m:rPr>
                            <m:nor/>
                          </m:rPr>
                          <a:rPr lang="en-US" altLang="zh-CN" dirty="0"/>
                          <m:t> </m:t>
                        </m:r>
                        <m:r>
                          <a:rPr lang="en-US" altLang="zh-CN" i="1">
                            <a:latin typeface="Cambria Math" panose="02040503050406030204" pitchFamily="18" charset="0"/>
                          </a:rPr>
                          <m:t>3</m:t>
                        </m:r>
                      </m:e>
                      <m:sup>
                        <m:r>
                          <a:rPr lang="en-US" altLang="zh-CN" b="0" i="1" smtClean="0">
                            <a:latin typeface="Cambria Math" panose="02040503050406030204" pitchFamily="18" charset="0"/>
                          </a:rPr>
                          <m:t>1</m:t>
                        </m:r>
                      </m:sup>
                    </m:sSup>
                  </m:oMath>
                </a14:m>
                <a:r>
                  <a:rPr lang="en-US" altLang="zh-CN" dirty="0" smtClean="0"/>
                  <a:t>. </a:t>
                </a:r>
              </a:p>
              <a:p>
                <a:pPr marL="265113" indent="0">
                  <a:buNone/>
                </a:pPr>
                <a:r>
                  <a:rPr lang="zh-CN" altLang="en-US" dirty="0" smtClean="0"/>
                  <a:t>    通过连续取平方可以得到</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b="0" i="1" smtClean="0">
                            <a:latin typeface="Cambria Math" panose="02040503050406030204" pitchFamily="18" charset="0"/>
                          </a:rPr>
                          <m:t>2</m:t>
                        </m:r>
                      </m:sup>
                    </m:sSup>
                  </m:oMath>
                </a14:m>
                <a:r>
                  <a:rPr lang="en-US" altLang="zh-CN" dirty="0" smtClean="0"/>
                  <a:t>=9,</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b="0" i="1" smtClean="0">
                            <a:latin typeface="Cambria Math" panose="02040503050406030204" pitchFamily="18" charset="0"/>
                          </a:rPr>
                          <m:t>4</m:t>
                        </m:r>
                      </m:sup>
                    </m:sSup>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9</m:t>
                        </m:r>
                      </m:e>
                      <m:sup>
                        <m:r>
                          <a:rPr lang="en-US" altLang="zh-CN" i="1">
                            <a:latin typeface="Cambria Math" panose="02040503050406030204" pitchFamily="18" charset="0"/>
                          </a:rPr>
                          <m:t>2</m:t>
                        </m:r>
                      </m:sup>
                    </m:sSup>
                  </m:oMath>
                </a14:m>
                <a:r>
                  <a:rPr lang="en-US" altLang="zh-CN" dirty="0" smtClean="0"/>
                  <a:t>=81,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b="0" i="1" smtClean="0">
                            <a:latin typeface="Cambria Math" panose="02040503050406030204" pitchFamily="18" charset="0"/>
                          </a:rPr>
                          <m:t>8</m:t>
                        </m:r>
                      </m:sup>
                    </m:sSup>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81</m:t>
                        </m:r>
                      </m:e>
                      <m:sup>
                        <m:r>
                          <a:rPr lang="en-US" altLang="zh-CN" i="1">
                            <a:latin typeface="Cambria Math" panose="02040503050406030204" pitchFamily="18" charset="0"/>
                          </a:rPr>
                          <m:t>2</m:t>
                        </m:r>
                      </m:sup>
                    </m:sSup>
                    <m:r>
                      <a:rPr lang="en-US" altLang="zh-CN" i="1">
                        <a:latin typeface="Cambria Math" panose="02040503050406030204" pitchFamily="18" charset="0"/>
                      </a:rPr>
                      <m:t> </m:t>
                    </m:r>
                  </m:oMath>
                </a14:m>
                <a:r>
                  <a:rPr lang="en-US" altLang="zh-CN" dirty="0" smtClean="0"/>
                  <a:t>=6561. </a:t>
                </a:r>
                <a:r>
                  <a:rPr lang="zh-CN" altLang="en-US" dirty="0" smtClean="0"/>
                  <a:t>因此</a:t>
                </a:r>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i="1">
                            <a:latin typeface="Cambria Math" panose="02040503050406030204" pitchFamily="18" charset="0"/>
                          </a:rPr>
                          <m:t>11</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i="1">
                            <a:latin typeface="Cambria Math" panose="02040503050406030204" pitchFamily="18" charset="0"/>
                          </a:rPr>
                          <m:t>8</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m:rPr>
                            <m:nor/>
                          </m:rPr>
                          <a:rPr lang="en-US" altLang="zh-CN" dirty="0"/>
                          <m:t> </m:t>
                        </m:r>
                        <m:r>
                          <a:rPr lang="en-US" altLang="zh-CN" i="1">
                            <a:latin typeface="Cambria Math" panose="02040503050406030204" pitchFamily="18" charset="0"/>
                          </a:rPr>
                          <m:t>3</m:t>
                        </m:r>
                      </m:e>
                      <m:sup>
                        <m:r>
                          <a:rPr lang="en-US" altLang="zh-CN" i="1">
                            <a:latin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m:rPr>
                            <m:nor/>
                          </m:rPr>
                          <a:rPr lang="en-US" altLang="zh-CN" dirty="0"/>
                          <m:t> </m:t>
                        </m:r>
                        <m:r>
                          <a:rPr lang="en-US" altLang="zh-CN" i="1">
                            <a:latin typeface="Cambria Math" panose="02040503050406030204" pitchFamily="18" charset="0"/>
                          </a:rPr>
                          <m:t>3</m:t>
                        </m:r>
                      </m:e>
                      <m:sup>
                        <m:r>
                          <a:rPr lang="en-US" altLang="zh-CN" i="1">
                            <a:latin typeface="Cambria Math" panose="02040503050406030204" pitchFamily="18" charset="0"/>
                          </a:rPr>
                          <m:t>1</m:t>
                        </m:r>
                      </m:sup>
                    </m:sSup>
                  </m:oMath>
                </a14:m>
                <a:r>
                  <a:rPr lang="en-US" altLang="zh-CN" dirty="0" smtClean="0"/>
                  <a:t>=6561</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9∗3</m:t>
                    </m:r>
                  </m:oMath>
                </a14:m>
                <a:r>
                  <a:rPr lang="en-US" altLang="zh-CN" dirty="0" smtClean="0"/>
                  <a:t>=177147.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2886"/>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C357C31C-5E5D-45FE-9B60-3EF60EC094AF}"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51</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03384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模指数</a:t>
            </a:r>
            <a:r>
              <a:rPr lang="zh-CN" altLang="en-US" dirty="0" smtClean="0"/>
              <a:t>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dirty="0" smtClean="0"/>
                  <a:t>例</a:t>
                </a:r>
                <a:r>
                  <a:rPr lang="en-US" altLang="zh-CN" dirty="0" smtClean="0"/>
                  <a:t>:</a:t>
                </a:r>
                <a:r>
                  <a:rPr lang="zh-CN" altLang="en-US" dirty="0" smtClean="0"/>
                  <a:t>计算</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644</m:t>
                        </m:r>
                      </m:sup>
                    </m:sSup>
                  </m:oMath>
                </a14:m>
                <a:r>
                  <a:rPr lang="en-US" altLang="zh-CN" dirty="0" smtClean="0"/>
                  <a:t>.</a:t>
                </a:r>
              </a:p>
              <a:p>
                <a:r>
                  <a:rPr lang="zh-CN" altLang="en-US" dirty="0" smtClean="0"/>
                  <a:t>解</a:t>
                </a:r>
                <a:r>
                  <a:rPr lang="en-US" altLang="zh-CN" dirty="0" smtClean="0"/>
                  <a:t>:</a:t>
                </a:r>
              </a:p>
              <a:p>
                <a:pPr marL="0" indent="0">
                  <a:buNone/>
                </a:pPr>
                <a:r>
                  <a:rPr lang="zh-CN" altLang="en-US" dirty="0" smtClean="0"/>
                  <a:t>      首先注意</a:t>
                </a:r>
                <a14:m>
                  <m:oMath xmlns:m="http://schemas.openxmlformats.org/officeDocument/2006/math">
                    <m:r>
                      <a:rPr lang="en-US" altLang="zh-CN" b="0" i="1" smtClean="0">
                        <a:latin typeface="Cambria Math" panose="02040503050406030204" pitchFamily="18" charset="0"/>
                      </a:rPr>
                      <m:t>644</m:t>
                    </m:r>
                    <m:r>
                      <a:rPr lang="en-US" altLang="zh-CN" i="1">
                        <a:latin typeface="Cambria Math" panose="02040503050406030204" pitchFamily="18" charset="0"/>
                      </a:rPr>
                      <m:t> </m:t>
                    </m:r>
                  </m:oMath>
                </a14:m>
                <a:r>
                  <a:rPr lang="en-US" altLang="zh-CN"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(10 1000 0100)</m:t>
                        </m:r>
                      </m:e>
                      <m:sub>
                        <m:r>
                          <a:rPr lang="en-US" altLang="zh-CN" b="0" i="1" dirty="0" smtClean="0">
                            <a:latin typeface="Cambria Math" panose="02040503050406030204" pitchFamily="18" charset="0"/>
                          </a:rPr>
                          <m:t>2</m:t>
                        </m:r>
                      </m:sub>
                    </m:sSub>
                  </m:oMath>
                </a14:m>
                <a:r>
                  <a:rPr lang="en-US" altLang="zh-CN" dirty="0" smtClean="0"/>
                  <a:t>, </a:t>
                </a:r>
                <a:r>
                  <a:rPr lang="zh-CN" altLang="en-US" dirty="0" smtClean="0"/>
                  <a:t>因此</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644</m:t>
                        </m:r>
                      </m:sup>
                    </m:sSup>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i="1">
                            <a:latin typeface="Cambria Math" panose="02040503050406030204" pitchFamily="18" charset="0"/>
                          </a:rPr>
                          <m:t>1</m:t>
                        </m:r>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9</m:t>
                            </m:r>
                          </m:sup>
                        </m:sSup>
                      </m:sup>
                    </m:sSup>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m:rPr>
                            <m:nor/>
                          </m:rPr>
                          <a:rPr lang="en-US" altLang="zh-CN" dirty="0"/>
                          <m:t> </m:t>
                        </m:r>
                        <m:r>
                          <a:rPr lang="en-US" altLang="zh-CN" b="0" i="1" smtClean="0">
                            <a:latin typeface="Cambria Math" panose="02040503050406030204" pitchFamily="18" charset="0"/>
                          </a:rPr>
                          <m:t>3</m:t>
                        </m:r>
                      </m:e>
                      <m:sup>
                        <m:r>
                          <a:rPr lang="en-US" altLang="zh-CN" i="1">
                            <a:latin typeface="Cambria Math" panose="02040503050406030204" pitchFamily="18" charset="0"/>
                          </a:rPr>
                          <m:t>1</m:t>
                        </m:r>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7</m:t>
                            </m:r>
                          </m:sup>
                        </m:sSup>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m:rPr>
                            <m:nor/>
                          </m:rPr>
                          <a:rPr lang="en-US" altLang="zh-CN" dirty="0"/>
                          <m:t> </m:t>
                        </m:r>
                        <m:r>
                          <a:rPr lang="en-US" altLang="zh-CN" b="0" i="1" smtClean="0">
                            <a:latin typeface="Cambria Math" panose="02040503050406030204" pitchFamily="18" charset="0"/>
                          </a:rPr>
                          <m:t>3</m:t>
                        </m:r>
                      </m:e>
                      <m:sup>
                        <m:r>
                          <a:rPr lang="en-US" altLang="zh-CN" i="1">
                            <a:latin typeface="Cambria Math" panose="02040503050406030204" pitchFamily="18" charset="0"/>
                          </a:rPr>
                          <m:t>1</m:t>
                        </m:r>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2</m:t>
                            </m:r>
                          </m:sup>
                        </m:sSup>
                      </m:sup>
                    </m:sSup>
                    <m:r>
                      <a:rPr lang="en-US" altLang="zh-CN" b="0" i="0"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512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m:rPr>
                            <m:nor/>
                          </m:rPr>
                          <a:rPr lang="en-US" altLang="zh-CN" dirty="0"/>
                          <m:t> </m:t>
                        </m:r>
                        <m:r>
                          <a:rPr lang="en-US" altLang="zh-CN" b="0" i="1" smtClean="0">
                            <a:latin typeface="Cambria Math" panose="02040503050406030204" pitchFamily="18" charset="0"/>
                          </a:rPr>
                          <m:t>3</m:t>
                        </m:r>
                      </m:e>
                      <m:sup>
                        <m:r>
                          <a:rPr lang="en-US" altLang="zh-CN" b="0" i="1" smtClean="0">
                            <a:latin typeface="Cambria Math" panose="02040503050406030204" pitchFamily="18" charset="0"/>
                          </a:rPr>
                          <m:t>128</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m:rPr>
                            <m:nor/>
                          </m:rPr>
                          <a:rPr lang="en-US" altLang="zh-CN" dirty="0"/>
                          <m:t> </m:t>
                        </m:r>
                        <m:r>
                          <a:rPr lang="en-US" altLang="zh-CN" b="0" i="1" smtClean="0">
                            <a:latin typeface="Cambria Math" panose="02040503050406030204" pitchFamily="18" charset="0"/>
                          </a:rPr>
                          <m:t>3</m:t>
                        </m:r>
                      </m:e>
                      <m:sup>
                        <m:r>
                          <a:rPr lang="en-US" altLang="zh-CN" b="0" i="1" smtClean="0">
                            <a:latin typeface="Cambria Math" panose="02040503050406030204" pitchFamily="18" charset="0"/>
                          </a:rPr>
                          <m:t>4</m:t>
                        </m:r>
                      </m:sup>
                    </m:sSup>
                  </m:oMath>
                </a14:m>
                <a:r>
                  <a:rPr lang="en-US" altLang="zh-CN" dirty="0" smtClean="0"/>
                  <a:t>. </a:t>
                </a:r>
              </a:p>
              <a:p>
                <a:pPr marL="265113" indent="0">
                  <a:buNone/>
                </a:pPr>
                <a:r>
                  <a:rPr lang="zh-CN" altLang="en-US" dirty="0" smtClean="0"/>
                  <a:t>    通过连续取平方可以得到</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2</m:t>
                        </m:r>
                      </m:sup>
                    </m:sSup>
                  </m:oMath>
                </a14:m>
                <a:r>
                  <a:rPr lang="en-US" altLang="zh-CN" dirty="0" smtClean="0"/>
                  <a:t>=9,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4</m:t>
                        </m:r>
                      </m:sup>
                    </m:sSup>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9</m:t>
                        </m:r>
                      </m:e>
                      <m:sup>
                        <m:r>
                          <a:rPr lang="en-US" altLang="zh-CN" i="1">
                            <a:latin typeface="Cambria Math" panose="02040503050406030204" pitchFamily="18" charset="0"/>
                          </a:rPr>
                          <m:t>2</m:t>
                        </m:r>
                      </m:sup>
                    </m:sSup>
                  </m:oMath>
                </a14:m>
                <a:r>
                  <a:rPr lang="en-US" altLang="zh-CN" dirty="0" smtClean="0"/>
                  <a:t>=81,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8</m:t>
                        </m:r>
                      </m:sup>
                    </m:sSup>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81</m:t>
                        </m:r>
                      </m:e>
                      <m:sup>
                        <m:r>
                          <a:rPr lang="en-US" altLang="zh-CN" i="1">
                            <a:latin typeface="Cambria Math" panose="02040503050406030204" pitchFamily="18" charset="0"/>
                          </a:rPr>
                          <m:t>2</m:t>
                        </m:r>
                      </m:sup>
                    </m:sSup>
                    <m:r>
                      <a:rPr lang="en-US" altLang="zh-CN" i="1">
                        <a:latin typeface="Cambria Math" panose="02040503050406030204" pitchFamily="18" charset="0"/>
                      </a:rPr>
                      <m:t> </m:t>
                    </m:r>
                  </m:oMath>
                </a14:m>
                <a:r>
                  <a:rPr lang="en-US" altLang="zh-CN" dirty="0"/>
                  <a:t>=6561,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b="0" i="1" smtClean="0">
                            <a:latin typeface="Cambria Math" panose="02040503050406030204" pitchFamily="18" charset="0"/>
                          </a:rPr>
                          <m:t>16</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6561</m:t>
                        </m:r>
                      </m:e>
                      <m:sup>
                        <m:r>
                          <a:rPr lang="en-US" altLang="zh-CN" i="1">
                            <a:latin typeface="Cambria Math" panose="02040503050406030204" pitchFamily="18" charset="0"/>
                          </a:rPr>
                          <m:t>2</m:t>
                        </m:r>
                      </m:sup>
                    </m:sSup>
                    <m:r>
                      <a:rPr lang="en-US" altLang="zh-CN" i="1">
                        <a:latin typeface="Cambria Math" panose="02040503050406030204" pitchFamily="18" charset="0"/>
                      </a:rPr>
                      <m:t> </m:t>
                    </m:r>
                  </m:oMath>
                </a14:m>
                <a:r>
                  <a:rPr lang="en-US" altLang="zh-CN" dirty="0" smtClean="0"/>
                  <a:t>=43046721,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32</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m:rPr>
                            <m:nor/>
                          </m:rPr>
                          <a:rPr lang="en-US" altLang="zh-CN" dirty="0"/>
                          <m:t>43046721</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oMath>
                </a14:m>
                <a:r>
                  <a:rPr lang="en-US" altLang="zh-CN" dirty="0" smtClean="0"/>
                  <a:t>…</a:t>
                </a:r>
              </a:p>
              <a:p>
                <a:pPr marL="265113" indent="0">
                  <a:buNone/>
                </a:pPr>
                <a:r>
                  <a:rPr lang="en-US" altLang="zh-CN" dirty="0" smtClean="0"/>
                  <a:t>   </a:t>
                </a:r>
              </a:p>
              <a:p>
                <a:r>
                  <a:rPr lang="zh-CN" altLang="en-US" dirty="0" smtClean="0"/>
                  <a:t>因此</a:t>
                </a:r>
                <a:r>
                  <a:rPr lang="en-US" altLang="zh-CN" dirty="0" smtClean="0"/>
                  <a:t>, </a:t>
                </a:r>
                <a:r>
                  <a:rPr lang="zh-CN" altLang="en-US" dirty="0" smtClean="0"/>
                  <a:t>从</a:t>
                </a:r>
                <a14:m>
                  <m:oMath xmlns:m="http://schemas.openxmlformats.org/officeDocument/2006/math">
                    <m:r>
                      <a:rPr lang="zh-CN" altLang="en-US" i="1">
                        <a:latin typeface="Cambria Math" panose="02040503050406030204" pitchFamily="18" charset="0"/>
                      </a:rPr>
                      <m:t>这个</m:t>
                    </m:r>
                    <m:r>
                      <a:rPr lang="zh-CN" altLang="en-US" i="1" smtClean="0">
                        <a:latin typeface="Cambria Math" panose="02040503050406030204" pitchFamily="18" charset="0"/>
                      </a:rPr>
                      <m:t>例子</m:t>
                    </m:r>
                    <m:r>
                      <a:rPr lang="zh-CN" altLang="en-US" i="1">
                        <a:latin typeface="Cambria Math" panose="02040503050406030204" pitchFamily="18" charset="0"/>
                      </a:rPr>
                      <m:t>我们</m:t>
                    </m:r>
                    <m:r>
                      <a:rPr lang="zh-CN" altLang="en-US" i="1" smtClean="0">
                        <a:latin typeface="Cambria Math" panose="02040503050406030204" pitchFamily="18" charset="0"/>
                      </a:rPr>
                      <m:t>看出</m:t>
                    </m:r>
                  </m:oMath>
                </a14:m>
                <a:r>
                  <a:rPr lang="zh-CN" altLang="en-US" dirty="0" smtClean="0"/>
                  <a:t>以上方法中仍然计算量十分庞大</a:t>
                </a:r>
                <a:r>
                  <a:rPr lang="en-US" altLang="zh-CN" dirty="0" smtClean="0"/>
                  <a:t>. </a:t>
                </a:r>
                <a:r>
                  <a:rPr lang="zh-CN" altLang="en-US" dirty="0" smtClean="0"/>
                  <a:t>为了提高效率</a:t>
                </a:r>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sup>
                    </m:sSup>
                    <m:r>
                      <a:rPr lang="en-US" altLang="zh-CN" b="1">
                        <a:latin typeface="Cambria Math" panose="02040503050406030204" pitchFamily="18" charset="0"/>
                      </a:rPr>
                      <m:t>𝐦𝐨𝐝</m:t>
                    </m:r>
                    <m:r>
                      <a:rPr lang="en-US" altLang="zh-CN" i="1">
                        <a:latin typeface="Cambria Math" panose="02040503050406030204" pitchFamily="18" charset="0"/>
                      </a:rPr>
                      <m:t> </m:t>
                    </m:r>
                    <m:r>
                      <a:rPr lang="en-US" altLang="zh-CN" i="1">
                        <a:latin typeface="Cambria Math" panose="02040503050406030204" pitchFamily="18" charset="0"/>
                      </a:rPr>
                      <m:t>𝑚</m:t>
                    </m:r>
                  </m:oMath>
                </a14:m>
                <a:r>
                  <a:rPr lang="zh-CN" altLang="en-US" dirty="0" smtClean="0"/>
                  <a:t>中</a:t>
                </a:r>
                <a:r>
                  <a:rPr lang="en-US" altLang="zh-CN" dirty="0" smtClean="0"/>
                  <a:t>, </a:t>
                </a:r>
                <a:r>
                  <a:rPr lang="zh-CN" altLang="en-US" dirty="0" smtClean="0"/>
                  <a:t>我们每乘以一项</a:t>
                </a:r>
                <a:r>
                  <a:rPr lang="en-US" altLang="zh-CN" dirty="0" smtClean="0"/>
                  <a:t>, </a:t>
                </a:r>
                <a:r>
                  <a:rPr lang="zh-CN" altLang="en-US" dirty="0" smtClean="0"/>
                  <a:t>都做一次</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zh-CN" altLang="en-US" dirty="0" smtClean="0"/>
                  <a:t>运算</a:t>
                </a:r>
                <a:r>
                  <a:rPr lang="en-US" altLang="zh-CN" dirty="0" smtClean="0"/>
                  <a:t>, </a:t>
                </a:r>
                <a:r>
                  <a:rPr lang="zh-CN" altLang="en-US" dirty="0" smtClean="0"/>
                  <a:t>以缩小结果值</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b="-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C357C31C-5E5D-45FE-9B60-3EF60EC094AF}"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52</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97469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模指数运算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为了</m:t>
                        </m:r>
                        <m:r>
                          <a:rPr lang="zh-CN" altLang="en-US" i="1">
                            <a:latin typeface="Cambria Math" panose="02040503050406030204" pitchFamily="18" charset="0"/>
                          </a:rPr>
                          <m:t>计算</m:t>
                        </m:r>
                        <m:r>
                          <a:rPr lang="en-US" altLang="zh-CN" i="1">
                            <a:latin typeface="Cambria Math" panose="02040503050406030204" pitchFamily="18" charset="0"/>
                          </a:rPr>
                          <m:t>𝑏</m:t>
                        </m:r>
                      </m:e>
                      <m:sup>
                        <m:r>
                          <a:rPr lang="en-US" altLang="zh-CN" i="1">
                            <a:latin typeface="Cambria Math" panose="02040503050406030204" pitchFamily="18" charset="0"/>
                          </a:rPr>
                          <m:t>𝑛</m:t>
                        </m:r>
                      </m:sup>
                    </m:sSup>
                    <m:r>
                      <a:rPr lang="en-US" altLang="zh-CN" b="1">
                        <a:latin typeface="Cambria Math" panose="02040503050406030204" pitchFamily="18" charset="0"/>
                      </a:rPr>
                      <m:t>𝐦𝐨𝐝</m:t>
                    </m:r>
                    <m:r>
                      <a:rPr lang="en-US" altLang="zh-CN" i="1">
                        <a:latin typeface="Cambria Math" panose="02040503050406030204" pitchFamily="18" charset="0"/>
                      </a:rPr>
                      <m:t> </m:t>
                    </m:r>
                    <m:r>
                      <a:rPr lang="en-US" altLang="zh-CN" i="1">
                        <a:latin typeface="Cambria Math" panose="02040503050406030204" pitchFamily="18" charset="0"/>
                      </a:rPr>
                      <m:t>𝑚</m:t>
                    </m:r>
                  </m:oMath>
                </a14:m>
                <a:r>
                  <a:rPr lang="en-US" altLang="zh-CN" dirty="0" smtClean="0"/>
                  <a:t>, </a:t>
                </a:r>
                <a:r>
                  <a:rPr lang="zh-CN" altLang="en-US" dirty="0" smtClean="0"/>
                  <a:t>依次求出 </a:t>
                </a:r>
                <a14:m>
                  <m:oMath xmlns:m="http://schemas.openxmlformats.org/officeDocument/2006/math">
                    <m:r>
                      <a:rPr lang="en-US" altLang="zh-CN" i="1" dirty="0" smtClean="0">
                        <a:latin typeface="Cambria Math" panose="02040503050406030204" pitchFamily="18" charset="0"/>
                      </a:rPr>
                      <m:t>𝑏</m:t>
                    </m:r>
                  </m:oMath>
                </a14:m>
                <a:r>
                  <a:rPr lang="en-US" altLang="zh-CN" dirty="0" smtClean="0"/>
                  <a:t>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b="0" i="1" smtClean="0">
                            <a:latin typeface="Cambria Math" panose="02040503050406030204" pitchFamily="18" charset="0"/>
                          </a:rPr>
                          <m:t>2</m:t>
                        </m:r>
                      </m:sup>
                    </m:sSup>
                  </m:oMath>
                </a14:m>
                <a:r>
                  <a:rPr lang="en-US" altLang="zh-CN" dirty="0" smtClean="0"/>
                  <a:t>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b="0" i="1" smtClean="0">
                            <a:latin typeface="Cambria Math" panose="02040503050406030204" pitchFamily="18" charset="0"/>
                          </a:rPr>
                          <m:t>4</m:t>
                        </m:r>
                      </m:sup>
                    </m:sSup>
                  </m:oMath>
                </a14:m>
                <a:r>
                  <a:rPr lang="en-US" altLang="zh-CN" dirty="0" smtClean="0"/>
                  <a:t>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e>
                          <m:sup>
                            <m:r>
                              <m:rPr>
                                <m:sty m:val="p"/>
                              </m:rPr>
                              <a:rPr lang="en-US" altLang="zh-CN" i="1">
                                <a:latin typeface="Cambria Math" panose="02040503050406030204" pitchFamily="18" charset="0"/>
                              </a:rPr>
                              <m:t>k</m:t>
                            </m:r>
                            <m:r>
                              <a:rPr lang="en-US" altLang="zh-CN" b="0" i="1" smtClean="0">
                                <a:latin typeface="Cambria Math" panose="02040503050406030204" pitchFamily="18" charset="0"/>
                              </a:rPr>
                              <m:t>−1</m:t>
                            </m:r>
                          </m:sup>
                        </m:sSup>
                      </m:sup>
                    </m:sSup>
                  </m:oMath>
                </a14:m>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en-US" altLang="zh-CN" dirty="0" smtClean="0"/>
                  <a:t>, </a:t>
                </a:r>
                <a:r>
                  <a:rPr lang="zh-CN" altLang="en-US" dirty="0" smtClean="0"/>
                  <a:t>并把其中</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0">
                            <a:latin typeface="Cambria Math" panose="02040503050406030204" pitchFamily="18" charset="0"/>
                            <a:ea typeface="Cambria Math" panose="02040503050406030204" pitchFamily="18" charset="0"/>
                          </a:rPr>
                          <m:t>a</m:t>
                        </m:r>
                      </m:e>
                      <m:sub>
                        <m:r>
                          <m:rPr>
                            <m:sty m:val="p"/>
                          </m:rPr>
                          <a:rPr lang="en-US" altLang="zh-CN" i="0">
                            <a:latin typeface="Cambria Math" panose="02040503050406030204" pitchFamily="18" charset="0"/>
                            <a:ea typeface="Cambria Math" panose="02040503050406030204" pitchFamily="18" charset="0"/>
                          </a:rPr>
                          <m:t>j</m:t>
                        </m:r>
                      </m:sub>
                    </m:sSub>
                    <m:r>
                      <a:rPr lang="en-US" altLang="zh-CN" i="0">
                        <a:latin typeface="Cambria Math" panose="02040503050406030204" pitchFamily="18" charset="0"/>
                        <a:ea typeface="Cambria Math" panose="02040503050406030204" pitchFamily="18" charset="0"/>
                      </a:rPr>
                      <m:t>=</m:t>
                    </m:r>
                  </m:oMath>
                </a14:m>
                <a:r>
                  <a:rPr lang="en-US" altLang="zh-CN" dirty="0"/>
                  <a:t>1</a:t>
                </a:r>
                <a:r>
                  <a:rPr lang="zh-CN" altLang="en-US" dirty="0"/>
                  <a:t>的那些项</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0">
                            <a:latin typeface="Cambria Math" panose="02040503050406030204" pitchFamily="18" charset="0"/>
                            <a:ea typeface="Cambria Math" panose="02040503050406030204" pitchFamily="18" charset="0"/>
                          </a:rPr>
                          <m:t>b</m:t>
                        </m:r>
                      </m:e>
                      <m:sup>
                        <m:sSup>
                          <m:sSupPr>
                            <m:ctrlPr>
                              <a:rPr lang="en-US" altLang="zh-CN" i="1">
                                <a:latin typeface="Cambria Math" panose="02040503050406030204" pitchFamily="18" charset="0"/>
                                <a:ea typeface="Cambria Math" panose="02040503050406030204" pitchFamily="18" charset="0"/>
                              </a:rPr>
                            </m:ctrlPr>
                          </m:sSupPr>
                          <m:e>
                            <m:r>
                              <a:rPr lang="en-US" altLang="zh-CN" i="0">
                                <a:latin typeface="Cambria Math" panose="02040503050406030204" pitchFamily="18" charset="0"/>
                                <a:ea typeface="Cambria Math" panose="02040503050406030204" pitchFamily="18" charset="0"/>
                              </a:rPr>
                              <m:t>2</m:t>
                            </m:r>
                          </m:e>
                          <m:sup>
                            <m:r>
                              <m:rPr>
                                <m:sty m:val="p"/>
                              </m:rPr>
                              <a:rPr lang="en-US" altLang="zh-CN" i="0">
                                <a:latin typeface="Cambria Math" panose="02040503050406030204" pitchFamily="18" charset="0"/>
                                <a:ea typeface="Cambria Math" panose="02040503050406030204" pitchFamily="18" charset="0"/>
                              </a:rPr>
                              <m:t>j</m:t>
                            </m:r>
                          </m:sup>
                        </m:sSup>
                      </m:sup>
                    </m:sSup>
                  </m:oMath>
                </a14:m>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zh-CN" altLang="en-US" dirty="0" smtClean="0"/>
                  <a:t>相乘</a:t>
                </a:r>
                <a:r>
                  <a:rPr lang="en-US" altLang="zh-CN" dirty="0" smtClean="0"/>
                  <a:t>, </a:t>
                </a:r>
                <a:r>
                  <a:rPr lang="zh-CN" altLang="en-US" dirty="0" smtClean="0"/>
                  <a:t>在每次乘法后求乘积除以</a:t>
                </a:r>
                <a14:m>
                  <m:oMath xmlns:m="http://schemas.openxmlformats.org/officeDocument/2006/math">
                    <m:r>
                      <a:rPr lang="en-US" altLang="zh-CN" i="1" dirty="0" smtClean="0">
                        <a:latin typeface="Cambria Math" panose="02040503050406030204" pitchFamily="18" charset="0"/>
                      </a:rPr>
                      <m:t>𝑚</m:t>
                    </m:r>
                  </m:oMath>
                </a14:m>
                <a:r>
                  <a:rPr lang="zh-CN" altLang="en-US" dirty="0" smtClean="0"/>
                  <a:t>所得的余数</a:t>
                </a:r>
                <a:r>
                  <a:rPr lang="en-US" altLang="zh-CN" dirty="0" smtClean="0"/>
                  <a:t>. </a:t>
                </a:r>
                <a:r>
                  <a:rPr lang="zh-CN" altLang="en-US" dirty="0" smtClean="0"/>
                  <a:t>具体伪代码如下所示</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190" r="-172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C357C31C-5E5D-45FE-9B60-3EF60EC094AF}"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53</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729890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0" y="1066800"/>
            <a:ext cx="11277599" cy="3657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模指数运算</a:t>
            </a:r>
          </a:p>
        </p:txBody>
      </p:sp>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54</a:t>
            </a:fld>
            <a:endParaRPr lang="zh-CN" altLang="en-US" dirty="0"/>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595086" y="1088824"/>
                <a:ext cx="10987316" cy="5121481"/>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m:rPr>
                        <m:nor/>
                      </m:rPr>
                      <a:rPr lang="zh-CN" altLang="en-US" b="1" dirty="0" smtClean="0">
                        <a:solidFill>
                          <a:srgbClr val="C00000"/>
                        </a:solidFill>
                      </a:rPr>
                      <m:t>模指数运算</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 </m:t>
                        </m:r>
                        <m:r>
                          <a:rPr lang="en-US" altLang="zh-CN" i="1">
                            <a:latin typeface="Cambria Math" panose="02040503050406030204" pitchFamily="18" charset="0"/>
                          </a:rPr>
                          <m:t>𝑏</m:t>
                        </m:r>
                      </m:e>
                      <m:sup>
                        <m:r>
                          <a:rPr lang="en-US" altLang="zh-CN" i="1">
                            <a:latin typeface="Cambria Math" panose="02040503050406030204" pitchFamily="18" charset="0"/>
                          </a:rPr>
                          <m:t>𝑛</m:t>
                        </m:r>
                      </m:sup>
                    </m:sSup>
                    <m:r>
                      <a:rPr lang="en-US" altLang="zh-CN" b="1" i="0" smtClean="0">
                        <a:latin typeface="Cambria Math" panose="02040503050406030204" pitchFamily="18" charset="0"/>
                      </a:rPr>
                      <m:t> </m:t>
                    </m:r>
                    <m:r>
                      <a:rPr lang="en-US" altLang="zh-CN" b="1">
                        <a:latin typeface="Cambria Math" panose="02040503050406030204" pitchFamily="18" charset="0"/>
                      </a:rPr>
                      <m:t>𝐦𝐨𝐝</m:t>
                    </m:r>
                    <m:r>
                      <a:rPr lang="en-US" altLang="zh-CN" i="1">
                        <a:latin typeface="Cambria Math" panose="02040503050406030204" pitchFamily="18" charset="0"/>
                      </a:rPr>
                      <m:t> </m:t>
                    </m:r>
                    <m:r>
                      <a:rPr lang="en-US" altLang="zh-CN" i="1">
                        <a:latin typeface="Cambria Math" panose="02040503050406030204" pitchFamily="18" charset="0"/>
                      </a:rPr>
                      <m:t>𝑚</m:t>
                    </m:r>
                  </m:oMath>
                </a14:m>
                <a:r>
                  <a:rPr lang="zh-CN" altLang="en-US" dirty="0" smtClean="0"/>
                  <a:t> 伪代码</a:t>
                </a:r>
                <a:endParaRPr lang="en-US" altLang="zh-CN" b="1"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1</a:t>
                </a:r>
                <a:r>
                  <a:rPr lang="zh-CN" altLang="en-US" dirty="0" smtClean="0"/>
                  <a:t>、</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用二进制表示</a:t>
                </a:r>
                <a:endParaRPr lang="en-US" altLang="zh-CN" dirty="0" smtClean="0"/>
              </a:p>
              <a:p>
                <a:r>
                  <a:rPr lang="en-US" dirty="0" smtClean="0"/>
                  <a:t>2</a:t>
                </a:r>
                <a:r>
                  <a:rPr lang="zh-CN" altLang="en-US" dirty="0" smtClean="0"/>
                  <a:t>、初始时</a:t>
                </a:r>
                <a:r>
                  <a:rPr lang="en-US" altLang="zh-CN" dirty="0" smtClean="0"/>
                  <a:t>, </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𝑥</m:t>
                    </m:r>
                  </m:oMath>
                </a14:m>
                <a:r>
                  <a:rPr lang="zh-CN" altLang="en-US" dirty="0" smtClean="0"/>
                  <a:t>置为</a:t>
                </a:r>
                <a:r>
                  <a:rPr lang="en-US" altLang="zh-CN" dirty="0" smtClean="0"/>
                  <a:t>1, power</a:t>
                </a:r>
                <a:r>
                  <a:rPr lang="zh-CN" altLang="en-US" dirty="0" smtClean="0"/>
                  <a:t>置为</a:t>
                </a:r>
                <a14:m>
                  <m:oMath xmlns:m="http://schemas.openxmlformats.org/officeDocument/2006/math">
                    <m:r>
                      <a:rPr lang="en-US" altLang="zh-CN" i="1" dirty="0" smtClean="0">
                        <a:latin typeface="Cambria Math" panose="02040503050406030204" pitchFamily="18" charset="0"/>
                      </a:rPr>
                      <m:t>𝑏</m:t>
                    </m:r>
                  </m:oMath>
                </a14:m>
                <a:r>
                  <a:rPr lang="en-US" altLang="zh-CN" dirty="0" smtClean="0"/>
                  <a:t>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endParaRPr lang="en-US"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595086" y="1088824"/>
                <a:ext cx="10987316" cy="5121481"/>
              </a:xfrm>
              <a:prstGeom prst="rect">
                <a:avLst/>
              </a:prstGeom>
              <a:blipFill>
                <a:blip r:embed="rId2"/>
                <a:stretch>
                  <a:fillRect l="-999" t="-1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Content Placeholder 2"/>
              <p:cNvSpPr txBox="1">
                <a:spLocks/>
              </p:cNvSpPr>
              <p:nvPr/>
            </p:nvSpPr>
            <p:spPr>
              <a:xfrm>
                <a:off x="685800" y="1649392"/>
                <a:ext cx="10987548" cy="2922608"/>
              </a:xfrm>
              <a:prstGeom prst="rect">
                <a:avLst/>
              </a:prstGeom>
              <a:ln>
                <a:solidFill>
                  <a:schemeClr val="accent1"/>
                </a:solidFill>
              </a:ln>
            </p:spPr>
            <p:txBody>
              <a:bodyPr vert="horz" lIns="91440" tIns="45720" rIns="91440" bIns="45720" rtlCol="0">
                <a:normAutofit fontScale="92500" lnSpcReduction="20000"/>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20000"/>
                  </a:spcBef>
                  <a:buClr>
                    <a:schemeClr val="accent3"/>
                  </a:buClr>
                  <a:buSzPct val="95000"/>
                  <a:buFont typeface="Wingdings" panose="05000000000000000000" pitchFamily="2" charset="2"/>
                  <a:buNone/>
                  <a:defRPr/>
                </a:pPr>
                <a:r>
                  <a:rPr lang="en-US" sz="2600" b="1" dirty="0" smtClean="0"/>
                  <a:t>procedure</a:t>
                </a:r>
                <a:r>
                  <a:rPr lang="en-US" sz="2600" dirty="0"/>
                  <a:t> </a:t>
                </a:r>
                <a:r>
                  <a:rPr lang="en-US" altLang="zh-CN" sz="2600" dirty="0" smtClean="0"/>
                  <a:t>modular exponentiation </a:t>
                </a:r>
                <a:r>
                  <a:rPr lang="en-US" sz="2600" dirty="0" smtClean="0"/>
                  <a:t>(</a:t>
                </a:r>
                <a14:m>
                  <m:oMath xmlns:m="http://schemas.openxmlformats.org/officeDocument/2006/math">
                    <m:r>
                      <a:rPr lang="en-US" sz="2600" i="1" dirty="0" smtClean="0">
                        <a:latin typeface="Cambria Math" panose="02040503050406030204" pitchFamily="18" charset="0"/>
                      </a:rPr>
                      <m:t>𝑏</m:t>
                    </m:r>
                  </m:oMath>
                </a14:m>
                <a:r>
                  <a:rPr lang="zh-CN" altLang="en-US" sz="2600" dirty="0" smtClean="0"/>
                  <a:t>整数</a:t>
                </a:r>
                <a:r>
                  <a:rPr lang="en-US" altLang="zh-CN" sz="2600" dirty="0" smtClean="0"/>
                  <a:t>;</a:t>
                </a:r>
                <a14:m>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n</m:t>
                            </m:r>
                            <m:r>
                              <a:rPr lang="en-US" altLang="zh-CN" sz="2400">
                                <a:latin typeface="Cambria Math" panose="02040503050406030204" pitchFamily="18" charset="0"/>
                              </a:rPr>
                              <m:t>=(</m:t>
                            </m:r>
                            <m:r>
                              <m:rPr>
                                <m:sty m:val="p"/>
                              </m:rPr>
                              <a:rPr lang="en-US" altLang="zh-CN" sz="2400">
                                <a:latin typeface="Cambria Math" panose="02040503050406030204" pitchFamily="18" charset="0"/>
                              </a:rPr>
                              <m:t>a</m:t>
                            </m:r>
                          </m:e>
                          <m:sub>
                            <m:r>
                              <m:rPr>
                                <m:sty m:val="p"/>
                              </m:rPr>
                              <a:rPr lang="en-US" altLang="zh-CN" sz="2400">
                                <a:latin typeface="Cambria Math" panose="02040503050406030204" pitchFamily="18" charset="0"/>
                              </a:rPr>
                              <m:t>k</m:t>
                            </m:r>
                            <m:r>
                              <a:rPr lang="en-US" altLang="zh-CN" sz="2400">
                                <a:latin typeface="Cambria Math" panose="02040503050406030204" pitchFamily="18" charset="0"/>
                              </a:rPr>
                              <m:t>−1</m:t>
                            </m:r>
                          </m:sub>
                        </m:sSub>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a</m:t>
                            </m:r>
                          </m:e>
                          <m:sub>
                            <m:r>
                              <m:rPr>
                                <m:sty m:val="p"/>
                              </m:rPr>
                              <a:rPr lang="en-US" altLang="zh-CN" sz="2400">
                                <a:latin typeface="Cambria Math" panose="02040503050406030204" pitchFamily="18" charset="0"/>
                              </a:rPr>
                              <m:t>k</m:t>
                            </m:r>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a</m:t>
                            </m:r>
                          </m:e>
                          <m:sub>
                            <m:r>
                              <a:rPr lang="en-US" altLang="zh-CN" sz="2400">
                                <a:latin typeface="Cambria Math" panose="02040503050406030204" pitchFamily="18" charset="0"/>
                              </a:rPr>
                              <m:t>1</m:t>
                            </m:r>
                          </m:sub>
                        </m:sSub>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a</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e>
                      <m:sub>
                        <m:r>
                          <a:rPr lang="en-US" altLang="zh-CN" sz="2400">
                            <a:latin typeface="Cambria Math" panose="02040503050406030204" pitchFamily="18" charset="0"/>
                          </a:rPr>
                          <m:t>2</m:t>
                        </m:r>
                      </m:sub>
                    </m:sSub>
                    <m:r>
                      <a:rPr lang="en-US" altLang="zh-CN" sz="2400" i="1" smtClean="0">
                        <a:latin typeface="Cambria Math" panose="02040503050406030204" pitchFamily="18" charset="0"/>
                      </a:rPr>
                      <m:t>;</m:t>
                    </m:r>
                    <m:r>
                      <a:rPr lang="en-US" sz="2600" i="1" dirty="0" smtClean="0">
                        <a:latin typeface="Cambria Math" panose="02040503050406030204" pitchFamily="18" charset="0"/>
                      </a:rPr>
                      <m:t>𝑚</m:t>
                    </m:r>
                  </m:oMath>
                </a14:m>
                <a:r>
                  <a:rPr lang="zh-CN" altLang="en-US" sz="2600" dirty="0" smtClean="0"/>
                  <a:t>正整数</a:t>
                </a:r>
                <a:r>
                  <a:rPr lang="en-US" sz="2600" dirty="0" smtClean="0"/>
                  <a:t>)</a:t>
                </a:r>
                <a:endParaRPr lang="en-US" sz="2600" dirty="0"/>
              </a:p>
              <a:p>
                <a:pPr marL="0" indent="0">
                  <a:spcBef>
                    <a:spcPct val="20000"/>
                  </a:spcBef>
                  <a:buClr>
                    <a:schemeClr val="accent3"/>
                  </a:buClr>
                  <a:buSzPct val="95000"/>
                  <a:buFont typeface="Wingdings" panose="05000000000000000000" pitchFamily="2" charset="2"/>
                  <a:buNone/>
                  <a:defRPr/>
                </a:pPr>
                <a14:m>
                  <m:oMath xmlns:m="http://schemas.openxmlformats.org/officeDocument/2006/math">
                    <m:r>
                      <a:rPr lang="en-US" altLang="zh-CN" sz="2600" i="1" dirty="0" smtClean="0">
                        <a:latin typeface="Cambria Math" panose="02040503050406030204" pitchFamily="18" charset="0"/>
                      </a:rPr>
                      <m:t>𝑥</m:t>
                    </m:r>
                  </m:oMath>
                </a14:m>
                <a:r>
                  <a:rPr lang="en-US" sz="2600" dirty="0" smtClean="0"/>
                  <a:t> </a:t>
                </a:r>
                <a:r>
                  <a:rPr lang="en-US" sz="2600" dirty="0"/>
                  <a:t>:= </a:t>
                </a:r>
                <a:r>
                  <a:rPr lang="en-US" sz="2600" dirty="0" smtClean="0"/>
                  <a:t>1</a:t>
                </a:r>
                <a:endParaRPr lang="en-US" sz="2600" dirty="0"/>
              </a:p>
              <a:p>
                <a:pPr marL="0" indent="0">
                  <a:spcBef>
                    <a:spcPct val="20000"/>
                  </a:spcBef>
                  <a:buClr>
                    <a:schemeClr val="accent3"/>
                  </a:buClr>
                  <a:buSzPct val="95000"/>
                  <a:buFont typeface="Wingdings" panose="05000000000000000000" pitchFamily="2" charset="2"/>
                  <a:buNone/>
                  <a:defRPr/>
                </a:pPr>
                <a:r>
                  <a:rPr lang="en-US" sz="2600" dirty="0" smtClean="0"/>
                  <a:t>power</a:t>
                </a:r>
                <a:r>
                  <a:rPr lang="en-US" sz="2600" i="1" dirty="0" smtClean="0"/>
                  <a:t> </a:t>
                </a:r>
                <a:r>
                  <a:rPr lang="en-US" sz="2600" dirty="0"/>
                  <a:t>:= </a:t>
                </a:r>
                <a14:m>
                  <m:oMath xmlns:m="http://schemas.openxmlformats.org/officeDocument/2006/math">
                    <m:r>
                      <a:rPr lang="en-US" sz="2600" i="1" dirty="0" smtClean="0">
                        <a:latin typeface="Cambria Math" panose="02040503050406030204" pitchFamily="18" charset="0"/>
                      </a:rPr>
                      <m:t>𝑏</m:t>
                    </m:r>
                  </m:oMath>
                </a14:m>
                <a:r>
                  <a:rPr lang="en-US" sz="2600" dirty="0" smtClean="0"/>
                  <a:t> </a:t>
                </a:r>
                <a:r>
                  <a:rPr lang="en-US" sz="2600" b="1" dirty="0" smtClean="0"/>
                  <a:t>mod</a:t>
                </a:r>
                <a:r>
                  <a:rPr lang="en-US" sz="2600" dirty="0" smtClean="0"/>
                  <a:t> </a:t>
                </a:r>
                <a14:m>
                  <m:oMath xmlns:m="http://schemas.openxmlformats.org/officeDocument/2006/math">
                    <m:r>
                      <a:rPr lang="en-US" altLang="zh-CN" sz="2600" i="1" dirty="0" smtClean="0">
                        <a:latin typeface="Cambria Math" panose="02040503050406030204" pitchFamily="18" charset="0"/>
                      </a:rPr>
                      <m:t>𝑚</m:t>
                    </m:r>
                  </m:oMath>
                </a14:m>
                <a:endParaRPr lang="en-US" sz="2600" i="1" dirty="0"/>
              </a:p>
              <a:p>
                <a:pPr marL="0" indent="0">
                  <a:spcBef>
                    <a:spcPct val="20000"/>
                  </a:spcBef>
                  <a:buClr>
                    <a:schemeClr val="accent3"/>
                  </a:buClr>
                  <a:buSzPct val="95000"/>
                  <a:buFont typeface="Wingdings" panose="05000000000000000000" pitchFamily="2" charset="2"/>
                  <a:buNone/>
                  <a:defRPr/>
                </a:pPr>
                <a:r>
                  <a:rPr lang="en-US" sz="2600" b="1" dirty="0" smtClean="0"/>
                  <a:t>for </a:t>
                </a:r>
                <a14:m>
                  <m:oMath xmlns:m="http://schemas.openxmlformats.org/officeDocument/2006/math">
                    <m:r>
                      <a:rPr lang="en-US" sz="2600" i="1" dirty="0" smtClean="0">
                        <a:latin typeface="Cambria Math" panose="02040503050406030204" pitchFamily="18" charset="0"/>
                      </a:rPr>
                      <m:t>𝑖</m:t>
                    </m:r>
                  </m:oMath>
                </a14:m>
                <a:r>
                  <a:rPr lang="en-US" sz="2600" dirty="0" smtClean="0"/>
                  <a:t>:=0 </a:t>
                </a:r>
                <a:r>
                  <a:rPr lang="en-US" sz="2600" b="1" dirty="0" smtClean="0"/>
                  <a:t>to </a:t>
                </a:r>
                <a14:m>
                  <m:oMath xmlns:m="http://schemas.openxmlformats.org/officeDocument/2006/math">
                    <m:r>
                      <a:rPr lang="en-US" sz="2600" i="1" dirty="0" smtClean="0">
                        <a:latin typeface="Cambria Math" panose="02040503050406030204" pitchFamily="18" charset="0"/>
                      </a:rPr>
                      <m:t>𝑘</m:t>
                    </m:r>
                  </m:oMath>
                </a14:m>
                <a:r>
                  <a:rPr lang="en-US" sz="2600" dirty="0" smtClean="0"/>
                  <a:t>-1</a:t>
                </a:r>
              </a:p>
              <a:p>
                <a:pPr marL="0" indent="0">
                  <a:buFont typeface="Wingdings" panose="05000000000000000000" pitchFamily="2" charset="2"/>
                  <a:buNone/>
                </a:pPr>
                <a:r>
                  <a:rPr lang="en-US" sz="2600" dirty="0" smtClean="0"/>
                  <a:t>       </a:t>
                </a:r>
                <a:r>
                  <a:rPr lang="en-US" sz="2600" b="1" dirty="0" smtClean="0"/>
                  <a:t>if</a:t>
                </a:r>
                <a:r>
                  <a:rPr lang="en-US" sz="2600" dirty="0" smtClean="0"/>
                  <a:t>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𝑎</m:t>
                        </m:r>
                      </m:e>
                      <m:sub>
                        <m:r>
                          <a:rPr lang="en-US" altLang="zh-CN" sz="2600" b="0" i="1" smtClean="0">
                            <a:latin typeface="Cambria Math" panose="02040503050406030204" pitchFamily="18" charset="0"/>
                          </a:rPr>
                          <m:t>𝑖</m:t>
                        </m:r>
                      </m:sub>
                    </m:sSub>
                  </m:oMath>
                </a14:m>
                <a:r>
                  <a:rPr lang="en-US" sz="2600" dirty="0" smtClean="0"/>
                  <a:t>= 1 </a:t>
                </a:r>
                <a:r>
                  <a:rPr lang="en-US" sz="2600" b="1" dirty="0" smtClean="0"/>
                  <a:t>then</a:t>
                </a:r>
                <a:r>
                  <a:rPr lang="en-US" sz="2600" dirty="0" smtClean="0"/>
                  <a:t> </a:t>
                </a:r>
                <a14:m>
                  <m:oMath xmlns:m="http://schemas.openxmlformats.org/officeDocument/2006/math">
                    <m:r>
                      <a:rPr lang="en-US" sz="2600" i="1" dirty="0" smtClean="0">
                        <a:latin typeface="Cambria Math" panose="02040503050406030204" pitchFamily="18" charset="0"/>
                      </a:rPr>
                      <m:t>𝑥</m:t>
                    </m:r>
                  </m:oMath>
                </a14:m>
                <a:r>
                  <a:rPr lang="en-US" altLang="zh-CN" sz="2600" dirty="0"/>
                  <a:t> := </a:t>
                </a:r>
                <a:r>
                  <a:rPr lang="en-US" altLang="zh-CN" sz="2600" dirty="0" smtClean="0"/>
                  <a:t>(</a:t>
                </a:r>
                <a14:m>
                  <m:oMath xmlns:m="http://schemas.openxmlformats.org/officeDocument/2006/math">
                    <m:r>
                      <a:rPr lang="en-US" altLang="zh-CN" sz="2600" i="1" dirty="0" smtClean="0">
                        <a:latin typeface="Cambria Math" panose="02040503050406030204" pitchFamily="18" charset="0"/>
                      </a:rPr>
                      <m:t>𝑥</m:t>
                    </m:r>
                  </m:oMath>
                </a14:m>
                <a:r>
                  <a:rPr lang="en-US" altLang="zh-CN" sz="2600" dirty="0" smtClean="0"/>
                  <a:t> </a:t>
                </a:r>
                <a14:m>
                  <m:oMath xmlns:m="http://schemas.openxmlformats.org/officeDocument/2006/math">
                    <m:r>
                      <a:rPr lang="en-US" altLang="zh-CN" sz="2600" i="1" dirty="0" smtClean="0">
                        <a:latin typeface="Cambria Math" panose="02040503050406030204" pitchFamily="18" charset="0"/>
                      </a:rPr>
                      <m:t>∗</m:t>
                    </m:r>
                  </m:oMath>
                </a14:m>
                <a:r>
                  <a:rPr lang="en-US" altLang="zh-CN" sz="2600" dirty="0" smtClean="0"/>
                  <a:t> power)</a:t>
                </a:r>
                <a:r>
                  <a:rPr lang="en-US" sz="2600" dirty="0" smtClean="0"/>
                  <a:t> </a:t>
                </a:r>
                <a:r>
                  <a:rPr lang="en-US" sz="2600" b="1" dirty="0" smtClean="0"/>
                  <a:t>mod</a:t>
                </a:r>
                <a:r>
                  <a:rPr lang="en-US" sz="2600" dirty="0" smtClean="0"/>
                  <a:t> </a:t>
                </a:r>
                <a14:m>
                  <m:oMath xmlns:m="http://schemas.openxmlformats.org/officeDocument/2006/math">
                    <m:r>
                      <a:rPr lang="en-US" sz="2600" i="1" dirty="0" smtClean="0">
                        <a:latin typeface="Cambria Math" panose="02040503050406030204" pitchFamily="18" charset="0"/>
                      </a:rPr>
                      <m:t>𝑚</m:t>
                    </m:r>
                  </m:oMath>
                </a14:m>
                <a:endParaRPr lang="en-US" sz="2600" i="1" dirty="0" smtClean="0"/>
              </a:p>
              <a:p>
                <a:pPr marL="0" indent="0">
                  <a:buFont typeface="Wingdings" panose="05000000000000000000" pitchFamily="2" charset="2"/>
                  <a:buNone/>
                </a:pPr>
                <a:r>
                  <a:rPr lang="en-US" sz="2600" dirty="0" smtClean="0"/>
                  <a:t>       power </a:t>
                </a:r>
                <a:r>
                  <a:rPr lang="en-US" sz="2600" dirty="0"/>
                  <a:t>:= </a:t>
                </a:r>
                <a:r>
                  <a:rPr lang="en-US" sz="2600" dirty="0" smtClean="0"/>
                  <a:t>(</a:t>
                </a:r>
                <a:r>
                  <a:rPr lang="en-US" altLang="zh-CN" sz="2600" dirty="0" smtClean="0"/>
                  <a:t>power </a:t>
                </a:r>
                <a14:m>
                  <m:oMath xmlns:m="http://schemas.openxmlformats.org/officeDocument/2006/math">
                    <m:r>
                      <a:rPr lang="en-US" altLang="zh-CN" sz="2600" i="1" dirty="0" smtClean="0">
                        <a:latin typeface="Cambria Math" panose="02040503050406030204" pitchFamily="18" charset="0"/>
                      </a:rPr>
                      <m:t>∗</m:t>
                    </m:r>
                  </m:oMath>
                </a14:m>
                <a:r>
                  <a:rPr lang="en-US" altLang="zh-CN" sz="2600" dirty="0" smtClean="0"/>
                  <a:t> power)</a:t>
                </a:r>
                <a:r>
                  <a:rPr lang="en-US" sz="2600" dirty="0" smtClean="0"/>
                  <a:t> </a:t>
                </a:r>
                <a:r>
                  <a:rPr lang="en-US" sz="2600" b="1" dirty="0" smtClean="0"/>
                  <a:t>mod</a:t>
                </a:r>
                <a:r>
                  <a:rPr lang="en-US" sz="2600" dirty="0" smtClean="0"/>
                  <a:t> </a:t>
                </a:r>
                <a14:m>
                  <m:oMath xmlns:m="http://schemas.openxmlformats.org/officeDocument/2006/math">
                    <m:r>
                      <a:rPr lang="en-US" sz="2600" i="1" dirty="0" smtClean="0">
                        <a:latin typeface="Cambria Math" panose="02040503050406030204" pitchFamily="18" charset="0"/>
                      </a:rPr>
                      <m:t>𝑚</m:t>
                    </m:r>
                  </m:oMath>
                </a14:m>
                <a:endParaRPr lang="en-US" sz="2600" i="1" dirty="0"/>
              </a:p>
              <a:p>
                <a:pPr marL="0" indent="0">
                  <a:spcBef>
                    <a:spcPct val="20000"/>
                  </a:spcBef>
                  <a:buClr>
                    <a:schemeClr val="accent3"/>
                  </a:buClr>
                  <a:buSzPct val="95000"/>
                  <a:buFont typeface="Wingdings" panose="05000000000000000000" pitchFamily="2" charset="2"/>
                  <a:buNone/>
                  <a:defRPr/>
                </a:pPr>
                <a:r>
                  <a:rPr lang="en-US" sz="2600" b="1" dirty="0" smtClean="0"/>
                  <a:t>return </a:t>
                </a:r>
                <a14:m>
                  <m:oMath xmlns:m="http://schemas.openxmlformats.org/officeDocument/2006/math">
                    <m:r>
                      <a:rPr lang="en-US" sz="2600" i="1" dirty="0" smtClean="0">
                        <a:latin typeface="Cambria Math" panose="02040503050406030204" pitchFamily="18" charset="0"/>
                      </a:rPr>
                      <m:t>𝑥</m:t>
                    </m:r>
                  </m:oMath>
                </a14:m>
                <a:r>
                  <a:rPr lang="en-US" sz="2600" dirty="0" smtClean="0"/>
                  <a:t> {</a:t>
                </a:r>
                <a14:m>
                  <m:oMath xmlns:m="http://schemas.openxmlformats.org/officeDocument/2006/math">
                    <m:r>
                      <a:rPr lang="en-US" sz="2600" i="1" dirty="0" smtClean="0">
                        <a:latin typeface="Cambria Math" panose="02040503050406030204" pitchFamily="18" charset="0"/>
                      </a:rPr>
                      <m:t>𝑥</m:t>
                    </m:r>
                  </m:oMath>
                </a14:m>
                <a:r>
                  <a:rPr lang="zh-CN" altLang="en-US" sz="2600" dirty="0"/>
                  <a:t>等于</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 </m:t>
                        </m:r>
                        <m:r>
                          <a:rPr lang="en-US" altLang="zh-CN" sz="2400" i="1">
                            <a:latin typeface="Cambria Math" panose="02040503050406030204" pitchFamily="18" charset="0"/>
                          </a:rPr>
                          <m:t>𝑏</m:t>
                        </m:r>
                      </m:e>
                      <m:sup>
                        <m:r>
                          <a:rPr lang="en-US" altLang="zh-CN" sz="2400" i="1">
                            <a:latin typeface="Cambria Math" panose="02040503050406030204" pitchFamily="18" charset="0"/>
                          </a:rPr>
                          <m:t>𝑛</m:t>
                        </m:r>
                      </m:sup>
                    </m:sSup>
                    <m:r>
                      <a:rPr lang="en-US" altLang="zh-CN" sz="2400" b="1">
                        <a:latin typeface="Cambria Math" panose="02040503050406030204" pitchFamily="18" charset="0"/>
                      </a:rPr>
                      <m:t> </m:t>
                    </m:r>
                    <m:r>
                      <a:rPr lang="en-US" altLang="zh-CN" sz="2400" b="1">
                        <a:latin typeface="Cambria Math" panose="02040503050406030204" pitchFamily="18" charset="0"/>
                      </a:rPr>
                      <m:t>𝐦𝐨𝐝</m:t>
                    </m:r>
                    <m:r>
                      <a:rPr lang="en-US" altLang="zh-CN" sz="2400" i="1">
                        <a:latin typeface="Cambria Math" panose="02040503050406030204" pitchFamily="18" charset="0"/>
                      </a:rPr>
                      <m:t> </m:t>
                    </m:r>
                    <m:r>
                      <a:rPr lang="en-US" altLang="zh-CN" sz="2400" i="1">
                        <a:latin typeface="Cambria Math" panose="02040503050406030204" pitchFamily="18" charset="0"/>
                      </a:rPr>
                      <m:t>𝑚</m:t>
                    </m:r>
                  </m:oMath>
                </a14:m>
                <a:r>
                  <a:rPr lang="en-US" sz="2600" dirty="0"/>
                  <a:t>}</a:t>
                </a:r>
                <a:endParaRPr lang="en-US" sz="2600" i="1"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685800" y="1649392"/>
                <a:ext cx="10987548" cy="2922608"/>
              </a:xfrm>
              <a:prstGeom prst="rect">
                <a:avLst/>
              </a:prstGeom>
              <a:blipFill>
                <a:blip r:embed="rId3"/>
                <a:stretch>
                  <a:fillRect l="-831" t="-3950"/>
                </a:stretch>
              </a:blipFill>
              <a:ln>
                <a:solidFill>
                  <a:schemeClr val="accent1"/>
                </a:solidFill>
              </a:ln>
            </p:spPr>
            <p:txBody>
              <a:bodyPr/>
              <a:lstStyle/>
              <a:p>
                <a:r>
                  <a:rPr lang="zh-CN" altLang="en-US">
                    <a:noFill/>
                  </a:rPr>
                  <a:t> </a:t>
                </a:r>
              </a:p>
            </p:txBody>
          </p:sp>
        </mc:Fallback>
      </mc:AlternateContent>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2716054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66800"/>
            <a:ext cx="11277599" cy="3657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模指数运算</a:t>
            </a:r>
          </a:p>
        </p:txBody>
      </p:sp>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55</a:t>
            </a:fld>
            <a:endParaRPr lang="zh-CN" altLang="en-US" dirty="0"/>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595086" y="1088824"/>
                <a:ext cx="10987316" cy="5121481"/>
              </a:xfrm>
              <a:prstGeom prst="rect">
                <a:avLst/>
              </a:prstGeom>
            </p:spPr>
            <p:txBody>
              <a:bodyPr vert="horz" lIns="91440" tIns="45720" rIns="91440" bIns="45720" rtlCol="0">
                <a:normAutofit fontScale="92500"/>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m:rPr>
                        <m:nor/>
                      </m:rPr>
                      <a:rPr lang="zh-CN" altLang="en-US" sz="3000" b="1" dirty="0" smtClean="0">
                        <a:solidFill>
                          <a:srgbClr val="C00000"/>
                        </a:solidFill>
                      </a:rPr>
                      <m:t>模指数运算</m:t>
                    </m:r>
                    <m:sSup>
                      <m:sSupPr>
                        <m:ctrlPr>
                          <a:rPr lang="en-US" altLang="zh-CN" sz="3000" i="1">
                            <a:latin typeface="Cambria Math" panose="02040503050406030204" pitchFamily="18" charset="0"/>
                          </a:rPr>
                        </m:ctrlPr>
                      </m:sSupPr>
                      <m:e>
                        <m:r>
                          <a:rPr lang="en-US" altLang="zh-CN" sz="3000" b="0" i="1" smtClean="0">
                            <a:latin typeface="Cambria Math" panose="02040503050406030204" pitchFamily="18" charset="0"/>
                          </a:rPr>
                          <m:t> </m:t>
                        </m:r>
                        <m:r>
                          <a:rPr lang="en-US" altLang="zh-CN" sz="3000" i="1">
                            <a:latin typeface="Cambria Math" panose="02040503050406030204" pitchFamily="18" charset="0"/>
                          </a:rPr>
                          <m:t>𝑏</m:t>
                        </m:r>
                      </m:e>
                      <m:sup>
                        <m:r>
                          <a:rPr lang="en-US" altLang="zh-CN" sz="3000" i="1">
                            <a:latin typeface="Cambria Math" panose="02040503050406030204" pitchFamily="18" charset="0"/>
                          </a:rPr>
                          <m:t>𝑛</m:t>
                        </m:r>
                      </m:sup>
                    </m:sSup>
                    <m:r>
                      <a:rPr lang="en-US" altLang="zh-CN" sz="3000" b="1" i="0" smtClean="0">
                        <a:latin typeface="Cambria Math" panose="02040503050406030204" pitchFamily="18" charset="0"/>
                      </a:rPr>
                      <m:t> </m:t>
                    </m:r>
                    <m:r>
                      <a:rPr lang="en-US" altLang="zh-CN" sz="3000" b="1">
                        <a:latin typeface="Cambria Math" panose="02040503050406030204" pitchFamily="18" charset="0"/>
                      </a:rPr>
                      <m:t>𝐦𝐨𝐝</m:t>
                    </m:r>
                    <m:r>
                      <a:rPr lang="en-US" altLang="zh-CN" sz="3000" i="1">
                        <a:latin typeface="Cambria Math" panose="02040503050406030204" pitchFamily="18" charset="0"/>
                      </a:rPr>
                      <m:t> </m:t>
                    </m:r>
                    <m:r>
                      <a:rPr lang="en-US" altLang="zh-CN" sz="3000" i="1">
                        <a:latin typeface="Cambria Math" panose="02040503050406030204" pitchFamily="18" charset="0"/>
                      </a:rPr>
                      <m:t>𝑚</m:t>
                    </m:r>
                  </m:oMath>
                </a14:m>
                <a:r>
                  <a:rPr lang="zh-CN" altLang="en-US" sz="3000" dirty="0" smtClean="0"/>
                  <a:t> 伪代码</a:t>
                </a:r>
                <a:endParaRPr lang="en-US" altLang="zh-CN" sz="3000" dirty="0" smtClean="0"/>
              </a:p>
              <a:p>
                <a:endParaRPr lang="en-US" dirty="0"/>
              </a:p>
              <a:p>
                <a:endParaRPr lang="en-US" dirty="0" smtClean="0"/>
              </a:p>
              <a:p>
                <a:endParaRPr lang="en-US" dirty="0"/>
              </a:p>
              <a:p>
                <a:endParaRPr lang="en-US" dirty="0" smtClean="0"/>
              </a:p>
              <a:p>
                <a:pPr marL="0" indent="0">
                  <a:buNone/>
                </a:pPr>
                <a:r>
                  <a:rPr lang="en-US" dirty="0" smtClean="0"/>
                  <a:t> </a:t>
                </a:r>
                <a:endParaRPr lang="en-US" dirty="0"/>
              </a:p>
              <a:p>
                <a:endParaRPr lang="en-US" dirty="0" smtClean="0"/>
              </a:p>
              <a:p>
                <a:r>
                  <a:rPr lang="en-US" dirty="0" smtClean="0"/>
                  <a:t>3</a:t>
                </a:r>
                <a:r>
                  <a:rPr lang="zh-CN" altLang="en-US" dirty="0" smtClean="0"/>
                  <a:t>、</a:t>
                </a:r>
                <a:r>
                  <a:rPr lang="en-US" altLang="zh-CN" dirty="0" smtClean="0"/>
                  <a:t>for</a:t>
                </a:r>
                <a:r>
                  <a:rPr lang="zh-CN" altLang="en-US" dirty="0" smtClean="0"/>
                  <a:t>循环内</a:t>
                </a:r>
                <a:r>
                  <a:rPr lang="en-US" altLang="zh-CN" dirty="0" smtClean="0"/>
                  <a:t>:</a:t>
                </a:r>
                <a:r>
                  <a:rPr lang="zh-CN" altLang="en-US" dirty="0" smtClean="0"/>
                  <a:t>如果二进制中某一项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为</m:t>
                    </m:r>
                  </m:oMath>
                </a14:m>
                <a:r>
                  <a:rPr lang="en-US" altLang="zh-CN" dirty="0" smtClean="0"/>
                  <a:t>1, </a:t>
                </a:r>
                <a:r>
                  <a:rPr lang="zh-CN" altLang="en-US" dirty="0" smtClean="0"/>
                  <a:t>那么</a:t>
                </a:r>
                <a14:m>
                  <m:oMath xmlns:m="http://schemas.openxmlformats.org/officeDocument/2006/math">
                    <m:r>
                      <a:rPr lang="en-US" altLang="zh-CN" i="1" dirty="0" smtClean="0">
                        <a:latin typeface="Cambria Math" panose="02040503050406030204" pitchFamily="18" charset="0"/>
                      </a:rPr>
                      <m:t>𝑥</m:t>
                    </m:r>
                  </m:oMath>
                </a14:m>
                <a:r>
                  <a:rPr lang="en-US" altLang="zh-CN" dirty="0" smtClean="0"/>
                  <a:t>=(</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en-US" altLang="zh-CN" dirty="0" smtClean="0"/>
                  <a:t>power)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en-US" altLang="zh-CN" dirty="0" smtClean="0"/>
                  <a:t>. </a:t>
                </a:r>
                <a:r>
                  <a:rPr lang="zh-CN" altLang="en-US" dirty="0" smtClean="0"/>
                  <a:t>同时</a:t>
                </a:r>
                <a:r>
                  <a:rPr lang="en-US" altLang="zh-CN" dirty="0" smtClean="0"/>
                  <a:t>power=(power</a:t>
                </a:r>
                <a14:m>
                  <m:oMath xmlns:m="http://schemas.openxmlformats.org/officeDocument/2006/math">
                    <m:r>
                      <a:rPr lang="zh-CN" altLang="en-US" i="1" dirty="0" smtClean="0">
                        <a:latin typeface="Cambria Math" panose="02040503050406030204" pitchFamily="18" charset="0"/>
                      </a:rPr>
                      <m:t>∗</m:t>
                    </m:r>
                  </m:oMath>
                </a14:m>
                <a:r>
                  <a:rPr lang="en-US" altLang="zh-CN" dirty="0" smtClean="0"/>
                  <a:t>power) </a:t>
                </a:r>
                <a:r>
                  <a:rPr lang="en-US" altLang="zh-CN" b="1" dirty="0" smtClean="0"/>
                  <a:t>mod</a:t>
                </a:r>
                <a:r>
                  <a:rPr lang="en-US" altLang="zh-CN" dirty="0" smtClean="0"/>
                  <a:t> </a:t>
                </a:r>
                <a14:m>
                  <m:oMath xmlns:m="http://schemas.openxmlformats.org/officeDocument/2006/math">
                    <m:r>
                      <a:rPr lang="en-US" altLang="zh-CN" i="1" dirty="0" smtClean="0">
                        <a:latin typeface="Cambria Math" panose="02040503050406030204" pitchFamily="18" charset="0"/>
                      </a:rPr>
                      <m:t>𝑚</m:t>
                    </m:r>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zh-CN" altLang="en-US" i="1">
                        <a:latin typeface="Cambria Math" panose="02040503050406030204" pitchFamily="18" charset="0"/>
                      </a:rPr>
                      <m:t>为</m:t>
                    </m:r>
                    <m:r>
                      <a:rPr lang="en-US" altLang="zh-CN" b="0" i="0" smtClean="0">
                        <a:latin typeface="Cambria Math" panose="02040503050406030204" pitchFamily="18" charset="0"/>
                      </a:rPr>
                      <m:t>0</m:t>
                    </m:r>
                  </m:oMath>
                </a14:m>
                <a:r>
                  <a:rPr lang="zh-CN" altLang="en-US" dirty="0" smtClean="0"/>
                  <a:t>时</a:t>
                </a:r>
                <a:r>
                  <a:rPr lang="en-US" altLang="zh-CN" dirty="0" smtClean="0"/>
                  <a:t>, for</a:t>
                </a:r>
                <a:r>
                  <a:rPr lang="zh-CN" altLang="en-US" dirty="0" smtClean="0"/>
                  <a:t>循环内只执行这个</a:t>
                </a:r>
                <a:r>
                  <a:rPr lang="en-US" altLang="zh-CN" dirty="0" smtClean="0"/>
                  <a:t>)</a:t>
                </a:r>
              </a:p>
              <a:p>
                <a:r>
                  <a:rPr lang="en-US" dirty="0" smtClean="0"/>
                  <a:t>4</a:t>
                </a:r>
                <a:r>
                  <a:rPr lang="zh-CN" altLang="en-US" dirty="0" smtClean="0"/>
                  <a:t>、循环结束后</a:t>
                </a:r>
                <a:r>
                  <a:rPr lang="en-US" altLang="zh-CN" dirty="0" smtClean="0"/>
                  <a:t>, </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𝑥</m:t>
                    </m:r>
                  </m:oMath>
                </a14:m>
                <a:r>
                  <a:rPr lang="zh-CN" altLang="en-US" dirty="0" smtClean="0"/>
                  <a:t>的值为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 </m:t>
                        </m:r>
                        <m:r>
                          <a:rPr lang="en-US" altLang="zh-CN" i="1">
                            <a:latin typeface="Cambria Math" panose="02040503050406030204" pitchFamily="18" charset="0"/>
                          </a:rPr>
                          <m:t>𝑏</m:t>
                        </m:r>
                      </m:e>
                      <m:sup>
                        <m:r>
                          <a:rPr lang="en-US" altLang="zh-CN" i="1">
                            <a:latin typeface="Cambria Math" panose="02040503050406030204" pitchFamily="18" charset="0"/>
                          </a:rPr>
                          <m:t>𝑛</m:t>
                        </m:r>
                      </m:sup>
                    </m:sSup>
                    <m:r>
                      <a:rPr lang="en-US" altLang="zh-CN" b="1">
                        <a:latin typeface="Cambria Math" panose="02040503050406030204" pitchFamily="18" charset="0"/>
                      </a:rPr>
                      <m:t> </m:t>
                    </m:r>
                    <m:r>
                      <a:rPr lang="en-US" altLang="zh-CN" b="1">
                        <a:latin typeface="Cambria Math" panose="02040503050406030204" pitchFamily="18" charset="0"/>
                      </a:rPr>
                      <m:t>𝐦𝐨𝐝</m:t>
                    </m:r>
                    <m:r>
                      <a:rPr lang="en-US" altLang="zh-CN" i="1">
                        <a:latin typeface="Cambria Math" panose="02040503050406030204" pitchFamily="18" charset="0"/>
                      </a:rPr>
                      <m:t> </m:t>
                    </m:r>
                    <m:r>
                      <a:rPr lang="en-US" altLang="zh-CN" i="1">
                        <a:latin typeface="Cambria Math" panose="02040503050406030204" pitchFamily="18" charset="0"/>
                      </a:rPr>
                      <m:t>𝑚</m:t>
                    </m:r>
                  </m:oMath>
                </a14:m>
                <a:r>
                  <a:rPr lang="zh-CN" altLang="en-US" dirty="0" smtClean="0"/>
                  <a:t>的结果</a:t>
                </a:r>
                <a:endParaRPr lang="en-US"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595086" y="1088824"/>
                <a:ext cx="10987316" cy="5121481"/>
              </a:xfrm>
              <a:prstGeom prst="rect">
                <a:avLst/>
              </a:prstGeom>
              <a:blipFill>
                <a:blip r:embed="rId2"/>
                <a:stretch>
                  <a:fillRect l="-888" t="-1190" r="-721" b="-26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noGrp="1"/>
              </p:cNvSpPr>
              <p:nvPr>
                <p:ph idx="1"/>
              </p:nvPr>
            </p:nvSpPr>
            <p:spPr>
              <a:xfrm>
                <a:off x="685800" y="1649392"/>
                <a:ext cx="10987548" cy="2922608"/>
              </a:xfrm>
              <a:prstGeom prst="rect">
                <a:avLst/>
              </a:prstGeom>
              <a:ln>
                <a:solidFill>
                  <a:schemeClr val="accent1"/>
                </a:solidFill>
              </a:ln>
            </p:spPr>
            <p:txBody>
              <a:bodyPr vert="horz">
                <a:normAutofit fontScale="92500" lnSpcReduction="20000"/>
              </a:bodyPr>
              <a:lstStyle/>
              <a:p>
                <a:pPr marL="0" indent="0">
                  <a:spcBef>
                    <a:spcPct val="20000"/>
                  </a:spcBef>
                  <a:buClr>
                    <a:schemeClr val="accent3"/>
                  </a:buClr>
                  <a:buSzPct val="95000"/>
                  <a:buNone/>
                  <a:defRPr/>
                </a:pPr>
                <a:r>
                  <a:rPr lang="en-US" altLang="zh-CN" sz="2600" b="1" dirty="0"/>
                  <a:t>procedure</a:t>
                </a:r>
                <a:r>
                  <a:rPr lang="en-US" altLang="zh-CN" sz="2600" dirty="0"/>
                  <a:t> modular exponentiation (</a:t>
                </a:r>
                <a14:m>
                  <m:oMath xmlns:m="http://schemas.openxmlformats.org/officeDocument/2006/math">
                    <m:r>
                      <a:rPr lang="en-US" altLang="zh-CN" sz="2600" i="1" dirty="0">
                        <a:latin typeface="Cambria Math" panose="02040503050406030204" pitchFamily="18" charset="0"/>
                      </a:rPr>
                      <m:t>𝑏</m:t>
                    </m:r>
                  </m:oMath>
                </a14:m>
                <a:r>
                  <a:rPr lang="zh-CN" altLang="en-US" sz="2600" dirty="0"/>
                  <a:t>整数</a:t>
                </a:r>
                <a:r>
                  <a:rPr lang="en-US" altLang="zh-CN" sz="2600" dirty="0"/>
                  <a:t>;</a:t>
                </a:r>
                <a14:m>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n</m:t>
                            </m:r>
                            <m:r>
                              <a:rPr lang="en-US" altLang="zh-CN" sz="2400">
                                <a:latin typeface="Cambria Math" panose="02040503050406030204" pitchFamily="18" charset="0"/>
                              </a:rPr>
                              <m:t>=(</m:t>
                            </m:r>
                            <m:r>
                              <m:rPr>
                                <m:sty m:val="p"/>
                              </m:rPr>
                              <a:rPr lang="en-US" altLang="zh-CN" sz="2400">
                                <a:latin typeface="Cambria Math" panose="02040503050406030204" pitchFamily="18" charset="0"/>
                              </a:rPr>
                              <m:t>a</m:t>
                            </m:r>
                          </m:e>
                          <m:sub>
                            <m:r>
                              <m:rPr>
                                <m:sty m:val="p"/>
                              </m:rPr>
                              <a:rPr lang="en-US" altLang="zh-CN" sz="2400">
                                <a:latin typeface="Cambria Math" panose="02040503050406030204" pitchFamily="18" charset="0"/>
                              </a:rPr>
                              <m:t>k</m:t>
                            </m:r>
                            <m:r>
                              <a:rPr lang="en-US" altLang="zh-CN" sz="2400">
                                <a:latin typeface="Cambria Math" panose="02040503050406030204" pitchFamily="18" charset="0"/>
                              </a:rPr>
                              <m:t>−1</m:t>
                            </m:r>
                          </m:sub>
                        </m:sSub>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a</m:t>
                            </m:r>
                          </m:e>
                          <m:sub>
                            <m:r>
                              <m:rPr>
                                <m:sty m:val="p"/>
                              </m:rPr>
                              <a:rPr lang="en-US" altLang="zh-CN" sz="2400">
                                <a:latin typeface="Cambria Math" panose="02040503050406030204" pitchFamily="18" charset="0"/>
                              </a:rPr>
                              <m:t>k</m:t>
                            </m:r>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a</m:t>
                            </m:r>
                          </m:e>
                          <m:sub>
                            <m:r>
                              <a:rPr lang="en-US" altLang="zh-CN" sz="2400">
                                <a:latin typeface="Cambria Math" panose="02040503050406030204" pitchFamily="18" charset="0"/>
                              </a:rPr>
                              <m:t>1</m:t>
                            </m:r>
                          </m:sub>
                        </m:sSub>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a</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e>
                      <m:sub>
                        <m:r>
                          <a:rPr lang="en-US" altLang="zh-CN" sz="2400">
                            <a:latin typeface="Cambria Math" panose="02040503050406030204" pitchFamily="18" charset="0"/>
                          </a:rPr>
                          <m:t>2</m:t>
                        </m:r>
                      </m:sub>
                    </m:sSub>
                    <m:r>
                      <a:rPr lang="en-US" altLang="zh-CN" sz="2400" i="1">
                        <a:latin typeface="Cambria Math" panose="02040503050406030204" pitchFamily="18" charset="0"/>
                      </a:rPr>
                      <m:t>;</m:t>
                    </m:r>
                    <m:r>
                      <a:rPr lang="en-US" altLang="zh-CN" sz="2600" i="1" dirty="0">
                        <a:latin typeface="Cambria Math" panose="02040503050406030204" pitchFamily="18" charset="0"/>
                      </a:rPr>
                      <m:t>𝑚</m:t>
                    </m:r>
                  </m:oMath>
                </a14:m>
                <a:r>
                  <a:rPr lang="zh-CN" altLang="en-US" sz="2600" dirty="0"/>
                  <a:t>正整数</a:t>
                </a:r>
                <a:r>
                  <a:rPr lang="en-US" altLang="zh-CN" sz="2600" dirty="0"/>
                  <a:t>)</a:t>
                </a:r>
              </a:p>
              <a:p>
                <a:pPr marL="0" indent="0">
                  <a:spcBef>
                    <a:spcPct val="20000"/>
                  </a:spcBef>
                  <a:buClr>
                    <a:schemeClr val="accent3"/>
                  </a:buClr>
                  <a:buSzPct val="95000"/>
                  <a:buNone/>
                  <a:defRPr/>
                </a:pPr>
                <a14:m>
                  <m:oMath xmlns:m="http://schemas.openxmlformats.org/officeDocument/2006/math">
                    <m:r>
                      <a:rPr lang="en-US" altLang="zh-CN" sz="2600" i="1" dirty="0">
                        <a:latin typeface="Cambria Math" panose="02040503050406030204" pitchFamily="18" charset="0"/>
                      </a:rPr>
                      <m:t>𝑥</m:t>
                    </m:r>
                  </m:oMath>
                </a14:m>
                <a:r>
                  <a:rPr lang="en-US" altLang="zh-CN" sz="2600" dirty="0"/>
                  <a:t> := 1</a:t>
                </a:r>
              </a:p>
              <a:p>
                <a:pPr marL="0" indent="0">
                  <a:spcBef>
                    <a:spcPct val="20000"/>
                  </a:spcBef>
                  <a:buClr>
                    <a:schemeClr val="accent3"/>
                  </a:buClr>
                  <a:buSzPct val="95000"/>
                  <a:buNone/>
                  <a:defRPr/>
                </a:pPr>
                <a:r>
                  <a:rPr lang="en-US" altLang="zh-CN" sz="2600" dirty="0"/>
                  <a:t>power</a:t>
                </a:r>
                <a:r>
                  <a:rPr lang="en-US" altLang="zh-CN" sz="2600" i="1" dirty="0"/>
                  <a:t> </a:t>
                </a:r>
                <a:r>
                  <a:rPr lang="en-US" altLang="zh-CN" sz="2600" dirty="0"/>
                  <a:t>:= </a:t>
                </a:r>
                <a14:m>
                  <m:oMath xmlns:m="http://schemas.openxmlformats.org/officeDocument/2006/math">
                    <m:r>
                      <a:rPr lang="en-US" altLang="zh-CN" sz="2600" i="1" dirty="0" smtClean="0">
                        <a:latin typeface="Cambria Math" panose="02040503050406030204" pitchFamily="18" charset="0"/>
                      </a:rPr>
                      <m:t>𝑏</m:t>
                    </m:r>
                  </m:oMath>
                </a14:m>
                <a:r>
                  <a:rPr lang="en-US" altLang="zh-CN" sz="2600" dirty="0"/>
                  <a:t> </a:t>
                </a:r>
                <a:r>
                  <a:rPr lang="en-US" altLang="zh-CN" sz="2600" b="1" dirty="0"/>
                  <a:t>mod</a:t>
                </a:r>
                <a:r>
                  <a:rPr lang="en-US" altLang="zh-CN" sz="2600" dirty="0"/>
                  <a:t> </a:t>
                </a:r>
                <a14:m>
                  <m:oMath xmlns:m="http://schemas.openxmlformats.org/officeDocument/2006/math">
                    <m:r>
                      <a:rPr lang="en-US" altLang="zh-CN" sz="2600" i="1" dirty="0" smtClean="0">
                        <a:latin typeface="Cambria Math" panose="02040503050406030204" pitchFamily="18" charset="0"/>
                      </a:rPr>
                      <m:t>𝑚</m:t>
                    </m:r>
                  </m:oMath>
                </a14:m>
                <a:endParaRPr lang="en-US" altLang="zh-CN" sz="2600" i="1" dirty="0"/>
              </a:p>
              <a:p>
                <a:pPr marL="0" indent="0">
                  <a:spcBef>
                    <a:spcPct val="20000"/>
                  </a:spcBef>
                  <a:buClr>
                    <a:schemeClr val="accent3"/>
                  </a:buClr>
                  <a:buSzPct val="95000"/>
                  <a:buNone/>
                  <a:defRPr/>
                </a:pPr>
                <a:r>
                  <a:rPr lang="en-US" altLang="zh-CN" sz="2600" b="1" dirty="0"/>
                  <a:t>for </a:t>
                </a:r>
                <a14:m>
                  <m:oMath xmlns:m="http://schemas.openxmlformats.org/officeDocument/2006/math">
                    <m:r>
                      <a:rPr lang="en-US" altLang="zh-CN" sz="2600" i="1" dirty="0">
                        <a:latin typeface="Cambria Math" panose="02040503050406030204" pitchFamily="18" charset="0"/>
                      </a:rPr>
                      <m:t>𝑖</m:t>
                    </m:r>
                  </m:oMath>
                </a14:m>
                <a:r>
                  <a:rPr lang="en-US" altLang="zh-CN" sz="2600" dirty="0"/>
                  <a:t>:=0 </a:t>
                </a:r>
                <a:r>
                  <a:rPr lang="en-US" altLang="zh-CN" sz="2600" b="1" dirty="0"/>
                  <a:t>to </a:t>
                </a:r>
                <a14:m>
                  <m:oMath xmlns:m="http://schemas.openxmlformats.org/officeDocument/2006/math">
                    <m:r>
                      <a:rPr lang="en-US" altLang="zh-CN" sz="2600" i="1" dirty="0">
                        <a:latin typeface="Cambria Math" panose="02040503050406030204" pitchFamily="18" charset="0"/>
                      </a:rPr>
                      <m:t>𝑘</m:t>
                    </m:r>
                  </m:oMath>
                </a14:m>
                <a:r>
                  <a:rPr lang="en-US" altLang="zh-CN" sz="2600" dirty="0"/>
                  <a:t>-1</a:t>
                </a:r>
              </a:p>
              <a:p>
                <a:pPr marL="0" indent="0">
                  <a:buNone/>
                </a:pPr>
                <a:r>
                  <a:rPr lang="en-US" altLang="zh-CN" sz="2600" dirty="0"/>
                  <a:t>       </a:t>
                </a:r>
                <a:r>
                  <a:rPr lang="en-US" altLang="zh-CN" sz="2600" b="1" dirty="0"/>
                  <a:t>if</a:t>
                </a:r>
                <a:r>
                  <a:rPr lang="en-US" altLang="zh-CN" sz="2600" dirty="0"/>
                  <a:t> </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𝑎</m:t>
                        </m:r>
                      </m:e>
                      <m:sub>
                        <m:r>
                          <a:rPr lang="en-US" altLang="zh-CN" sz="2600" i="1">
                            <a:latin typeface="Cambria Math" panose="02040503050406030204" pitchFamily="18" charset="0"/>
                          </a:rPr>
                          <m:t>𝑖</m:t>
                        </m:r>
                      </m:sub>
                    </m:sSub>
                  </m:oMath>
                </a14:m>
                <a:r>
                  <a:rPr lang="en-US" altLang="zh-CN" sz="2600" dirty="0"/>
                  <a:t>= 1 </a:t>
                </a:r>
                <a:r>
                  <a:rPr lang="en-US" altLang="zh-CN" sz="2600" b="1" dirty="0"/>
                  <a:t>then</a:t>
                </a:r>
                <a:r>
                  <a:rPr lang="en-US" altLang="zh-CN" sz="2600" dirty="0"/>
                  <a:t> </a:t>
                </a:r>
                <a14:m>
                  <m:oMath xmlns:m="http://schemas.openxmlformats.org/officeDocument/2006/math">
                    <m:r>
                      <a:rPr lang="en-US" altLang="zh-CN" sz="2600" i="1" dirty="0">
                        <a:latin typeface="Cambria Math" panose="02040503050406030204" pitchFamily="18" charset="0"/>
                      </a:rPr>
                      <m:t>𝑥</m:t>
                    </m:r>
                  </m:oMath>
                </a14:m>
                <a:r>
                  <a:rPr lang="en-US" altLang="zh-CN" sz="2600" dirty="0"/>
                  <a:t> := (</a:t>
                </a:r>
                <a14:m>
                  <m:oMath xmlns:m="http://schemas.openxmlformats.org/officeDocument/2006/math">
                    <m:r>
                      <a:rPr lang="en-US" altLang="zh-CN" sz="2600" i="1" dirty="0">
                        <a:latin typeface="Cambria Math" panose="02040503050406030204" pitchFamily="18" charset="0"/>
                      </a:rPr>
                      <m:t>𝑥</m:t>
                    </m:r>
                  </m:oMath>
                </a14:m>
                <a:r>
                  <a:rPr lang="en-US" altLang="zh-CN" sz="2600" dirty="0"/>
                  <a:t> </a:t>
                </a:r>
                <a14:m>
                  <m:oMath xmlns:m="http://schemas.openxmlformats.org/officeDocument/2006/math">
                    <m:r>
                      <a:rPr lang="en-US" altLang="zh-CN" sz="2600" i="1" dirty="0">
                        <a:latin typeface="Cambria Math" panose="02040503050406030204" pitchFamily="18" charset="0"/>
                      </a:rPr>
                      <m:t>∗</m:t>
                    </m:r>
                  </m:oMath>
                </a14:m>
                <a:r>
                  <a:rPr lang="en-US" altLang="zh-CN" sz="2600" dirty="0"/>
                  <a:t> power) </a:t>
                </a:r>
                <a:r>
                  <a:rPr lang="en-US" altLang="zh-CN" sz="2600" b="1" dirty="0"/>
                  <a:t>mod</a:t>
                </a:r>
                <a:r>
                  <a:rPr lang="en-US" altLang="zh-CN" sz="2600" dirty="0"/>
                  <a:t> </a:t>
                </a:r>
                <a14:m>
                  <m:oMath xmlns:m="http://schemas.openxmlformats.org/officeDocument/2006/math">
                    <m:r>
                      <a:rPr lang="en-US" altLang="zh-CN" sz="2600" i="1" dirty="0">
                        <a:latin typeface="Cambria Math" panose="02040503050406030204" pitchFamily="18" charset="0"/>
                      </a:rPr>
                      <m:t>𝑚</m:t>
                    </m:r>
                  </m:oMath>
                </a14:m>
                <a:endParaRPr lang="en-US" altLang="zh-CN" sz="2600" i="1" dirty="0"/>
              </a:p>
              <a:p>
                <a:pPr marL="0" indent="0">
                  <a:buNone/>
                </a:pPr>
                <a:r>
                  <a:rPr lang="en-US" altLang="zh-CN" sz="2600" dirty="0"/>
                  <a:t>       power := (power </a:t>
                </a:r>
                <a14:m>
                  <m:oMath xmlns:m="http://schemas.openxmlformats.org/officeDocument/2006/math">
                    <m:r>
                      <a:rPr lang="en-US" altLang="zh-CN" sz="2600" i="1" dirty="0">
                        <a:latin typeface="Cambria Math" panose="02040503050406030204" pitchFamily="18" charset="0"/>
                      </a:rPr>
                      <m:t>∗</m:t>
                    </m:r>
                  </m:oMath>
                </a14:m>
                <a:r>
                  <a:rPr lang="en-US" altLang="zh-CN" sz="2600" dirty="0"/>
                  <a:t> power) </a:t>
                </a:r>
                <a:r>
                  <a:rPr lang="en-US" altLang="zh-CN" sz="2600" b="1" dirty="0"/>
                  <a:t>mod</a:t>
                </a:r>
                <a:r>
                  <a:rPr lang="en-US" altLang="zh-CN" sz="2600" dirty="0"/>
                  <a:t> </a:t>
                </a:r>
                <a14:m>
                  <m:oMath xmlns:m="http://schemas.openxmlformats.org/officeDocument/2006/math">
                    <m:r>
                      <a:rPr lang="en-US" altLang="zh-CN" sz="2600" i="1" dirty="0">
                        <a:latin typeface="Cambria Math" panose="02040503050406030204" pitchFamily="18" charset="0"/>
                      </a:rPr>
                      <m:t>𝑚</m:t>
                    </m:r>
                  </m:oMath>
                </a14:m>
                <a:endParaRPr lang="en-US" altLang="zh-CN" sz="2600" i="1" dirty="0"/>
              </a:p>
              <a:p>
                <a:pPr marL="0" indent="0">
                  <a:spcBef>
                    <a:spcPct val="20000"/>
                  </a:spcBef>
                  <a:buClr>
                    <a:schemeClr val="accent3"/>
                  </a:buClr>
                  <a:buSzPct val="95000"/>
                  <a:buNone/>
                  <a:defRPr/>
                </a:pPr>
                <a:r>
                  <a:rPr lang="en-US" altLang="zh-CN" sz="2600" b="1" dirty="0"/>
                  <a:t>return </a:t>
                </a:r>
                <a14:m>
                  <m:oMath xmlns:m="http://schemas.openxmlformats.org/officeDocument/2006/math">
                    <m:r>
                      <a:rPr lang="en-US" altLang="zh-CN" sz="2600" i="1" dirty="0">
                        <a:latin typeface="Cambria Math" panose="02040503050406030204" pitchFamily="18" charset="0"/>
                      </a:rPr>
                      <m:t>𝑥</m:t>
                    </m:r>
                  </m:oMath>
                </a14:m>
                <a:r>
                  <a:rPr lang="en-US" altLang="zh-CN" sz="2600" dirty="0"/>
                  <a:t> {</a:t>
                </a:r>
                <a14:m>
                  <m:oMath xmlns:m="http://schemas.openxmlformats.org/officeDocument/2006/math">
                    <m:r>
                      <a:rPr lang="en-US" altLang="zh-CN" sz="2600" i="1" dirty="0">
                        <a:latin typeface="Cambria Math" panose="02040503050406030204" pitchFamily="18" charset="0"/>
                      </a:rPr>
                      <m:t>𝑥</m:t>
                    </m:r>
                  </m:oMath>
                </a14:m>
                <a:r>
                  <a:rPr lang="zh-CN" altLang="en-US" sz="2600" dirty="0"/>
                  <a:t>等于</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 </m:t>
                        </m:r>
                        <m:r>
                          <a:rPr lang="en-US" altLang="zh-CN" sz="2400" i="1">
                            <a:latin typeface="Cambria Math" panose="02040503050406030204" pitchFamily="18" charset="0"/>
                          </a:rPr>
                          <m:t>𝑏</m:t>
                        </m:r>
                      </m:e>
                      <m:sup>
                        <m:r>
                          <a:rPr lang="en-US" altLang="zh-CN" sz="2400" i="1">
                            <a:latin typeface="Cambria Math" panose="02040503050406030204" pitchFamily="18" charset="0"/>
                          </a:rPr>
                          <m:t>𝑛</m:t>
                        </m:r>
                      </m:sup>
                    </m:sSup>
                    <m:r>
                      <a:rPr lang="en-US" altLang="zh-CN" sz="2400" b="1">
                        <a:latin typeface="Cambria Math" panose="02040503050406030204" pitchFamily="18" charset="0"/>
                      </a:rPr>
                      <m:t> </m:t>
                    </m:r>
                    <m:r>
                      <a:rPr lang="en-US" altLang="zh-CN" sz="2400" b="1">
                        <a:latin typeface="Cambria Math" panose="02040503050406030204" pitchFamily="18" charset="0"/>
                      </a:rPr>
                      <m:t>𝐦𝐨𝐝</m:t>
                    </m:r>
                    <m:r>
                      <a:rPr lang="en-US" altLang="zh-CN" sz="2400" i="1">
                        <a:latin typeface="Cambria Math" panose="02040503050406030204" pitchFamily="18" charset="0"/>
                      </a:rPr>
                      <m:t> </m:t>
                    </m:r>
                    <m:r>
                      <a:rPr lang="en-US" altLang="zh-CN" sz="2400" i="1">
                        <a:latin typeface="Cambria Math" panose="02040503050406030204" pitchFamily="18" charset="0"/>
                      </a:rPr>
                      <m:t>𝑚</m:t>
                    </m:r>
                  </m:oMath>
                </a14:m>
                <a:r>
                  <a:rPr lang="en-US" altLang="zh-CN" sz="2600" dirty="0"/>
                  <a:t>}</a:t>
                </a:r>
                <a:endParaRPr lang="en-US" altLang="zh-CN" sz="2600" i="1" dirty="0"/>
              </a:p>
            </p:txBody>
          </p:sp>
        </mc:Choice>
        <mc:Fallback xmlns="">
          <p:sp>
            <p:nvSpPr>
              <p:cNvPr id="7" name="Content Placeholder 2"/>
              <p:cNvSpPr txBox="1">
                <a:spLocks noGrp="1" noRot="1" noChangeAspect="1" noMove="1" noResize="1" noEditPoints="1" noAdjustHandles="1" noChangeArrowheads="1" noChangeShapeType="1" noTextEdit="1"/>
              </p:cNvSpPr>
              <p:nvPr>
                <p:ph idx="1"/>
              </p:nvPr>
            </p:nvSpPr>
            <p:spPr>
              <a:xfrm>
                <a:off x="685800" y="1649392"/>
                <a:ext cx="10987548" cy="2922608"/>
              </a:xfrm>
              <a:prstGeom prst="rect">
                <a:avLst/>
              </a:prstGeom>
              <a:blipFill>
                <a:blip r:embed="rId3"/>
                <a:stretch>
                  <a:fillRect l="-831" t="-3950"/>
                </a:stretch>
              </a:blipFill>
              <a:ln>
                <a:solidFill>
                  <a:schemeClr val="accent1"/>
                </a:solidFill>
              </a:ln>
            </p:spPr>
            <p:txBody>
              <a:bodyPr/>
              <a:lstStyle/>
              <a:p>
                <a:r>
                  <a:rPr lang="zh-CN" altLang="en-US">
                    <a:noFill/>
                  </a:rPr>
                  <a:t> </a:t>
                </a:r>
              </a:p>
            </p:txBody>
          </p:sp>
        </mc:Fallback>
      </mc:AlternateContent>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7278888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模指数</a:t>
            </a:r>
            <a:r>
              <a:rPr lang="zh-CN" altLang="en-US" dirty="0" smtClean="0"/>
              <a:t>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a:t>计算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i="1">
                            <a:latin typeface="Cambria Math" panose="02040503050406030204" pitchFamily="18" charset="0"/>
                          </a:rPr>
                          <m:t>644</m:t>
                        </m:r>
                      </m:sup>
                    </m:sSup>
                  </m:oMath>
                </a14:m>
                <a:r>
                  <a:rPr lang="en-US" altLang="zh-CN" dirty="0"/>
                  <a:t> </a:t>
                </a:r>
                <a:r>
                  <a:rPr lang="en-US" altLang="zh-CN" b="1" dirty="0"/>
                  <a:t>mod</a:t>
                </a:r>
                <a:r>
                  <a:rPr lang="en-US" altLang="zh-CN" dirty="0"/>
                  <a:t> 645.</a:t>
                </a:r>
              </a:p>
              <a:p>
                <a:r>
                  <a:rPr lang="zh-CN" altLang="en-US" dirty="0"/>
                  <a:t>解</a:t>
                </a:r>
                <a:r>
                  <a:rPr lang="en-US" altLang="zh-CN" dirty="0"/>
                  <a:t>:</a:t>
                </a:r>
              </a:p>
              <a:p>
                <a:pPr marL="628650" indent="-274638">
                  <a:buClr>
                    <a:srgbClr val="01559D"/>
                  </a:buClr>
                  <a:buFont typeface="Wingdings" panose="05000000000000000000" pitchFamily="2" charset="2"/>
                  <a:buChar char="Ø"/>
                </a:pPr>
                <a:r>
                  <a:rPr lang="en-US" altLang="zh-CN" sz="2400" dirty="0" smtClean="0"/>
                  <a:t>644</a:t>
                </a:r>
                <a:r>
                  <a:rPr lang="zh-CN" altLang="en-US" sz="2400" dirty="0"/>
                  <a:t>的二进制展开式为</a:t>
                </a:r>
                <a14:m>
                  <m:oMath xmlns:m="http://schemas.openxmlformats.org/officeDocument/2006/math">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(10 1000 0100)</m:t>
                        </m:r>
                      </m:e>
                      <m:sub>
                        <m:r>
                          <a:rPr lang="en-US" altLang="zh-CN" sz="2400" dirty="0">
                            <a:latin typeface="Cambria Math" panose="02040503050406030204" pitchFamily="18" charset="0"/>
                          </a:rPr>
                          <m:t>2</m:t>
                        </m:r>
                      </m:sub>
                    </m:sSub>
                  </m:oMath>
                </a14:m>
                <a:r>
                  <a:rPr lang="en-US" altLang="zh-CN" sz="2400" dirty="0" smtClean="0"/>
                  <a:t>. </a:t>
                </a:r>
                <a:r>
                  <a:rPr lang="zh-CN" altLang="en-US" sz="2400" dirty="0" smtClean="0"/>
                  <a:t>因此</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a:t>-1=9.</a:t>
                </a:r>
              </a:p>
              <a:p>
                <a:pPr marL="628650" indent="-274638">
                  <a:buClr>
                    <a:srgbClr val="01559D"/>
                  </a:buClr>
                  <a:buFont typeface="Wingdings" panose="05000000000000000000" pitchFamily="2" charset="2"/>
                  <a:buChar char="Ø"/>
                </a:pPr>
                <a:r>
                  <a:rPr lang="zh-CN" altLang="en-US" sz="2400" dirty="0" smtClean="0"/>
                  <a:t>首先</a:t>
                </a:r>
                <a:r>
                  <a:rPr lang="zh-CN" altLang="en-US" sz="2400" dirty="0"/>
                  <a:t>令</a:t>
                </a:r>
                <a14:m>
                  <m:oMath xmlns:m="http://schemas.openxmlformats.org/officeDocument/2006/math">
                    <m:r>
                      <a:rPr lang="en-US" altLang="zh-CN" sz="2400" i="1" dirty="0" smtClean="0">
                        <a:latin typeface="Cambria Math" panose="02040503050406030204" pitchFamily="18" charset="0"/>
                      </a:rPr>
                      <m:t>𝑥</m:t>
                    </m:r>
                  </m:oMath>
                </a14:m>
                <a:r>
                  <a:rPr lang="en-US" altLang="zh-CN" sz="2400" dirty="0"/>
                  <a:t>=1</a:t>
                </a:r>
                <a:r>
                  <a:rPr lang="en-US" altLang="zh-CN" sz="2400" dirty="0" smtClean="0"/>
                  <a:t>, power=3 </a:t>
                </a:r>
                <a:r>
                  <a:rPr lang="en-US" altLang="zh-CN" sz="2400" dirty="0"/>
                  <a:t>mod 645=3. </a:t>
                </a:r>
              </a:p>
              <a:p>
                <a:pPr marL="628650" indent="-274638">
                  <a:buClr>
                    <a:srgbClr val="01559D"/>
                  </a:buClr>
                  <a:buFont typeface="Wingdings" panose="05000000000000000000" pitchFamily="2" charset="2"/>
                  <a:buChar char="Ø"/>
                </a:pPr>
                <a:r>
                  <a:rPr lang="zh-CN" altLang="en-US" sz="2400" dirty="0" smtClean="0"/>
                  <a:t>然后</a:t>
                </a:r>
                <a:r>
                  <a:rPr lang="zh-CN" altLang="en-US" sz="2400" dirty="0"/>
                  <a:t>通过连续地取平方</a:t>
                </a:r>
                <a:r>
                  <a:rPr lang="zh-CN" altLang="en-US" sz="2400" dirty="0" smtClean="0"/>
                  <a:t>并</a:t>
                </a:r>
                <a:r>
                  <a:rPr lang="en-US" altLang="zh-CN" sz="2400" b="1" dirty="0" smtClean="0"/>
                  <a:t>mod</a:t>
                </a:r>
                <a:r>
                  <a:rPr lang="en-US" altLang="zh-CN" sz="2400" dirty="0" smtClean="0"/>
                  <a:t> 645</a:t>
                </a:r>
                <a:r>
                  <a:rPr lang="zh-CN" altLang="en-US" sz="2400" dirty="0"/>
                  <a:t>来减少结果值</a:t>
                </a:r>
                <a:r>
                  <a:rPr lang="en-US" altLang="zh-CN" sz="2400" dirty="0" smtClean="0"/>
                  <a:t>. </a:t>
                </a:r>
                <a:r>
                  <a:rPr lang="zh-CN" altLang="en-US" sz="2400" dirty="0" smtClean="0"/>
                  <a:t>计算</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3</m:t>
                        </m:r>
                      </m:e>
                      <m: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e>
                          <m:sup>
                            <m:r>
                              <a:rPr lang="en-US" altLang="zh-CN" sz="2400" i="1">
                                <a:latin typeface="Cambria Math" panose="02040503050406030204" pitchFamily="18" charset="0"/>
                              </a:rPr>
                              <m:t>𝑗</m:t>
                            </m:r>
                          </m:sup>
                        </m:sSup>
                      </m:sup>
                    </m:sSup>
                    <m:r>
                      <a:rPr lang="en-US" altLang="zh-CN" sz="2400" b="1">
                        <a:latin typeface="Cambria Math" panose="02040503050406030204" pitchFamily="18" charset="0"/>
                      </a:rPr>
                      <m:t>𝐦𝐨𝐝</m:t>
                    </m:r>
                    <m:r>
                      <a:rPr lang="en-US" altLang="zh-CN" sz="2400" i="1">
                        <a:latin typeface="Cambria Math" panose="02040503050406030204" pitchFamily="18" charset="0"/>
                      </a:rPr>
                      <m:t> 645, </m:t>
                    </m:r>
                    <m:r>
                      <a:rPr lang="en-US" altLang="zh-CN" sz="2400" i="1">
                        <a:latin typeface="Cambria Math" panose="02040503050406030204" pitchFamily="18" charset="0"/>
                      </a:rPr>
                      <m:t>𝑗</m:t>
                    </m:r>
                    <m:r>
                      <a:rPr lang="en-US" altLang="zh-CN" sz="2400" i="1">
                        <a:latin typeface="Cambria Math" panose="02040503050406030204" pitchFamily="18" charset="0"/>
                      </a:rPr>
                      <m:t>=1,2,…,9</m:t>
                    </m:r>
                  </m:oMath>
                </a14:m>
                <a:r>
                  <a:rPr lang="en-US" altLang="zh-CN" sz="2400" dirty="0" smtClean="0"/>
                  <a:t>.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𝑗</m:t>
                        </m:r>
                      </m:sub>
                    </m:sSub>
                  </m:oMath>
                </a14:m>
                <a:r>
                  <a:rPr lang="zh-CN" altLang="en-US" sz="2400" dirty="0" smtClean="0"/>
                  <a:t>是</a:t>
                </a:r>
                <a:r>
                  <a:rPr lang="en-US" altLang="zh-CN" sz="2400" dirty="0"/>
                  <a:t>645</a:t>
                </a:r>
                <a:r>
                  <a:rPr lang="zh-CN" altLang="en-US" sz="2400" dirty="0"/>
                  <a:t>的二进制展开式的第</a:t>
                </a:r>
                <a14:m>
                  <m:oMath xmlns:m="http://schemas.openxmlformats.org/officeDocument/2006/math">
                    <m:r>
                      <a:rPr lang="en-US" altLang="zh-CN" sz="2400" i="1" dirty="0" smtClean="0">
                        <a:latin typeface="Cambria Math" panose="02040503050406030204" pitchFamily="18" charset="0"/>
                      </a:rPr>
                      <m:t>𝑗</m:t>
                    </m:r>
                  </m:oMath>
                </a14:m>
                <a:r>
                  <a:rPr lang="zh-CN" altLang="en-US" sz="2400" dirty="0"/>
                  <a:t>位</a:t>
                </a:r>
                <a:r>
                  <a:rPr lang="en-US" altLang="zh-CN" sz="2400" dirty="0" smtClean="0"/>
                  <a:t>. </a:t>
                </a:r>
                <a:r>
                  <a:rPr lang="zh-CN" altLang="en-US" sz="2400" dirty="0" smtClean="0"/>
                  <a:t>如果</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𝑗</m:t>
                        </m:r>
                      </m:sub>
                    </m:sSub>
                  </m:oMath>
                </a14:m>
                <a:r>
                  <a:rPr lang="en-US" altLang="zh-CN" sz="2400" dirty="0"/>
                  <a:t>=1</a:t>
                </a:r>
                <a:r>
                  <a:rPr lang="en-US" altLang="zh-CN" sz="2400" dirty="0" smtClean="0"/>
                  <a:t>, </a:t>
                </a:r>
                <a:r>
                  <a:rPr lang="zh-CN" altLang="en-US" sz="2400" dirty="0" smtClean="0"/>
                  <a:t>就</a:t>
                </a:r>
                <a:r>
                  <a:rPr lang="zh-CN" altLang="en-US" sz="2400" dirty="0"/>
                  <a:t>在</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当前值乘以</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3</m:t>
                        </m:r>
                      </m:e>
                      <m: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e>
                          <m:sup>
                            <m:r>
                              <a:rPr lang="en-US" altLang="zh-CN" sz="2400" i="1">
                                <a:latin typeface="Cambria Math" panose="02040503050406030204" pitchFamily="18" charset="0"/>
                              </a:rPr>
                              <m:t>𝑗</m:t>
                            </m:r>
                          </m:sup>
                        </m:sSup>
                      </m:sup>
                    </m:sSup>
                    <m:r>
                      <a:rPr lang="en-US" altLang="zh-CN" sz="2400" b="1">
                        <a:latin typeface="Cambria Math" panose="02040503050406030204" pitchFamily="18" charset="0"/>
                      </a:rPr>
                      <m:t>𝐦𝐨𝐝</m:t>
                    </m:r>
                    <m:r>
                      <a:rPr lang="en-US" altLang="zh-CN" sz="2400" i="1">
                        <a:latin typeface="Cambria Math" panose="02040503050406030204" pitchFamily="18" charset="0"/>
                      </a:rPr>
                      <m:t> 645</m:t>
                    </m:r>
                  </m:oMath>
                </a14:m>
                <a:r>
                  <a:rPr lang="zh-CN" altLang="en-US" sz="2400" dirty="0"/>
                  <a:t>来减少结果值</a:t>
                </a:r>
                <a:r>
                  <a:rPr lang="en-US" altLang="zh-CN" sz="2400" dirty="0" smtClean="0"/>
                  <a:t>. </a:t>
                </a:r>
                <a:r>
                  <a:rPr lang="zh-CN" altLang="en-US" sz="2400" dirty="0" smtClean="0"/>
                  <a:t>具体</a:t>
                </a:r>
                <a:r>
                  <a:rPr lang="zh-CN" altLang="en-US" sz="2400" dirty="0"/>
                  <a:t>过程如下</a:t>
                </a:r>
                <a:r>
                  <a:rPr lang="en-US" altLang="zh-CN" sz="2400" dirty="0" smtClean="0"/>
                  <a:t>:</a:t>
                </a:r>
              </a:p>
              <a:p>
                <a:pPr marL="628650" indent="-274638">
                  <a:buClr>
                    <a:srgbClr val="01559D"/>
                  </a:buClr>
                  <a:buFont typeface="Wingdings" panose="05000000000000000000" pitchFamily="2" charset="2"/>
                  <a:buChar char="Ø"/>
                </a:pPr>
                <a14:m>
                  <m:oMath xmlns:m="http://schemas.openxmlformats.org/officeDocument/2006/math">
                    <m:r>
                      <a:rPr lang="en-US" altLang="zh-CN" sz="2400" i="1" dirty="0" smtClean="0">
                        <a:latin typeface="Cambria Math" panose="02040503050406030204" pitchFamily="18" charset="0"/>
                      </a:rPr>
                      <m:t>𝑖</m:t>
                    </m:r>
                  </m:oMath>
                </a14:m>
                <a:r>
                  <a:rPr lang="en-US" altLang="zh-CN" sz="2400" dirty="0" smtClean="0"/>
                  <a:t>=0</a:t>
                </a:r>
                <a:r>
                  <a:rPr lang="en-US" altLang="zh-CN" sz="2400" dirty="0"/>
                  <a:t>:</a:t>
                </a:r>
                <a:r>
                  <a:rPr lang="zh-CN" altLang="en-US" sz="2400" dirty="0"/>
                  <a:t>因为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0</m:t>
                        </m:r>
                      </m:sub>
                    </m:sSub>
                  </m:oMath>
                </a14:m>
                <a:r>
                  <a:rPr lang="en-US" altLang="zh-CN" sz="2400" dirty="0"/>
                  <a:t>=0</a:t>
                </a:r>
                <a:r>
                  <a:rPr lang="en-US" altLang="zh-CN" sz="2400" dirty="0" smtClean="0"/>
                  <a:t>, </a:t>
                </a:r>
                <a:r>
                  <a:rPr lang="zh-CN" altLang="en-US" sz="2400" dirty="0" smtClean="0"/>
                  <a:t>所以</a:t>
                </a:r>
                <a:r>
                  <a:rPr lang="zh-CN" altLang="en-US" sz="2400" dirty="0"/>
                  <a:t>有</a:t>
                </a:r>
                <a14:m>
                  <m:oMath xmlns:m="http://schemas.openxmlformats.org/officeDocument/2006/math">
                    <m:r>
                      <a:rPr lang="en-US" altLang="zh-CN" sz="2400" i="1" dirty="0" smtClean="0">
                        <a:latin typeface="Cambria Math" panose="02040503050406030204" pitchFamily="18" charset="0"/>
                      </a:rPr>
                      <m:t>𝑥</m:t>
                    </m:r>
                  </m:oMath>
                </a14:m>
                <a:r>
                  <a:rPr lang="en-US" altLang="zh-CN" sz="2400" dirty="0"/>
                  <a:t>=1</a:t>
                </a:r>
                <a:r>
                  <a:rPr lang="en-US" altLang="zh-CN" sz="2400" dirty="0" smtClean="0"/>
                  <a:t>, power</a:t>
                </a:r>
                <a:r>
                  <a:rPr lang="en-US" altLang="zh-CN" sz="2400" dirty="0"/>
                  <a:t>=</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3</m:t>
                        </m:r>
                      </m:e>
                      <m:sup>
                        <m:r>
                          <a:rPr lang="en-US" altLang="zh-CN" sz="2400" i="1">
                            <a:latin typeface="Cambria Math" panose="02040503050406030204" pitchFamily="18" charset="0"/>
                          </a:rPr>
                          <m:t>2</m:t>
                        </m:r>
                      </m:sup>
                    </m:sSup>
                  </m:oMath>
                </a14:m>
                <a:r>
                  <a:rPr lang="en-US" altLang="zh-CN" sz="2400" dirty="0"/>
                  <a:t> </a:t>
                </a:r>
                <a:r>
                  <a:rPr lang="en-US" altLang="zh-CN" sz="2400" b="1" dirty="0"/>
                  <a:t>mod</a:t>
                </a:r>
                <a:r>
                  <a:rPr lang="en-US" altLang="zh-CN" sz="2400" dirty="0"/>
                  <a:t> </a:t>
                </a:r>
                <a:r>
                  <a:rPr lang="en-US" altLang="zh-CN" sz="2400" dirty="0" smtClean="0"/>
                  <a:t>645=9</a:t>
                </a:r>
              </a:p>
              <a:p>
                <a:pPr marL="628650" indent="-274638">
                  <a:buClr>
                    <a:srgbClr val="01559D"/>
                  </a:buClr>
                  <a:buFont typeface="Wingdings" panose="05000000000000000000" pitchFamily="2" charset="2"/>
                  <a:buChar char="Ø"/>
                </a:pPr>
                <a14:m>
                  <m:oMath xmlns:m="http://schemas.openxmlformats.org/officeDocument/2006/math">
                    <m:r>
                      <a:rPr lang="en-US" altLang="zh-CN" sz="2400" i="1" dirty="0" smtClean="0">
                        <a:latin typeface="Cambria Math" panose="02040503050406030204" pitchFamily="18" charset="0"/>
                      </a:rPr>
                      <m:t>𝑖</m:t>
                    </m:r>
                  </m:oMath>
                </a14:m>
                <a:r>
                  <a:rPr lang="en-US" altLang="zh-CN" sz="2400" dirty="0" smtClean="0"/>
                  <a:t>=1</a:t>
                </a:r>
                <a:r>
                  <a:rPr lang="en-US" altLang="zh-CN" sz="2400" dirty="0"/>
                  <a:t>:</a:t>
                </a:r>
                <a:r>
                  <a:rPr lang="zh-CN" altLang="en-US" sz="2400" dirty="0"/>
                  <a:t>因为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oMath>
                </a14:m>
                <a:r>
                  <a:rPr lang="en-US" altLang="zh-CN" sz="2400" dirty="0"/>
                  <a:t>=0</a:t>
                </a:r>
                <a:r>
                  <a:rPr lang="en-US" altLang="zh-CN" sz="2400" dirty="0" smtClean="0"/>
                  <a:t>, </a:t>
                </a:r>
                <a:r>
                  <a:rPr lang="zh-CN" altLang="en-US" sz="2400" dirty="0" smtClean="0"/>
                  <a:t>所以</a:t>
                </a:r>
                <a:r>
                  <a:rPr lang="zh-CN" altLang="en-US" sz="2400" dirty="0"/>
                  <a:t>有</a:t>
                </a:r>
                <a14:m>
                  <m:oMath xmlns:m="http://schemas.openxmlformats.org/officeDocument/2006/math">
                    <m:r>
                      <a:rPr lang="en-US" altLang="zh-CN" sz="2400" i="1" dirty="0" smtClean="0">
                        <a:latin typeface="Cambria Math" panose="02040503050406030204" pitchFamily="18" charset="0"/>
                      </a:rPr>
                      <m:t>𝑥</m:t>
                    </m:r>
                  </m:oMath>
                </a14:m>
                <a:r>
                  <a:rPr lang="en-US" altLang="zh-CN" sz="2400" dirty="0"/>
                  <a:t>=1</a:t>
                </a:r>
                <a:r>
                  <a:rPr lang="en-US" altLang="zh-CN" sz="2400" dirty="0" smtClean="0"/>
                  <a:t>, power</a:t>
                </a:r>
                <a:r>
                  <a:rPr lang="en-US" altLang="zh-CN" sz="2400" dirty="0"/>
                  <a:t>=</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9</m:t>
                        </m:r>
                      </m:e>
                      <m:sup>
                        <m:r>
                          <a:rPr lang="en-US" altLang="zh-CN" sz="2400" i="1">
                            <a:latin typeface="Cambria Math" panose="02040503050406030204" pitchFamily="18" charset="0"/>
                          </a:rPr>
                          <m:t>2</m:t>
                        </m:r>
                      </m:sup>
                    </m:sSup>
                  </m:oMath>
                </a14:m>
                <a:r>
                  <a:rPr lang="en-US" altLang="zh-CN" sz="2400" dirty="0"/>
                  <a:t> </a:t>
                </a:r>
                <a:r>
                  <a:rPr lang="en-US" altLang="zh-CN" sz="2400" b="1" dirty="0"/>
                  <a:t>mod</a:t>
                </a:r>
                <a:r>
                  <a:rPr lang="en-US" altLang="zh-CN" sz="2400" dirty="0"/>
                  <a:t> </a:t>
                </a:r>
                <a:r>
                  <a:rPr lang="en-US" altLang="zh-CN" sz="2400" dirty="0" smtClean="0"/>
                  <a:t>645=81</a:t>
                </a:r>
              </a:p>
              <a:p>
                <a:pPr marL="628650" indent="-274638">
                  <a:buClr>
                    <a:srgbClr val="01559D"/>
                  </a:buClr>
                  <a:buFont typeface="Wingdings" panose="05000000000000000000" pitchFamily="2" charset="2"/>
                  <a:buChar char="Ø"/>
                </a:pPr>
                <a14:m>
                  <m:oMath xmlns:m="http://schemas.openxmlformats.org/officeDocument/2006/math">
                    <m:r>
                      <a:rPr lang="en-US" altLang="zh-CN" sz="2400" i="1" dirty="0" smtClean="0">
                        <a:latin typeface="Cambria Math" panose="02040503050406030204" pitchFamily="18" charset="0"/>
                      </a:rPr>
                      <m:t>𝑖</m:t>
                    </m:r>
                  </m:oMath>
                </a14:m>
                <a:r>
                  <a:rPr lang="en-US" altLang="zh-CN" sz="2400" dirty="0" smtClean="0"/>
                  <a:t>=2</a:t>
                </a:r>
                <a:r>
                  <a:rPr lang="en-US" altLang="zh-CN" sz="2400" dirty="0"/>
                  <a:t>:</a:t>
                </a:r>
                <a:r>
                  <a:rPr lang="zh-CN" altLang="en-US" sz="2400" dirty="0"/>
                  <a:t>因为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oMath>
                </a14:m>
                <a:r>
                  <a:rPr lang="en-US" altLang="zh-CN" sz="2400" dirty="0"/>
                  <a:t>=1</a:t>
                </a:r>
                <a:r>
                  <a:rPr lang="en-US" altLang="zh-CN" sz="2400" dirty="0" smtClean="0"/>
                  <a:t>, </a:t>
                </a:r>
                <a:r>
                  <a:rPr lang="zh-CN" altLang="en-US" sz="2400" dirty="0" smtClean="0"/>
                  <a:t>所以</a:t>
                </a:r>
                <a:r>
                  <a:rPr lang="zh-CN" altLang="en-US" sz="2400" dirty="0"/>
                  <a:t>有</a:t>
                </a:r>
                <a14:m>
                  <m:oMath xmlns:m="http://schemas.openxmlformats.org/officeDocument/2006/math">
                    <m:r>
                      <a:rPr lang="en-US" altLang="zh-CN" sz="2400" i="1" dirty="0" smtClean="0">
                        <a:latin typeface="Cambria Math" panose="02040503050406030204" pitchFamily="18" charset="0"/>
                      </a:rPr>
                      <m:t>𝑥</m:t>
                    </m:r>
                  </m:oMath>
                </a14:m>
                <a:r>
                  <a:rPr lang="en-US" altLang="zh-CN" sz="2400" dirty="0"/>
                  <a:t>=1</a:t>
                </a:r>
                <a14:m>
                  <m:oMath xmlns:m="http://schemas.openxmlformats.org/officeDocument/2006/math">
                    <m:r>
                      <a:rPr lang="zh-CN" altLang="en-US" sz="2400" i="1" dirty="0" smtClean="0">
                        <a:latin typeface="Cambria Math" panose="02040503050406030204" pitchFamily="18" charset="0"/>
                      </a:rPr>
                      <m:t>∗</m:t>
                    </m:r>
                  </m:oMath>
                </a14:m>
                <a:r>
                  <a:rPr lang="en-US" altLang="zh-CN" sz="2400" dirty="0"/>
                  <a:t>81</a:t>
                </a:r>
                <a:r>
                  <a:rPr lang="en-US" altLang="zh-CN" sz="2400" dirty="0" smtClean="0"/>
                  <a:t>, power</a:t>
                </a:r>
                <a:r>
                  <a:rPr lang="en-US" altLang="zh-CN" sz="2400" dirty="0"/>
                  <a:t>=</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81</m:t>
                        </m:r>
                      </m:e>
                      <m:sup>
                        <m:r>
                          <a:rPr lang="en-US" altLang="zh-CN" sz="2400" i="1">
                            <a:latin typeface="Cambria Math" panose="02040503050406030204" pitchFamily="18" charset="0"/>
                          </a:rPr>
                          <m:t>2</m:t>
                        </m:r>
                      </m:sup>
                    </m:sSup>
                  </m:oMath>
                </a14:m>
                <a:r>
                  <a:rPr lang="en-US" altLang="zh-CN" sz="2400" dirty="0"/>
                  <a:t> </a:t>
                </a:r>
                <a:r>
                  <a:rPr lang="en-US" altLang="zh-CN" sz="2400" b="1" dirty="0"/>
                  <a:t>mod</a:t>
                </a:r>
                <a:r>
                  <a:rPr lang="en-US" altLang="zh-CN" sz="2400" dirty="0"/>
                  <a:t> 645=111</a:t>
                </a:r>
              </a:p>
              <a:p>
                <a:pPr marL="628650" indent="-274638">
                  <a:buClr>
                    <a:srgbClr val="01559D"/>
                  </a:buClr>
                  <a:buFont typeface="Wingdings" panose="05000000000000000000" pitchFamily="2" charset="2"/>
                  <a:buChar char="Ø"/>
                </a:pPr>
                <a:endParaRPr lang="en-US" sz="2400" dirty="0"/>
              </a:p>
              <a:p>
                <a:pPr marL="628650" indent="-274638">
                  <a:buClr>
                    <a:srgbClr val="01559D"/>
                  </a:buClr>
                  <a:buFont typeface="Wingdings" panose="05000000000000000000" pitchFamily="2" charset="2"/>
                  <a:buChar char="Ø"/>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C357C31C-5E5D-45FE-9B60-3EF60EC094AF}"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56</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86191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模指数</a:t>
            </a:r>
            <a:r>
              <a:rPr lang="zh-CN" altLang="en-US" dirty="0" smtClean="0"/>
              <a:t>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解</a:t>
                </a:r>
                <a:r>
                  <a:rPr lang="en-US" altLang="zh-CN" dirty="0" smtClean="0"/>
                  <a:t>(</a:t>
                </a:r>
                <a:r>
                  <a:rPr lang="zh-CN" altLang="en-US" dirty="0" smtClean="0"/>
                  <a:t>续</a:t>
                </a:r>
                <a:r>
                  <a:rPr lang="en-US" altLang="zh-CN" dirty="0" smtClean="0"/>
                  <a:t>):</a:t>
                </a:r>
                <a:endParaRPr lang="en-US" altLang="zh-CN" dirty="0"/>
              </a:p>
              <a:p>
                <a:pPr marL="628650" indent="-274638">
                  <a:buClr>
                    <a:srgbClr val="01559D"/>
                  </a:buClr>
                  <a:buFont typeface="Wingdings" panose="05000000000000000000" pitchFamily="2" charset="2"/>
                  <a:buChar char="Ø"/>
                </a:pPr>
                <a14:m>
                  <m:oMath xmlns:m="http://schemas.openxmlformats.org/officeDocument/2006/math">
                    <m:r>
                      <a:rPr lang="en-US" altLang="zh-CN" sz="2400" i="1" dirty="0" smtClean="0">
                        <a:latin typeface="Cambria Math" panose="02040503050406030204" pitchFamily="18" charset="0"/>
                      </a:rPr>
                      <m:t>𝑖</m:t>
                    </m:r>
                  </m:oMath>
                </a14:m>
                <a:r>
                  <a:rPr lang="en-US" altLang="zh-CN" sz="2400" dirty="0" smtClean="0"/>
                  <a:t>=3:</a:t>
                </a:r>
                <a:r>
                  <a:rPr lang="zh-CN" altLang="en-US" sz="2400" dirty="0"/>
                  <a:t>因为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3</m:t>
                        </m:r>
                      </m:sub>
                    </m:sSub>
                  </m:oMath>
                </a14:m>
                <a:r>
                  <a:rPr lang="en-US" altLang="zh-CN" sz="2400" dirty="0" smtClean="0"/>
                  <a:t>=0, </a:t>
                </a:r>
                <a:r>
                  <a:rPr lang="zh-CN" altLang="en-US" sz="2400" dirty="0" smtClean="0"/>
                  <a:t>所以</a:t>
                </a:r>
                <a:r>
                  <a:rPr lang="zh-CN" altLang="en-US" sz="2400" dirty="0"/>
                  <a:t>有</a:t>
                </a:r>
                <a14:m>
                  <m:oMath xmlns:m="http://schemas.openxmlformats.org/officeDocument/2006/math">
                    <m:r>
                      <a:rPr lang="en-US" altLang="zh-CN" sz="2400" i="1" dirty="0" smtClean="0">
                        <a:latin typeface="Cambria Math" panose="02040503050406030204" pitchFamily="18" charset="0"/>
                      </a:rPr>
                      <m:t>𝑥</m:t>
                    </m:r>
                  </m:oMath>
                </a14:m>
                <a:r>
                  <a:rPr lang="en-US" altLang="zh-CN" sz="2400" dirty="0" smtClean="0"/>
                  <a:t>=</a:t>
                </a:r>
                <a:r>
                  <a:rPr lang="en-US" altLang="zh-CN" sz="2400" dirty="0"/>
                  <a:t> </a:t>
                </a:r>
                <a:r>
                  <a:rPr lang="en-US" altLang="zh-CN" sz="2400" dirty="0" smtClean="0"/>
                  <a:t>81, power=</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111</m:t>
                        </m:r>
                      </m:e>
                      <m:sup>
                        <m:r>
                          <a:rPr lang="en-US" altLang="zh-CN" sz="2400" i="1">
                            <a:latin typeface="Cambria Math" panose="02040503050406030204" pitchFamily="18" charset="0"/>
                          </a:rPr>
                          <m:t>2</m:t>
                        </m:r>
                      </m:sup>
                    </m:sSup>
                  </m:oMath>
                </a14:m>
                <a:r>
                  <a:rPr lang="en-US" altLang="zh-CN" sz="2400" dirty="0" smtClean="0"/>
                  <a:t> </a:t>
                </a:r>
                <a:r>
                  <a:rPr lang="en-US" altLang="zh-CN" sz="2400" b="1" dirty="0"/>
                  <a:t>mod</a:t>
                </a:r>
                <a:r>
                  <a:rPr lang="en-US" altLang="zh-CN" sz="2400" dirty="0"/>
                  <a:t> </a:t>
                </a:r>
                <a:r>
                  <a:rPr lang="en-US" altLang="zh-CN" sz="2400" dirty="0" smtClean="0"/>
                  <a:t>645=66</a:t>
                </a:r>
              </a:p>
              <a:p>
                <a:pPr marL="628650" indent="-274638">
                  <a:buClr>
                    <a:srgbClr val="01559D"/>
                  </a:buClr>
                  <a:buFont typeface="Wingdings" panose="05000000000000000000" pitchFamily="2" charset="2"/>
                  <a:buChar char="Ø"/>
                </a:pPr>
                <a14:m>
                  <m:oMath xmlns:m="http://schemas.openxmlformats.org/officeDocument/2006/math">
                    <m:r>
                      <a:rPr lang="en-US" altLang="zh-CN" sz="2400" i="1" dirty="0" smtClean="0">
                        <a:latin typeface="Cambria Math" panose="02040503050406030204" pitchFamily="18" charset="0"/>
                      </a:rPr>
                      <m:t>𝑖</m:t>
                    </m:r>
                  </m:oMath>
                </a14:m>
                <a:r>
                  <a:rPr lang="en-US" altLang="zh-CN" sz="2400" dirty="0" smtClean="0"/>
                  <a:t>=4:</a:t>
                </a:r>
                <a:r>
                  <a:rPr lang="zh-CN" altLang="en-US" sz="2400" dirty="0"/>
                  <a:t>因为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4</m:t>
                        </m:r>
                      </m:sub>
                    </m:sSub>
                  </m:oMath>
                </a14:m>
                <a:r>
                  <a:rPr lang="en-US" altLang="zh-CN" sz="2400" dirty="0" smtClean="0"/>
                  <a:t>=0, </a:t>
                </a:r>
                <a:r>
                  <a:rPr lang="zh-CN" altLang="en-US" sz="2400" dirty="0" smtClean="0"/>
                  <a:t>所以</a:t>
                </a:r>
                <a:r>
                  <a:rPr lang="zh-CN" altLang="en-US" sz="2400" dirty="0"/>
                  <a:t>有</a:t>
                </a:r>
                <a14:m>
                  <m:oMath xmlns:m="http://schemas.openxmlformats.org/officeDocument/2006/math">
                    <m:r>
                      <a:rPr lang="en-US" altLang="zh-CN" sz="2400" i="1" dirty="0" smtClean="0">
                        <a:latin typeface="Cambria Math" panose="02040503050406030204" pitchFamily="18" charset="0"/>
                      </a:rPr>
                      <m:t>𝑥</m:t>
                    </m:r>
                  </m:oMath>
                </a14:m>
                <a:r>
                  <a:rPr lang="en-US" altLang="zh-CN" sz="2400" dirty="0" smtClean="0"/>
                  <a:t>=</a:t>
                </a:r>
                <a:r>
                  <a:rPr lang="en-US" altLang="zh-CN" sz="2400" dirty="0"/>
                  <a:t> </a:t>
                </a:r>
                <a:r>
                  <a:rPr lang="en-US" altLang="zh-CN" sz="2400" dirty="0" smtClean="0"/>
                  <a:t>81, power=</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66</m:t>
                        </m:r>
                      </m:e>
                      <m:sup>
                        <m:r>
                          <a:rPr lang="en-US" altLang="zh-CN" sz="2400" i="1">
                            <a:latin typeface="Cambria Math" panose="02040503050406030204" pitchFamily="18" charset="0"/>
                          </a:rPr>
                          <m:t>2</m:t>
                        </m:r>
                      </m:sup>
                    </m:sSup>
                  </m:oMath>
                </a14:m>
                <a:r>
                  <a:rPr lang="en-US" altLang="zh-CN" sz="2400" dirty="0" smtClean="0"/>
                  <a:t> </a:t>
                </a:r>
                <a:r>
                  <a:rPr lang="en-US" altLang="zh-CN" sz="2400" b="1" dirty="0"/>
                  <a:t>mod</a:t>
                </a:r>
                <a:r>
                  <a:rPr lang="en-US" altLang="zh-CN" sz="2400" dirty="0"/>
                  <a:t> </a:t>
                </a:r>
                <a:r>
                  <a:rPr lang="en-US" altLang="zh-CN" sz="2400" dirty="0" smtClean="0"/>
                  <a:t>645=486</a:t>
                </a:r>
              </a:p>
              <a:p>
                <a:pPr marL="628650" indent="-274638">
                  <a:buClr>
                    <a:srgbClr val="01559D"/>
                  </a:buClr>
                  <a:buFont typeface="Wingdings" panose="05000000000000000000" pitchFamily="2" charset="2"/>
                  <a:buChar char="Ø"/>
                </a:pPr>
                <a14:m>
                  <m:oMath xmlns:m="http://schemas.openxmlformats.org/officeDocument/2006/math">
                    <m:r>
                      <a:rPr lang="en-US" altLang="zh-CN" sz="2400" i="1" dirty="0" smtClean="0">
                        <a:latin typeface="Cambria Math" panose="02040503050406030204" pitchFamily="18" charset="0"/>
                      </a:rPr>
                      <m:t>𝑖</m:t>
                    </m:r>
                  </m:oMath>
                </a14:m>
                <a:r>
                  <a:rPr lang="en-US" altLang="zh-CN" sz="2400" dirty="0" smtClean="0"/>
                  <a:t>=5:</a:t>
                </a:r>
                <a:r>
                  <a:rPr lang="zh-CN" altLang="en-US" sz="2400" dirty="0"/>
                  <a:t>因为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5</m:t>
                        </m:r>
                      </m:sub>
                    </m:sSub>
                  </m:oMath>
                </a14:m>
                <a:r>
                  <a:rPr lang="en-US" altLang="zh-CN" sz="2400" dirty="0" smtClean="0"/>
                  <a:t>=0, </a:t>
                </a:r>
                <a:r>
                  <a:rPr lang="zh-CN" altLang="en-US" sz="2400" dirty="0" smtClean="0"/>
                  <a:t>所以</a:t>
                </a:r>
                <a:r>
                  <a:rPr lang="zh-CN" altLang="en-US" sz="2400" dirty="0"/>
                  <a:t>有</a:t>
                </a:r>
                <a14:m>
                  <m:oMath xmlns:m="http://schemas.openxmlformats.org/officeDocument/2006/math">
                    <m:r>
                      <a:rPr lang="en-US" altLang="zh-CN" sz="2400" i="1" dirty="0" smtClean="0">
                        <a:latin typeface="Cambria Math" panose="02040503050406030204" pitchFamily="18" charset="0"/>
                      </a:rPr>
                      <m:t>𝑥</m:t>
                    </m:r>
                  </m:oMath>
                </a14:m>
                <a:r>
                  <a:rPr lang="en-US" altLang="zh-CN" sz="2400" dirty="0" smtClean="0"/>
                  <a:t>=</a:t>
                </a:r>
                <a:r>
                  <a:rPr lang="en-US" altLang="zh-CN" sz="2400" dirty="0"/>
                  <a:t> </a:t>
                </a:r>
                <a:r>
                  <a:rPr lang="en-US" altLang="zh-CN" sz="2400" dirty="0" smtClean="0"/>
                  <a:t>81, power=</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486</m:t>
                        </m:r>
                      </m:e>
                      <m:sup>
                        <m:r>
                          <a:rPr lang="en-US" altLang="zh-CN" sz="2400" i="1">
                            <a:latin typeface="Cambria Math" panose="02040503050406030204" pitchFamily="18" charset="0"/>
                          </a:rPr>
                          <m:t>2</m:t>
                        </m:r>
                      </m:sup>
                    </m:sSup>
                  </m:oMath>
                </a14:m>
                <a:r>
                  <a:rPr lang="en-US" altLang="zh-CN" sz="2400" dirty="0" smtClean="0"/>
                  <a:t> </a:t>
                </a:r>
                <a:r>
                  <a:rPr lang="en-US" altLang="zh-CN" sz="2400" b="1" dirty="0"/>
                  <a:t>mod</a:t>
                </a:r>
                <a:r>
                  <a:rPr lang="en-US" altLang="zh-CN" sz="2400" dirty="0"/>
                  <a:t> </a:t>
                </a:r>
                <a:r>
                  <a:rPr lang="en-US" altLang="zh-CN" sz="2400" dirty="0" smtClean="0"/>
                  <a:t>645=126</a:t>
                </a:r>
              </a:p>
              <a:p>
                <a:pPr marL="628650" indent="-274638">
                  <a:buClr>
                    <a:srgbClr val="01559D"/>
                  </a:buClr>
                  <a:buFont typeface="Wingdings" panose="05000000000000000000" pitchFamily="2" charset="2"/>
                  <a:buChar char="Ø"/>
                </a:pPr>
                <a14:m>
                  <m:oMath xmlns:m="http://schemas.openxmlformats.org/officeDocument/2006/math">
                    <m:r>
                      <a:rPr lang="en-US" altLang="zh-CN" sz="2400" i="1" dirty="0" smtClean="0">
                        <a:latin typeface="Cambria Math" panose="02040503050406030204" pitchFamily="18" charset="0"/>
                      </a:rPr>
                      <m:t>𝑖</m:t>
                    </m:r>
                  </m:oMath>
                </a14:m>
                <a:r>
                  <a:rPr lang="en-US" altLang="zh-CN" sz="2400" dirty="0"/>
                  <a:t>=6:</a:t>
                </a:r>
                <a:r>
                  <a:rPr lang="zh-CN" altLang="en-US" sz="2400" dirty="0"/>
                  <a:t>因为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6</m:t>
                        </m:r>
                      </m:sub>
                    </m:sSub>
                  </m:oMath>
                </a14:m>
                <a:r>
                  <a:rPr lang="en-US" altLang="zh-CN" sz="2400" dirty="0" smtClean="0"/>
                  <a:t>=0, </a:t>
                </a:r>
                <a:r>
                  <a:rPr lang="zh-CN" altLang="en-US" sz="2400" dirty="0" smtClean="0"/>
                  <a:t>所以</a:t>
                </a:r>
                <a:r>
                  <a:rPr lang="zh-CN" altLang="en-US" sz="2400" dirty="0"/>
                  <a:t>有</a:t>
                </a:r>
                <a14:m>
                  <m:oMath xmlns:m="http://schemas.openxmlformats.org/officeDocument/2006/math">
                    <m:r>
                      <a:rPr lang="en-US" altLang="zh-CN" sz="2400" i="1" dirty="0" smtClean="0">
                        <a:latin typeface="Cambria Math" panose="02040503050406030204" pitchFamily="18" charset="0"/>
                      </a:rPr>
                      <m:t>𝑥</m:t>
                    </m:r>
                  </m:oMath>
                </a14:m>
                <a:r>
                  <a:rPr lang="en-US" altLang="zh-CN" sz="2400" dirty="0"/>
                  <a:t>=81</a:t>
                </a:r>
                <a:r>
                  <a:rPr lang="en-US" altLang="zh-CN" sz="2400" dirty="0" smtClean="0"/>
                  <a:t>, power=</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12</m:t>
                        </m:r>
                        <m:r>
                          <a:rPr lang="en-US" altLang="zh-CN" sz="2400" i="1">
                            <a:latin typeface="Cambria Math" panose="02040503050406030204" pitchFamily="18" charset="0"/>
                          </a:rPr>
                          <m:t>6</m:t>
                        </m:r>
                      </m:e>
                      <m:sup>
                        <m:r>
                          <a:rPr lang="en-US" altLang="zh-CN" sz="2400" i="1">
                            <a:latin typeface="Cambria Math" panose="02040503050406030204" pitchFamily="18" charset="0"/>
                          </a:rPr>
                          <m:t>2</m:t>
                        </m:r>
                      </m:sup>
                    </m:sSup>
                  </m:oMath>
                </a14:m>
                <a:r>
                  <a:rPr lang="en-US" altLang="zh-CN" sz="2400" b="1" dirty="0"/>
                  <a:t>mod</a:t>
                </a:r>
                <a:r>
                  <a:rPr lang="en-US" altLang="zh-CN" sz="2400" dirty="0"/>
                  <a:t> 645=396</a:t>
                </a:r>
              </a:p>
              <a:p>
                <a:pPr marL="628650" indent="-274638">
                  <a:buClr>
                    <a:srgbClr val="01559D"/>
                  </a:buClr>
                  <a:buFont typeface="Wingdings" panose="05000000000000000000" pitchFamily="2" charset="2"/>
                  <a:buChar char="Ø"/>
                </a:pPr>
                <a14:m>
                  <m:oMath xmlns:m="http://schemas.openxmlformats.org/officeDocument/2006/math">
                    <m:r>
                      <a:rPr lang="en-US" altLang="zh-CN" sz="2400" i="1" dirty="0" smtClean="0">
                        <a:latin typeface="Cambria Math" panose="02040503050406030204" pitchFamily="18" charset="0"/>
                      </a:rPr>
                      <m:t>𝑖</m:t>
                    </m:r>
                  </m:oMath>
                </a14:m>
                <a:r>
                  <a:rPr lang="en-US" altLang="zh-CN" sz="2400" dirty="0"/>
                  <a:t>=7:</a:t>
                </a:r>
                <a:r>
                  <a:rPr lang="zh-CN" altLang="en-US" sz="2400" dirty="0"/>
                  <a:t>因为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7</m:t>
                        </m:r>
                      </m:sub>
                    </m:sSub>
                  </m:oMath>
                </a14:m>
                <a:r>
                  <a:rPr lang="en-US" altLang="zh-CN" sz="2400" dirty="0" smtClean="0"/>
                  <a:t>=</a:t>
                </a:r>
                <a:r>
                  <a:rPr lang="en-US" altLang="zh-CN" sz="2400" dirty="0"/>
                  <a:t>1</a:t>
                </a:r>
                <a:r>
                  <a:rPr lang="en-US" altLang="zh-CN" sz="2400" dirty="0" smtClean="0"/>
                  <a:t>, </a:t>
                </a:r>
                <a:r>
                  <a:rPr lang="zh-CN" altLang="en-US" sz="2400" dirty="0" smtClean="0"/>
                  <a:t>所以</a:t>
                </a:r>
                <a:r>
                  <a:rPr lang="zh-CN" altLang="en-US" sz="2400" dirty="0"/>
                  <a:t>有</a:t>
                </a:r>
                <a14:m>
                  <m:oMath xmlns:m="http://schemas.openxmlformats.org/officeDocument/2006/math">
                    <m:r>
                      <a:rPr lang="en-US" altLang="zh-CN" sz="2400" i="1" dirty="0" smtClean="0">
                        <a:latin typeface="Cambria Math" panose="02040503050406030204" pitchFamily="18" charset="0"/>
                      </a:rPr>
                      <m:t>𝑥</m:t>
                    </m:r>
                  </m:oMath>
                </a14:m>
                <a:r>
                  <a:rPr lang="en-US" altLang="zh-CN" sz="2400" dirty="0"/>
                  <a:t>=(81*396) </a:t>
                </a:r>
                <a:r>
                  <a:rPr lang="en-US" altLang="zh-CN" sz="2400" b="1" dirty="0"/>
                  <a:t>mod</a:t>
                </a:r>
                <a:r>
                  <a:rPr lang="en-US" altLang="zh-CN" sz="2400" dirty="0"/>
                  <a:t> 645=471</a:t>
                </a:r>
                <a:r>
                  <a:rPr lang="en-US" altLang="zh-CN" sz="2400" dirty="0" smtClean="0"/>
                  <a:t>, power</a:t>
                </a:r>
                <a:r>
                  <a:rPr lang="en-US" altLang="zh-CN" sz="2400" dirty="0"/>
                  <a:t>=</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39</m:t>
                        </m:r>
                        <m:r>
                          <a:rPr lang="en-US" altLang="zh-CN" sz="2400" i="1">
                            <a:latin typeface="Cambria Math" panose="02040503050406030204" pitchFamily="18" charset="0"/>
                          </a:rPr>
                          <m:t>6</m:t>
                        </m:r>
                      </m:e>
                      <m:sup>
                        <m:r>
                          <a:rPr lang="en-US" altLang="zh-CN" sz="2400" i="1">
                            <a:latin typeface="Cambria Math" panose="02040503050406030204" pitchFamily="18" charset="0"/>
                          </a:rPr>
                          <m:t>2</m:t>
                        </m:r>
                      </m:sup>
                    </m:sSup>
                  </m:oMath>
                </a14:m>
                <a:r>
                  <a:rPr lang="en-US" altLang="zh-CN" sz="2400" dirty="0" smtClean="0"/>
                  <a:t> </a:t>
                </a:r>
                <a:r>
                  <a:rPr lang="en-US" altLang="zh-CN" sz="2400" b="1" dirty="0" smtClean="0"/>
                  <a:t>mod</a:t>
                </a:r>
                <a:r>
                  <a:rPr lang="en-US" altLang="zh-CN" sz="2400" dirty="0" smtClean="0"/>
                  <a:t> </a:t>
                </a:r>
                <a:r>
                  <a:rPr lang="en-US" altLang="zh-CN" sz="2400" dirty="0"/>
                  <a:t>645=81</a:t>
                </a:r>
              </a:p>
              <a:p>
                <a:pPr marL="628650" indent="-274638">
                  <a:buClr>
                    <a:srgbClr val="01559D"/>
                  </a:buClr>
                  <a:buFont typeface="Wingdings" panose="05000000000000000000" pitchFamily="2" charset="2"/>
                  <a:buChar char="Ø"/>
                </a:pPr>
                <a14:m>
                  <m:oMath xmlns:m="http://schemas.openxmlformats.org/officeDocument/2006/math">
                    <m:r>
                      <a:rPr lang="en-US" altLang="zh-CN" sz="2400" i="1" dirty="0" smtClean="0">
                        <a:latin typeface="Cambria Math" panose="02040503050406030204" pitchFamily="18" charset="0"/>
                      </a:rPr>
                      <m:t>𝑖</m:t>
                    </m:r>
                  </m:oMath>
                </a14:m>
                <a:r>
                  <a:rPr lang="en-US" altLang="zh-CN" sz="2400" dirty="0"/>
                  <a:t>=8:</a:t>
                </a:r>
                <a:r>
                  <a:rPr lang="zh-CN" altLang="en-US" sz="2400" dirty="0"/>
                  <a:t>因为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8</m:t>
                        </m:r>
                      </m:sub>
                    </m:sSub>
                  </m:oMath>
                </a14:m>
                <a:r>
                  <a:rPr lang="en-US" altLang="zh-CN" sz="2400" dirty="0" smtClean="0"/>
                  <a:t>=</a:t>
                </a:r>
                <a:r>
                  <a:rPr lang="en-US" altLang="zh-CN" sz="2400" dirty="0"/>
                  <a:t>0</a:t>
                </a:r>
                <a:r>
                  <a:rPr lang="en-US" altLang="zh-CN" sz="2400" dirty="0" smtClean="0"/>
                  <a:t>, </a:t>
                </a:r>
                <a:r>
                  <a:rPr lang="zh-CN" altLang="en-US" sz="2400" dirty="0" smtClean="0"/>
                  <a:t>所以</a:t>
                </a:r>
                <a:r>
                  <a:rPr lang="zh-CN" altLang="en-US" sz="2400" dirty="0"/>
                  <a:t>有</a:t>
                </a:r>
                <a14:m>
                  <m:oMath xmlns:m="http://schemas.openxmlformats.org/officeDocument/2006/math">
                    <m:r>
                      <a:rPr lang="en-US" altLang="zh-CN" sz="2400" i="1" dirty="0" smtClean="0">
                        <a:latin typeface="Cambria Math" panose="02040503050406030204" pitchFamily="18" charset="0"/>
                      </a:rPr>
                      <m:t>𝑥</m:t>
                    </m:r>
                  </m:oMath>
                </a14:m>
                <a:r>
                  <a:rPr lang="en-US" altLang="zh-CN" sz="2400" dirty="0"/>
                  <a:t>=471</a:t>
                </a:r>
                <a:r>
                  <a:rPr lang="en-US" altLang="zh-CN" sz="2400" dirty="0" smtClean="0"/>
                  <a:t>, power</a:t>
                </a:r>
                <a:r>
                  <a:rPr lang="en-US" altLang="zh-CN" sz="2400" dirty="0"/>
                  <a:t>=</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8</m:t>
                        </m:r>
                        <m:r>
                          <a:rPr lang="en-US" altLang="zh-CN" sz="2400" i="1">
                            <a:latin typeface="Cambria Math" panose="02040503050406030204" pitchFamily="18" charset="0"/>
                          </a:rPr>
                          <m:t>1</m:t>
                        </m:r>
                      </m:e>
                      <m:sup>
                        <m:r>
                          <a:rPr lang="en-US" altLang="zh-CN" sz="2400" i="1">
                            <a:latin typeface="Cambria Math" panose="02040503050406030204" pitchFamily="18" charset="0"/>
                          </a:rPr>
                          <m:t>2</m:t>
                        </m:r>
                      </m:sup>
                    </m:sSup>
                  </m:oMath>
                </a14:m>
                <a:r>
                  <a:rPr lang="en-US" altLang="zh-CN" sz="2400" b="1" dirty="0" smtClean="0"/>
                  <a:t>mod</a:t>
                </a:r>
                <a:r>
                  <a:rPr lang="en-US" altLang="zh-CN" sz="2400" dirty="0" smtClean="0"/>
                  <a:t> </a:t>
                </a:r>
                <a:r>
                  <a:rPr lang="en-US" altLang="zh-CN" sz="2400" dirty="0"/>
                  <a:t>645=111</a:t>
                </a:r>
              </a:p>
              <a:p>
                <a:pPr marL="628650" indent="-274638">
                  <a:buClr>
                    <a:srgbClr val="01559D"/>
                  </a:buClr>
                  <a:buFont typeface="Wingdings" panose="05000000000000000000" pitchFamily="2" charset="2"/>
                  <a:buChar char="Ø"/>
                </a:pPr>
                <a14:m>
                  <m:oMath xmlns:m="http://schemas.openxmlformats.org/officeDocument/2006/math">
                    <m:r>
                      <a:rPr lang="en-US" altLang="zh-CN" sz="2400" i="1" dirty="0" smtClean="0">
                        <a:latin typeface="Cambria Math" panose="02040503050406030204" pitchFamily="18" charset="0"/>
                      </a:rPr>
                      <m:t>𝑖</m:t>
                    </m:r>
                  </m:oMath>
                </a14:m>
                <a:r>
                  <a:rPr lang="en-US" altLang="zh-CN" sz="2400" dirty="0"/>
                  <a:t>=9:</a:t>
                </a:r>
                <a:r>
                  <a:rPr lang="zh-CN" altLang="en-US" sz="2400" dirty="0"/>
                  <a:t>因为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9</m:t>
                        </m:r>
                      </m:sub>
                    </m:sSub>
                  </m:oMath>
                </a14:m>
                <a:r>
                  <a:rPr lang="en-US" altLang="zh-CN" sz="2400" dirty="0" smtClean="0"/>
                  <a:t>=</a:t>
                </a:r>
                <a:r>
                  <a:rPr lang="en-US" altLang="zh-CN" sz="2400" dirty="0"/>
                  <a:t>1</a:t>
                </a:r>
                <a:r>
                  <a:rPr lang="en-US" altLang="zh-CN" sz="2400" dirty="0" smtClean="0"/>
                  <a:t>, </a:t>
                </a:r>
                <a:r>
                  <a:rPr lang="zh-CN" altLang="en-US" sz="2400" dirty="0" smtClean="0"/>
                  <a:t>所以</a:t>
                </a:r>
                <a:r>
                  <a:rPr lang="zh-CN" altLang="en-US" sz="2400" dirty="0"/>
                  <a:t>有</a:t>
                </a:r>
                <a14:m>
                  <m:oMath xmlns:m="http://schemas.openxmlformats.org/officeDocument/2006/math">
                    <m:r>
                      <a:rPr lang="en-US" altLang="zh-CN" sz="2400" i="1" dirty="0" smtClean="0">
                        <a:latin typeface="Cambria Math" panose="02040503050406030204" pitchFamily="18" charset="0"/>
                      </a:rPr>
                      <m:t>𝑥</m:t>
                    </m:r>
                  </m:oMath>
                </a14:m>
                <a:r>
                  <a:rPr lang="en-US" altLang="zh-CN" sz="2400" dirty="0"/>
                  <a:t>=(471*111) </a:t>
                </a:r>
                <a:r>
                  <a:rPr lang="en-US" altLang="zh-CN" sz="2400" b="1" dirty="0"/>
                  <a:t>mod</a:t>
                </a:r>
                <a:r>
                  <a:rPr lang="en-US" altLang="zh-CN" sz="2400" dirty="0"/>
                  <a:t> 645=36</a:t>
                </a:r>
              </a:p>
              <a:p>
                <a:pPr marL="628650" indent="-274638">
                  <a:buClr>
                    <a:srgbClr val="01559D"/>
                  </a:buClr>
                  <a:buFont typeface="Wingdings" panose="05000000000000000000" pitchFamily="2" charset="2"/>
                  <a:buChar char="Ø"/>
                </a:pPr>
                <a:r>
                  <a:rPr lang="zh-CN" altLang="en-US" sz="2400" dirty="0"/>
                  <a:t>根据以上步骤</a:t>
                </a:r>
                <a:r>
                  <a:rPr lang="en-US" altLang="zh-CN" sz="2400" dirty="0" smtClean="0"/>
                  <a:t>, </a:t>
                </a:r>
                <a:r>
                  <a:rPr lang="zh-CN" altLang="en-US" sz="2400" dirty="0" smtClean="0"/>
                  <a:t>可以</a:t>
                </a:r>
                <a:r>
                  <a:rPr lang="zh-CN" altLang="en-US" sz="2400" dirty="0"/>
                  <a:t>得出结果为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3</m:t>
                        </m:r>
                      </m:e>
                      <m:sup>
                        <m:r>
                          <a:rPr lang="en-US" altLang="zh-CN" sz="2400" i="1">
                            <a:latin typeface="Cambria Math" panose="02040503050406030204" pitchFamily="18" charset="0"/>
                          </a:rPr>
                          <m:t>644</m:t>
                        </m:r>
                      </m:sup>
                    </m:sSup>
                  </m:oMath>
                </a14:m>
                <a:r>
                  <a:rPr lang="en-US" altLang="zh-CN" sz="2400" dirty="0"/>
                  <a:t> </a:t>
                </a:r>
                <a:r>
                  <a:rPr lang="en-US" altLang="zh-CN" sz="2400" b="1" dirty="0"/>
                  <a:t>mod</a:t>
                </a:r>
                <a:r>
                  <a:rPr lang="en-US" altLang="zh-CN" sz="2400" dirty="0"/>
                  <a:t> 645=36</a:t>
                </a:r>
                <a:r>
                  <a:rPr lang="en-US" altLang="zh-CN" sz="2400" dirty="0" smtClean="0"/>
                  <a:t>.</a:t>
                </a:r>
              </a:p>
              <a:p>
                <a:endParaRPr lang="en-US" altLang="zh-CN"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C357C31C-5E5D-45FE-9B60-3EF60EC094AF}"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57</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0394959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990600"/>
            <a:ext cx="11277600" cy="609600"/>
          </a:xfrm>
          <a:prstGeom prst="rect">
            <a:avLst/>
          </a:prstGeom>
          <a:solidFill>
            <a:schemeClr val="accent3">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Title 1"/>
          <p:cNvSpPr>
            <a:spLocks noGrp="1"/>
          </p:cNvSpPr>
          <p:nvPr>
            <p:ph type="title"/>
          </p:nvPr>
        </p:nvSpPr>
        <p:spPr/>
        <p:txBody>
          <a:bodyPr/>
          <a:lstStyle/>
          <a:p>
            <a:r>
              <a:rPr lang="en-US" altLang="zh-CN" dirty="0" smtClean="0"/>
              <a:t>4.2 </a:t>
            </a:r>
            <a:r>
              <a:rPr lang="zh-CN" altLang="en-US" dirty="0" smtClean="0"/>
              <a:t>课后作业</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1. </a:t>
                </a:r>
                <a:r>
                  <a:rPr lang="zh-CN" altLang="en-US" dirty="0" smtClean="0"/>
                  <a:t>把下列整数从十进制表示转换为二进制表示</a:t>
                </a:r>
                <a:endParaRPr lang="en-US" altLang="zh-CN" dirty="0" smtClean="0"/>
              </a:p>
              <a:p>
                <a:pPr marL="628650" indent="-274638">
                  <a:buClr>
                    <a:srgbClr val="01559D"/>
                  </a:buClr>
                  <a:buFont typeface="Wingdings" panose="05000000000000000000" pitchFamily="2" charset="2"/>
                  <a:buChar char="Ø"/>
                </a:pPr>
                <a:r>
                  <a:rPr lang="en-US" altLang="zh-CN" sz="2400" dirty="0"/>
                  <a:t>a) 321</a:t>
                </a:r>
              </a:p>
              <a:p>
                <a:pPr marL="628650" indent="-274638">
                  <a:buClr>
                    <a:srgbClr val="01559D"/>
                  </a:buClr>
                  <a:buFont typeface="Wingdings" panose="05000000000000000000" pitchFamily="2" charset="2"/>
                  <a:buChar char="Ø"/>
                </a:pPr>
                <a:r>
                  <a:rPr lang="en-US" altLang="zh-CN" sz="2400" dirty="0"/>
                  <a:t>b) 1023</a:t>
                </a:r>
              </a:p>
              <a:p>
                <a:pPr marL="628650" indent="-274638">
                  <a:buClr>
                    <a:srgbClr val="01559D"/>
                  </a:buClr>
                  <a:buFont typeface="Wingdings" panose="05000000000000000000" pitchFamily="2" charset="2"/>
                  <a:buChar char="Ø"/>
                </a:pPr>
                <a:r>
                  <a:rPr lang="en-US" altLang="zh-CN" sz="2400" dirty="0"/>
                  <a:t>c) 100632</a:t>
                </a:r>
              </a:p>
              <a:p>
                <a:r>
                  <a:rPr lang="en-US" altLang="zh-CN" dirty="0" smtClean="0"/>
                  <a:t>2. </a:t>
                </a:r>
                <a:r>
                  <a:rPr lang="zh-CN" altLang="en-US" dirty="0"/>
                  <a:t>用模指数运算的</a:t>
                </a:r>
                <a:r>
                  <a:rPr lang="zh-CN" altLang="en-US" dirty="0" smtClean="0"/>
                  <a:t>方法求</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11</m:t>
                        </m:r>
                      </m:e>
                      <m:sup>
                        <m:r>
                          <a:rPr lang="en-US" altLang="zh-CN" b="0" i="1" smtClean="0">
                            <a:latin typeface="Cambria Math" panose="02040503050406030204" pitchFamily="18" charset="0"/>
                          </a:rPr>
                          <m:t>644</m:t>
                        </m:r>
                      </m:sup>
                    </m:sSup>
                    <m:r>
                      <a:rPr lang="en-US" altLang="zh-CN" b="1" i="0" smtClean="0">
                        <a:latin typeface="Cambria Math" panose="02040503050406030204" pitchFamily="18" charset="0"/>
                      </a:rPr>
                      <m:t> </m:t>
                    </m:r>
                    <m:r>
                      <a:rPr lang="en-US" altLang="zh-CN" b="1" i="0">
                        <a:latin typeface="Cambria Math" panose="02040503050406030204" pitchFamily="18" charset="0"/>
                      </a:rPr>
                      <m:t>𝐦𝐨𝐝</m:t>
                    </m:r>
                  </m:oMath>
                </a14:m>
                <a:r>
                  <a:rPr lang="en-US" altLang="zh-CN" dirty="0" smtClean="0"/>
                  <a:t> 645</a:t>
                </a:r>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C357C31C-5E5D-45FE-9B60-3EF60EC094AF}"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58</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0828392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410200" y="1923068"/>
            <a:ext cx="6781801" cy="2780907"/>
          </a:xfrm>
        </p:spPr>
        <p:txBody>
          <a:bodyPr>
            <a:normAutofit/>
          </a:bodyPr>
          <a:lstStyle/>
          <a:p>
            <a:r>
              <a:rPr lang="zh-CN" altLang="en-US" dirty="0" smtClean="0"/>
              <a:t>第</a:t>
            </a:r>
            <a:r>
              <a:rPr lang="en-US" altLang="zh-CN" dirty="0" smtClean="0"/>
              <a:t>4.3</a:t>
            </a:r>
            <a:r>
              <a:rPr lang="zh-CN" altLang="en-US" dirty="0" smtClean="0"/>
              <a:t>节</a:t>
            </a:r>
            <a:r>
              <a:rPr lang="zh-CN" altLang="en-US" dirty="0"/>
              <a:t>素数和</a:t>
            </a:r>
            <a:r>
              <a:rPr lang="zh-CN" altLang="en-US" dirty="0" smtClean="0"/>
              <a:t>最大公约数</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4.3: Primes and Greatest Common Divisors</a:t>
            </a:r>
            <a:endParaRPr lang="zh-CN" altLang="en-US" sz="1800" dirty="0"/>
          </a:p>
        </p:txBody>
      </p:sp>
      <p:pic>
        <p:nvPicPr>
          <p:cNvPr id="7" name="图片 6"/>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46688" y="1920712"/>
            <a:ext cx="4035458" cy="2780907"/>
          </a:xfrm>
          <a:prstGeom prst="rect">
            <a:avLst/>
          </a:prstGeom>
        </p:spPr>
      </p:pic>
    </p:spTree>
    <p:extLst>
      <p:ext uri="{BB962C8B-B14F-4D97-AF65-F5344CB8AC3E}">
        <p14:creationId xmlns:p14="http://schemas.microsoft.com/office/powerpoint/2010/main" val="12434574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828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整数整除的性质</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a:t>
                </a:r>
                <a:r>
                  <a:rPr lang="zh-CN" altLang="en-US" dirty="0" smtClean="0"/>
                  <a:t>定理</a:t>
                </a:r>
                <a:r>
                  <a:rPr lang="en-US" altLang="zh-CN" dirty="0" smtClean="0"/>
                  <a:t>1】</a:t>
                </a:r>
                <a:r>
                  <a:rPr lang="en-US" dirty="0" smtClean="0"/>
                  <a:t>: </a:t>
                </a:r>
                <a:r>
                  <a:rPr lang="zh-CN" altLang="en-US" dirty="0" smtClean="0"/>
                  <a:t>令</a:t>
                </a:r>
                <a:r>
                  <a:rPr lang="en-US" dirty="0" smtClean="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𝑐</m:t>
                    </m:r>
                    <m:r>
                      <a:rPr lang="en-US" i="1" dirty="0" smtClean="0">
                        <a:latin typeface="Cambria Math" panose="02040503050406030204" pitchFamily="18" charset="0"/>
                      </a:rPr>
                      <m:t> </m:t>
                    </m:r>
                  </m:oMath>
                </a14:m>
                <a:r>
                  <a:rPr lang="zh-CN" altLang="en-US" dirty="0" smtClean="0"/>
                  <a:t>为整数</a:t>
                </a:r>
                <a:r>
                  <a:rPr lang="en-US" altLang="zh-CN" dirty="0" smtClean="0"/>
                  <a:t>, </a:t>
                </a:r>
                <a:r>
                  <a:rPr lang="zh-CN" altLang="en-US" dirty="0" smtClean="0"/>
                  <a:t>其中</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oMath>
                </a14:m>
                <a:r>
                  <a:rPr lang="en-US" dirty="0" smtClean="0"/>
                  <a:t>≠0. </a:t>
                </a:r>
              </a:p>
              <a:p>
                <a:pPr lvl="1"/>
                <a:r>
                  <a:rPr lang="en-US" altLang="zh-CN" dirty="0"/>
                  <a:t>(</a:t>
                </a:r>
                <a:r>
                  <a:rPr lang="en-US" altLang="zh-CN" dirty="0" err="1"/>
                  <a:t>i</a:t>
                </a:r>
                <a:r>
                  <a:rPr lang="en-US" altLang="zh-CN" dirty="0" smtClean="0"/>
                  <a:t>) </a:t>
                </a:r>
                <a:r>
                  <a:rPr lang="zh-CN" altLang="en-US" dirty="0" smtClean="0"/>
                  <a:t>如果</a:t>
                </a:r>
                <a:r>
                  <a:rPr lang="en-US" dirty="0" smtClean="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𝑐</m:t>
                    </m:r>
                  </m:oMath>
                </a14:m>
                <a:r>
                  <a:rPr lang="en-US" dirty="0" smtClean="0"/>
                  <a:t>, </a:t>
                </a:r>
                <a:r>
                  <a:rPr lang="zh-CN" altLang="en-US" dirty="0" smtClean="0"/>
                  <a:t>则</a:t>
                </a:r>
                <a:r>
                  <a:rPr lang="en-US" dirty="0" smtClean="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smtClean="0">
                        <a:latin typeface="Cambria Math" panose="02040503050406030204" pitchFamily="18" charset="0"/>
                      </a:rPr>
                      <m:t>𝑐</m:t>
                    </m:r>
                    <m:r>
                      <a:rPr lang="en-US" i="1" dirty="0" smtClean="0">
                        <a:latin typeface="Cambria Math" panose="02040503050406030204" pitchFamily="18" charset="0"/>
                      </a:rPr>
                      <m:t>);</m:t>
                    </m:r>
                  </m:oMath>
                </a14:m>
                <a:endParaRPr lang="en-US" dirty="0" smtClean="0"/>
              </a:p>
              <a:p>
                <a:pPr lvl="1"/>
                <a:r>
                  <a:rPr lang="en-US" altLang="zh-CN" dirty="0"/>
                  <a:t>(</a:t>
                </a:r>
                <a:r>
                  <a:rPr lang="en-US" altLang="zh-CN" dirty="0" smtClean="0"/>
                  <a:t>ii) </a:t>
                </a:r>
                <a:r>
                  <a:rPr lang="zh-CN" altLang="en-US" dirty="0" smtClean="0"/>
                  <a:t>如果</a:t>
                </a:r>
                <a:r>
                  <a:rPr lang="en-US" dirty="0" smtClean="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oMath>
                </a14:m>
                <a:r>
                  <a:rPr lang="en-US" dirty="0" smtClean="0"/>
                  <a:t>, </a:t>
                </a:r>
                <a:r>
                  <a:rPr lang="zh-CN" altLang="en-US" dirty="0" smtClean="0"/>
                  <a:t>那么对所有的整数</a:t>
                </a:r>
                <a14:m>
                  <m:oMath xmlns:m="http://schemas.openxmlformats.org/officeDocument/2006/math">
                    <m:r>
                      <a:rPr lang="en-US" altLang="zh-CN" i="1" dirty="0" smtClean="0">
                        <a:latin typeface="Cambria Math" panose="02040503050406030204" pitchFamily="18" charset="0"/>
                      </a:rPr>
                      <m:t>𝑐</m:t>
                    </m:r>
                  </m:oMath>
                </a14:m>
                <a:r>
                  <a:rPr lang="zh-CN" altLang="en-US" dirty="0" smtClean="0"/>
                  <a:t>都有</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err="1" smtClean="0">
                        <a:latin typeface="Cambria Math" panose="02040503050406030204" pitchFamily="18" charset="0"/>
                      </a:rPr>
                      <m:t>𝑏𝑐</m:t>
                    </m:r>
                  </m:oMath>
                </a14:m>
                <a:r>
                  <a:rPr lang="en-US" dirty="0" smtClean="0"/>
                  <a:t>;</a:t>
                </a:r>
              </a:p>
              <a:p>
                <a:pPr lvl="1"/>
                <a:r>
                  <a:rPr lang="en-US" altLang="zh-CN" dirty="0"/>
                  <a:t>(</a:t>
                </a:r>
                <a:r>
                  <a:rPr lang="en-US" altLang="zh-CN" dirty="0" smtClean="0"/>
                  <a:t>iii) </a:t>
                </a:r>
                <a:r>
                  <a:rPr lang="zh-CN" altLang="en-US" dirty="0" smtClean="0"/>
                  <a:t>如果</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smtClean="0">
                        <a:latin typeface="Cambria Math" panose="02040503050406030204" pitchFamily="18" charset="0"/>
                      </a:rPr>
                      <m:t>𝑐</m:t>
                    </m:r>
                  </m:oMath>
                </a14:m>
                <a:r>
                  <a:rPr lang="en-US" dirty="0" smtClean="0"/>
                  <a:t>, </a:t>
                </a:r>
                <a:r>
                  <a:rPr lang="zh-CN" altLang="en-US" dirty="0" smtClean="0"/>
                  <a:t>则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𝑐</m:t>
                    </m:r>
                  </m:oMath>
                </a14:m>
                <a:r>
                  <a:rPr lang="en-US" dirty="0" smtClean="0"/>
                  <a:t>.</a:t>
                </a:r>
              </a:p>
              <a:p>
                <a:pPr marL="274320" lvl="1" indent="-274320">
                  <a:lnSpc>
                    <a:spcPct val="100000"/>
                  </a:lnSpc>
                  <a:spcBef>
                    <a:spcPts val="1000"/>
                  </a:spcBef>
                  <a:buClr>
                    <a:srgbClr val="CEA524"/>
                  </a:buClr>
                  <a:buSzPct val="100000"/>
                  <a:buFont typeface="Wingdings" panose="05000000000000000000" pitchFamily="2" charset="2"/>
                  <a:buChar char="q"/>
                </a:pPr>
                <a:r>
                  <a:rPr lang="zh-CN" altLang="en-US" sz="2800" dirty="0" smtClean="0"/>
                  <a:t>例</a:t>
                </a:r>
                <a:r>
                  <a:rPr lang="en-US" altLang="zh-CN" sz="2800" dirty="0" smtClean="0"/>
                  <a:t>:</a:t>
                </a:r>
                <a:r>
                  <a:rPr lang="zh-CN" altLang="en-US" sz="2800" dirty="0" smtClean="0"/>
                  <a:t>证明上述定理中的</a:t>
                </a:r>
                <a:r>
                  <a:rPr lang="en-US" altLang="zh-CN" sz="2800" dirty="0" smtClean="0"/>
                  <a:t>(</a:t>
                </a:r>
                <a:r>
                  <a:rPr lang="en-US" altLang="zh-CN" sz="2800" dirty="0" err="1" smtClean="0"/>
                  <a:t>i</a:t>
                </a:r>
                <a:r>
                  <a:rPr lang="en-US" altLang="zh-CN" sz="2800" dirty="0" smtClean="0"/>
                  <a:t>).</a:t>
                </a:r>
              </a:p>
              <a:p>
                <a:pPr marL="274320" lvl="1" indent="-274320">
                  <a:lnSpc>
                    <a:spcPct val="100000"/>
                  </a:lnSpc>
                  <a:spcBef>
                    <a:spcPts val="1000"/>
                  </a:spcBef>
                  <a:buClr>
                    <a:srgbClr val="CEA524"/>
                  </a:buClr>
                  <a:buSzPct val="100000"/>
                  <a:buFont typeface="Wingdings" panose="05000000000000000000" pitchFamily="2" charset="2"/>
                  <a:buChar char="q"/>
                </a:pPr>
                <a:r>
                  <a:rPr lang="zh-CN" altLang="en-US" sz="2800" dirty="0" smtClean="0"/>
                  <a:t>解</a:t>
                </a:r>
                <a:r>
                  <a:rPr lang="en-US" altLang="zh-CN" sz="2800" dirty="0" smtClean="0"/>
                  <a:t>:</a:t>
                </a:r>
                <a:r>
                  <a:rPr lang="zh-CN" altLang="en-US" sz="2800" dirty="0" smtClean="0"/>
                  <a:t>假定</a:t>
                </a:r>
                <a14:m>
                  <m:oMath xmlns:m="http://schemas.openxmlformats.org/officeDocument/2006/math">
                    <m:r>
                      <a:rPr lang="en-US" altLang="zh-CN" sz="2800" i="1" dirty="0" smtClean="0">
                        <a:latin typeface="Cambria Math" panose="02040503050406030204" pitchFamily="18" charset="0"/>
                      </a:rPr>
                      <m:t>𝑎</m:t>
                    </m:r>
                    <m:r>
                      <a:rPr lang="en-US" altLang="zh-CN" sz="2800" i="1" dirty="0" smtClean="0">
                        <a:latin typeface="Cambria Math" panose="02040503050406030204" pitchFamily="18" charset="0"/>
                      </a:rPr>
                      <m:t> | </m:t>
                    </m:r>
                    <m:r>
                      <a:rPr lang="en-US" altLang="zh-CN" sz="2800" i="1" dirty="0">
                        <a:latin typeface="Cambria Math" panose="02040503050406030204" pitchFamily="18" charset="0"/>
                      </a:rPr>
                      <m:t>𝑏</m:t>
                    </m:r>
                  </m:oMath>
                </a14:m>
                <a:r>
                  <a:rPr lang="en-US" altLang="zh-CN" sz="2800" dirty="0" smtClean="0"/>
                  <a:t>, </a:t>
                </a:r>
                <a14:m>
                  <m:oMath xmlns:m="http://schemas.openxmlformats.org/officeDocument/2006/math">
                    <m:r>
                      <a:rPr lang="en-US" altLang="zh-CN" sz="2800" b="0" i="0" dirty="0" smtClean="0">
                        <a:latin typeface="Cambria Math" panose="02040503050406030204" pitchFamily="18" charset="0"/>
                      </a:rPr>
                      <m:t> </m:t>
                    </m:r>
                    <m:r>
                      <a:rPr lang="en-US" altLang="zh-CN" sz="2800" i="1" dirty="0" smtClean="0">
                        <a:latin typeface="Cambria Math" panose="02040503050406030204" pitchFamily="18" charset="0"/>
                      </a:rPr>
                      <m:t>𝑎</m:t>
                    </m:r>
                    <m:r>
                      <a:rPr lang="en-US" altLang="zh-CN" sz="2800" i="1" dirty="0" smtClean="0">
                        <a:latin typeface="Cambria Math" panose="02040503050406030204" pitchFamily="18" charset="0"/>
                      </a:rPr>
                      <m:t> | </m:t>
                    </m:r>
                    <m:r>
                      <a:rPr lang="en-US" altLang="zh-CN" sz="2800" i="1" dirty="0">
                        <a:latin typeface="Cambria Math" panose="02040503050406030204" pitchFamily="18" charset="0"/>
                      </a:rPr>
                      <m:t>𝑐</m:t>
                    </m:r>
                  </m:oMath>
                </a14:m>
                <a:r>
                  <a:rPr lang="en-US" altLang="zh-CN" sz="2800" dirty="0"/>
                  <a:t>, </a:t>
                </a:r>
                <a:r>
                  <a:rPr lang="zh-CN" altLang="en-US" sz="2800" dirty="0" smtClean="0"/>
                  <a:t>则从整除的定义可知</a:t>
                </a:r>
                <a:r>
                  <a:rPr lang="en-US" altLang="zh-CN" sz="2800" dirty="0" smtClean="0"/>
                  <a:t>, </a:t>
                </a:r>
                <a:r>
                  <a:rPr lang="zh-CN" altLang="en-US" sz="2800" dirty="0" smtClean="0"/>
                  <a:t>存在整数</a:t>
                </a:r>
                <a14:m>
                  <m:oMath xmlns:m="http://schemas.openxmlformats.org/officeDocument/2006/math">
                    <m:r>
                      <a:rPr lang="en-US" altLang="zh-CN" sz="2800" i="1" dirty="0" smtClean="0">
                        <a:latin typeface="Cambria Math" panose="02040503050406030204" pitchFamily="18" charset="0"/>
                      </a:rPr>
                      <m:t>𝑠</m:t>
                    </m:r>
                  </m:oMath>
                </a14:m>
                <a:r>
                  <a:rPr lang="zh-CN" altLang="en-US" sz="2800" dirty="0" smtClean="0"/>
                  <a:t>和</a:t>
                </a:r>
                <a14:m>
                  <m:oMath xmlns:m="http://schemas.openxmlformats.org/officeDocument/2006/math">
                    <m:r>
                      <a:rPr lang="en-US" altLang="zh-CN" sz="2800" i="1" dirty="0" smtClean="0">
                        <a:latin typeface="Cambria Math" panose="02040503050406030204" pitchFamily="18" charset="0"/>
                      </a:rPr>
                      <m:t>𝑡</m:t>
                    </m:r>
                  </m:oMath>
                </a14:m>
                <a:r>
                  <a:rPr lang="en-US" altLang="zh-CN" sz="2800" dirty="0" smtClean="0"/>
                  <a:t>, </a:t>
                </a:r>
                <a:r>
                  <a:rPr lang="zh-CN" altLang="en-US" sz="2800" dirty="0" smtClean="0"/>
                  <a:t>满足</a:t>
                </a:r>
                <a14:m>
                  <m:oMath xmlns:m="http://schemas.openxmlformats.org/officeDocument/2006/math">
                    <m:r>
                      <a:rPr lang="en-US" altLang="zh-CN" sz="2800" i="1" dirty="0" smtClean="0">
                        <a:latin typeface="Cambria Math" panose="02040503050406030204" pitchFamily="18" charset="0"/>
                      </a:rPr>
                      <m:t>𝑏</m:t>
                    </m:r>
                  </m:oMath>
                </a14:m>
                <a:r>
                  <a:rPr lang="en-US" altLang="zh-CN" sz="2800" dirty="0" smtClean="0"/>
                  <a:t> </a:t>
                </a:r>
                <a14:m>
                  <m:oMath xmlns:m="http://schemas.openxmlformats.org/officeDocument/2006/math">
                    <m:r>
                      <a:rPr lang="en-US" altLang="zh-CN" sz="2800" i="1" dirty="0" smtClean="0">
                        <a:latin typeface="Cambria Math" panose="02040503050406030204" pitchFamily="18" charset="0"/>
                      </a:rPr>
                      <m:t>=</m:t>
                    </m:r>
                  </m:oMath>
                </a14:m>
                <a:r>
                  <a:rPr lang="en-US" altLang="zh-CN" sz="2800" dirty="0"/>
                  <a:t> </a:t>
                </a:r>
                <a14:m>
                  <m:oMath xmlns:m="http://schemas.openxmlformats.org/officeDocument/2006/math">
                    <m:r>
                      <a:rPr lang="en-US" altLang="zh-CN" sz="2800" i="1" dirty="0" smtClean="0">
                        <a:latin typeface="Cambria Math" panose="02040503050406030204" pitchFamily="18" charset="0"/>
                      </a:rPr>
                      <m:t>𝑎𝑠</m:t>
                    </m:r>
                  </m:oMath>
                </a14:m>
                <a:r>
                  <a:rPr lang="en-US" altLang="zh-CN" sz="2800" dirty="0"/>
                  <a:t> </a:t>
                </a:r>
                <a:r>
                  <a:rPr lang="zh-CN" altLang="en-US" sz="2800" dirty="0" smtClean="0"/>
                  <a:t>和</a:t>
                </a:r>
                <a:r>
                  <a:rPr lang="en-US" altLang="zh-CN" sz="2800" dirty="0" smtClean="0"/>
                  <a:t> </a:t>
                </a:r>
                <a14:m>
                  <m:oMath xmlns:m="http://schemas.openxmlformats.org/officeDocument/2006/math">
                    <m:r>
                      <a:rPr lang="en-US" altLang="zh-CN" sz="2800" i="1" dirty="0" smtClean="0">
                        <a:latin typeface="Cambria Math" panose="02040503050406030204" pitchFamily="18" charset="0"/>
                      </a:rPr>
                      <m:t>𝑐</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𝑎𝑡</m:t>
                    </m:r>
                  </m:oMath>
                </a14:m>
                <a:r>
                  <a:rPr lang="en-US" altLang="zh-CN" sz="2800" dirty="0"/>
                  <a:t>. </a:t>
                </a:r>
                <a:r>
                  <a:rPr lang="en-US" altLang="zh-CN" sz="2800" dirty="0" smtClean="0"/>
                  <a:t> </a:t>
                </a:r>
                <a:r>
                  <a:rPr lang="zh-CN" altLang="en-US" sz="2800" dirty="0" smtClean="0"/>
                  <a:t>因此</a:t>
                </a:r>
                <a:r>
                  <a:rPr lang="en-US" altLang="zh-CN" sz="2800" dirty="0" smtClean="0"/>
                  <a:t>, </a:t>
                </a:r>
                <a14:m>
                  <m:oMath xmlns:m="http://schemas.openxmlformats.org/officeDocument/2006/math">
                    <m:r>
                      <a:rPr lang="en-US" altLang="zh-CN" sz="2800" i="1" dirty="0" smtClean="0">
                        <a:latin typeface="Cambria Math" panose="02040503050406030204" pitchFamily="18" charset="0"/>
                      </a:rPr>
                      <m:t>𝑏</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𝑐</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𝑎𝑠</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𝑎𝑡</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𝑎</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𝑠</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𝑡</m:t>
                    </m:r>
                    <m:r>
                      <a:rPr lang="en-US" altLang="zh-CN" sz="2800" i="1" dirty="0" smtClean="0">
                        <a:latin typeface="Cambria Math" panose="02040503050406030204" pitchFamily="18" charset="0"/>
                      </a:rPr>
                      <m:t>)</m:t>
                    </m:r>
                  </m:oMath>
                </a14:m>
                <a:r>
                  <a:rPr lang="en-US" altLang="zh-CN" sz="2800" dirty="0"/>
                  <a:t>.</a:t>
                </a:r>
                <a:r>
                  <a:rPr lang="en-US" altLang="zh-CN" sz="2800" dirty="0" smtClean="0"/>
                  <a:t> </a:t>
                </a:r>
                <a:r>
                  <a:rPr lang="zh-CN" altLang="en-US" sz="2800" dirty="0" smtClean="0"/>
                  <a:t>于是</a:t>
                </a:r>
                <a14:m>
                  <m:oMath xmlns:m="http://schemas.openxmlformats.org/officeDocument/2006/math">
                    <m:r>
                      <a:rPr lang="en-US" altLang="zh-CN" sz="2800" i="1" dirty="0" smtClean="0">
                        <a:latin typeface="Cambria Math" panose="02040503050406030204" pitchFamily="18" charset="0"/>
                      </a:rPr>
                      <m:t>𝑎</m:t>
                    </m:r>
                    <m:r>
                      <a:rPr lang="en-US" altLang="zh-CN" sz="2800" i="1" dirty="0" smtClean="0">
                        <a:latin typeface="Cambria Math" panose="02040503050406030204" pitchFamily="18" charset="0"/>
                      </a:rPr>
                      <m:t> | (</m:t>
                    </m:r>
                    <m:r>
                      <a:rPr lang="en-US" altLang="zh-CN" sz="2800" i="1" dirty="0">
                        <a:latin typeface="Cambria Math" panose="02040503050406030204" pitchFamily="18" charset="0"/>
                      </a:rPr>
                      <m:t>𝑏</m:t>
                    </m:r>
                    <m:r>
                      <a:rPr lang="en-US" altLang="zh-CN" sz="2800" i="1" dirty="0">
                        <a:latin typeface="Cambria Math" panose="02040503050406030204" pitchFamily="18" charset="0"/>
                      </a:rPr>
                      <m:t> + </m:t>
                    </m:r>
                    <m:r>
                      <a:rPr lang="en-US" altLang="zh-CN" sz="2800" i="1" dirty="0">
                        <a:latin typeface="Cambria Math" panose="02040503050406030204" pitchFamily="18" charset="0"/>
                      </a:rPr>
                      <m:t>𝑐</m:t>
                    </m:r>
                    <m:r>
                      <a:rPr lang="en-US" altLang="zh-CN" sz="2800" i="1" dirty="0" smtClean="0">
                        <a:latin typeface="Cambria Math" panose="02040503050406030204" pitchFamily="18" charset="0"/>
                      </a:rPr>
                      <m:t>).</m:t>
                    </m:r>
                  </m:oMath>
                </a14:m>
                <a:endParaRPr lang="en-US" altLang="zh-CN" sz="2800" dirty="0" smtClean="0"/>
              </a:p>
              <a:p>
                <a:pPr marL="0" lvl="1" indent="0">
                  <a:lnSpc>
                    <a:spcPct val="100000"/>
                  </a:lnSpc>
                  <a:spcBef>
                    <a:spcPts val="1000"/>
                  </a:spcBef>
                  <a:buClr>
                    <a:srgbClr val="CEA524"/>
                  </a:buClr>
                  <a:buSzPct val="100000"/>
                  <a:buNone/>
                </a:pPr>
                <a:endParaRPr lang="en-US" altLang="zh-CN" sz="2800" dirty="0"/>
              </a:p>
              <a:p>
                <a:pPr marL="393192" lvl="1" indent="0">
                  <a:buNone/>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a:stretch>
              </a:blipFill>
            </p:spPr>
            <p:txBody>
              <a:bodyPr/>
              <a:lstStyle/>
              <a:p>
                <a:r>
                  <a:rPr lang="zh-CN" altLang="en-US">
                    <a:noFill/>
                  </a:rPr>
                  <a:t> </a:t>
                </a:r>
              </a:p>
            </p:txBody>
          </p:sp>
        </mc:Fallback>
      </mc:AlternateContent>
      <p:sp>
        <p:nvSpPr>
          <p:cNvPr id="9" name="日期占位符 8"/>
          <p:cNvSpPr>
            <a:spLocks noGrp="1"/>
          </p:cNvSpPr>
          <p:nvPr>
            <p:ph type="dt" sz="half" idx="10"/>
          </p:nvPr>
        </p:nvSpPr>
        <p:spPr/>
        <p:txBody>
          <a:bodyPr/>
          <a:lstStyle/>
          <a:p>
            <a:fld id="{A2B9A43C-76AC-4E8D-9114-00326D70EBBC}"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6</a:t>
            </a:fld>
            <a:endParaRPr lang="zh-CN" altLang="en-US" dirty="0"/>
          </a:p>
        </p:txBody>
      </p:sp>
      <p:sp>
        <p:nvSpPr>
          <p:cNvPr id="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71000">
              <a:schemeClr val="bg1"/>
            </a:gs>
            <a:gs pos="39000">
              <a:schemeClr val="bg1">
                <a:lumMod val="95000"/>
              </a:schemeClr>
            </a:gs>
            <a:gs pos="0">
              <a:srgbClr val="DCDCDC"/>
            </a:gs>
            <a:gs pos="100000">
              <a:srgbClr val="DCDCDC"/>
            </a:gs>
          </a:gsLst>
          <a:lin ang="13500000" scaled="1"/>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defTabSz="1219170"/>
              <a:r>
                <a:rPr lang="zh-CN" altLang="en-US" sz="4267" b="1" dirty="0" smtClean="0">
                  <a:solidFill>
                    <a:srgbClr val="01559D"/>
                  </a:solidFill>
                  <a:latin typeface="微软雅黑" pitchFamily="34" charset="-122"/>
                  <a:ea typeface="微软雅黑" pitchFamily="34" charset="-122"/>
                </a:rPr>
                <a:t>知识要点</a:t>
              </a:r>
              <a:endParaRPr lang="zh-CN" altLang="en-US" sz="4267" b="1" dirty="0">
                <a:solidFill>
                  <a:srgbClr val="01559D"/>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1371600"/>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1</a:t>
              </a:r>
              <a:endParaRPr lang="zh-CN" altLang="en-US" sz="2400" b="1" dirty="0">
                <a:solidFill>
                  <a:srgbClr val="01559D"/>
                </a:solidFill>
                <a:latin typeface="微软雅黑" pitchFamily="34" charset="-122"/>
                <a:ea typeface="微软雅黑" pitchFamily="34" charset="-122"/>
              </a:endParaRPr>
            </a:p>
          </p:txBody>
        </p:sp>
        <p:sp>
          <p:nvSpPr>
            <p:cNvPr id="5" name="TextBox 4"/>
            <p:cNvSpPr txBox="1"/>
            <p:nvPr/>
          </p:nvSpPr>
          <p:spPr>
            <a:xfrm>
              <a:off x="4057646" y="659472"/>
              <a:ext cx="3362323"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素数及其</a:t>
              </a:r>
              <a:r>
                <a:rPr lang="zh-CN" altLang="en-US" sz="2667" dirty="0" smtClean="0">
                  <a:solidFill>
                    <a:srgbClr val="01559D"/>
                  </a:solidFill>
                  <a:latin typeface="微软雅黑" panose="020B0503020204020204" pitchFamily="34" charset="-122"/>
                  <a:ea typeface="微软雅黑" panose="020B0503020204020204" pitchFamily="34" charset="-122"/>
                </a:rPr>
                <a:t>性质</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2235696"/>
            <a:ext cx="5801499" cy="1187188"/>
            <a:chOff x="3203848" y="1307544"/>
            <a:chExt cx="435112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2</a:t>
              </a:r>
              <a:endParaRPr lang="zh-CN" altLang="en-US" sz="2400" b="1" dirty="0">
                <a:solidFill>
                  <a:srgbClr val="01559D"/>
                </a:solidFill>
                <a:latin typeface="微软雅黑" pitchFamily="34" charset="-122"/>
                <a:ea typeface="微软雅黑" pitchFamily="34" charset="-122"/>
              </a:endParaRPr>
            </a:p>
          </p:txBody>
        </p:sp>
        <p:sp>
          <p:nvSpPr>
            <p:cNvPr id="20" name="TextBox 19"/>
            <p:cNvSpPr txBox="1"/>
            <p:nvPr/>
          </p:nvSpPr>
          <p:spPr>
            <a:xfrm>
              <a:off x="4057650" y="1307544"/>
              <a:ext cx="3497322"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素数的猜想和开放</a:t>
              </a:r>
              <a:r>
                <a:rPr lang="zh-CN" altLang="en-US" sz="2667" dirty="0" smtClean="0">
                  <a:solidFill>
                    <a:srgbClr val="01559D"/>
                  </a:solidFill>
                  <a:latin typeface="微软雅黑" panose="020B0503020204020204" pitchFamily="34" charset="-122"/>
                  <a:ea typeface="微软雅黑" panose="020B0503020204020204" pitchFamily="34" charset="-122"/>
                </a:rPr>
                <a:t>问题</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3118159"/>
            <a:ext cx="5621500" cy="1187188"/>
            <a:chOff x="3203848" y="1969391"/>
            <a:chExt cx="4216125" cy="890391"/>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3</a:t>
              </a:r>
              <a:endParaRPr lang="zh-CN" altLang="en-US" sz="2400" b="1" dirty="0">
                <a:solidFill>
                  <a:srgbClr val="01559D"/>
                </a:solidFill>
                <a:latin typeface="微软雅黑" pitchFamily="34" charset="-122"/>
                <a:ea typeface="微软雅黑" pitchFamily="34" charset="-122"/>
              </a:endParaRPr>
            </a:p>
          </p:txBody>
        </p:sp>
        <p:sp>
          <p:nvSpPr>
            <p:cNvPr id="23" name="TextBox 22"/>
            <p:cNvSpPr txBox="1"/>
            <p:nvPr/>
          </p:nvSpPr>
          <p:spPr>
            <a:xfrm>
              <a:off x="4114800" y="1969391"/>
              <a:ext cx="3305173"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最大公约数和最小公倍数</a:t>
              </a:r>
            </a:p>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24"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p:cNvGrpSpPr/>
          <p:nvPr/>
        </p:nvGrpSpPr>
        <p:grpSpPr>
          <a:xfrm>
            <a:off x="4271797" y="3982256"/>
            <a:ext cx="5509811" cy="1187188"/>
            <a:chOff x="3203848" y="2617463"/>
            <a:chExt cx="4132358" cy="890391"/>
          </a:xfrm>
        </p:grpSpPr>
        <p:sp>
          <p:nvSpPr>
            <p:cNvPr id="25" name="椭圆 24"/>
            <p:cNvSpPr/>
            <p:nvPr/>
          </p:nvSpPr>
          <p:spPr>
            <a:xfrm flipH="1">
              <a:off x="3203848" y="2684902"/>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4</a:t>
              </a:r>
              <a:endParaRPr lang="zh-CN" altLang="en-US" sz="2400" b="1" dirty="0">
                <a:solidFill>
                  <a:srgbClr val="01559D"/>
                </a:solidFill>
                <a:latin typeface="微软雅黑" pitchFamily="34" charset="-122"/>
                <a:ea typeface="微软雅黑" pitchFamily="34" charset="-122"/>
              </a:endParaRPr>
            </a:p>
          </p:txBody>
        </p:sp>
        <p:sp>
          <p:nvSpPr>
            <p:cNvPr id="26" name="TextBox 25"/>
            <p:cNvSpPr txBox="1"/>
            <p:nvPr/>
          </p:nvSpPr>
          <p:spPr>
            <a:xfrm>
              <a:off x="4114800" y="2617463"/>
              <a:ext cx="1885662" cy="377075"/>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欧几里得算法</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017573"/>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4271797" y="4785399"/>
            <a:ext cx="5509811" cy="1323632"/>
            <a:chOff x="3203848" y="3219822"/>
            <a:chExt cx="4132358" cy="992724"/>
          </a:xfrm>
        </p:grpSpPr>
        <p:sp>
          <p:nvSpPr>
            <p:cNvPr id="28" name="椭圆 27"/>
            <p:cNvSpPr/>
            <p:nvPr/>
          </p:nvSpPr>
          <p:spPr>
            <a:xfrm flipH="1">
              <a:off x="3203848" y="3287261"/>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5</a:t>
              </a:r>
              <a:endParaRPr lang="zh-CN" altLang="en-US" sz="2400" b="1" dirty="0">
                <a:solidFill>
                  <a:srgbClr val="01559D"/>
                </a:solidFill>
                <a:latin typeface="微软雅黑" pitchFamily="34" charset="-122"/>
                <a:ea typeface="微软雅黑" pitchFamily="34" charset="-122"/>
              </a:endParaRPr>
            </a:p>
          </p:txBody>
        </p:sp>
        <p:sp>
          <p:nvSpPr>
            <p:cNvPr id="29" name="TextBox 28"/>
            <p:cNvSpPr txBox="1"/>
            <p:nvPr/>
          </p:nvSpPr>
          <p:spPr>
            <a:xfrm>
              <a:off x="4114800" y="3219822"/>
              <a:ext cx="3221406" cy="992724"/>
            </a:xfrm>
            <a:prstGeom prst="rect">
              <a:avLst/>
            </a:prstGeom>
            <a:noFill/>
          </p:spPr>
          <p:txBody>
            <a:bodyPr wrap="square" rtlCol="0">
              <a:spAutoFit/>
            </a:bodyPr>
            <a:lstStyle/>
            <a:p>
              <a:pPr defTabSz="1219170"/>
              <a:r>
                <a:rPr lang="en-US" altLang="zh-CN" sz="2667" dirty="0" err="1">
                  <a:solidFill>
                    <a:srgbClr val="01559D"/>
                  </a:solidFill>
                  <a:latin typeface="微软雅黑" panose="020B0503020204020204" pitchFamily="34" charset="-122"/>
                  <a:ea typeface="微软雅黑" panose="020B0503020204020204" pitchFamily="34" charset="-122"/>
                </a:rPr>
                <a:t>gcd</a:t>
              </a:r>
              <a:r>
                <a:rPr lang="zh-CN" altLang="en-US" sz="2667" dirty="0">
                  <a:solidFill>
                    <a:srgbClr val="01559D"/>
                  </a:solidFill>
                  <a:latin typeface="微软雅黑" panose="020B0503020204020204" pitchFamily="34" charset="-122"/>
                  <a:ea typeface="微软雅黑" panose="020B0503020204020204" pitchFamily="34" charset="-122"/>
                </a:rPr>
                <a:t>的线性组合的表示</a:t>
              </a:r>
            </a:p>
            <a:p>
              <a:pPr defTabSz="1219170"/>
              <a:endParaRPr lang="zh-CN" altLang="en-US" sz="2667" dirty="0">
                <a:solidFill>
                  <a:srgbClr val="01559D"/>
                </a:solidFill>
                <a:latin typeface="微软雅黑" panose="020B0503020204020204" pitchFamily="34" charset="-122"/>
                <a:ea typeface="微软雅黑" panose="020B0503020204020204" pitchFamily="34" charset="-122"/>
              </a:endParaRPr>
            </a:p>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30"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619932"/>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49768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371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素数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t>【</a:t>
                </a:r>
                <a:r>
                  <a:rPr lang="zh-CN" altLang="en-US" dirty="0" smtClean="0"/>
                  <a:t>定义</a:t>
                </a:r>
                <a:r>
                  <a:rPr lang="en-US" altLang="zh-CN" dirty="0" smtClean="0"/>
                  <a:t>】: </a:t>
                </a:r>
                <a:r>
                  <a:rPr lang="zh-CN" altLang="en-US" dirty="0" smtClean="0"/>
                  <a:t>大于</a:t>
                </a:r>
                <a:r>
                  <a:rPr lang="en-US" altLang="zh-CN" dirty="0" smtClean="0"/>
                  <a:t>1</a:t>
                </a:r>
                <a:r>
                  <a:rPr lang="zh-CN" altLang="en-US" dirty="0" smtClean="0"/>
                  <a:t>的整数</a:t>
                </a:r>
                <a14:m>
                  <m:oMath xmlns:m="http://schemas.openxmlformats.org/officeDocument/2006/math">
                    <m:r>
                      <a:rPr lang="en-US" altLang="zh-CN" i="1" dirty="0" smtClean="0">
                        <a:latin typeface="Cambria Math" panose="02040503050406030204" pitchFamily="18" charset="0"/>
                      </a:rPr>
                      <m:t>𝑝</m:t>
                    </m:r>
                  </m:oMath>
                </a14:m>
                <a:r>
                  <a:rPr lang="zh-CN" altLang="en-US" dirty="0" smtClean="0"/>
                  <a:t>称为</a:t>
                </a:r>
                <a:r>
                  <a:rPr lang="zh-CN" altLang="en-US" b="1" dirty="0" smtClean="0">
                    <a:solidFill>
                      <a:srgbClr val="C00000"/>
                    </a:solidFill>
                  </a:rPr>
                  <a:t>素数</a:t>
                </a:r>
                <a:r>
                  <a:rPr lang="en-US" altLang="zh-CN" dirty="0" smtClean="0"/>
                  <a:t>(</a:t>
                </a:r>
                <a:r>
                  <a:rPr lang="zh-CN" altLang="en-US" dirty="0" smtClean="0"/>
                  <a:t>也叫质数</a:t>
                </a:r>
                <a:r>
                  <a:rPr lang="en-US" altLang="zh-CN"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𝑝</m:t>
                    </m:r>
                  </m:oMath>
                </a14:m>
                <a:r>
                  <a:rPr lang="zh-CN" altLang="en-US" dirty="0" smtClean="0"/>
                  <a:t>的正因子只有</a:t>
                </a:r>
                <a:r>
                  <a:rPr lang="en-US" altLang="zh-CN" dirty="0" smtClean="0"/>
                  <a:t>1</a:t>
                </a:r>
                <a:r>
                  <a:rPr lang="zh-CN" altLang="en-US" dirty="0" smtClean="0"/>
                  <a:t>和</a:t>
                </a:r>
                <a14:m>
                  <m:oMath xmlns:m="http://schemas.openxmlformats.org/officeDocument/2006/math">
                    <m:r>
                      <a:rPr lang="en-US" altLang="zh-CN" i="1" dirty="0" smtClean="0">
                        <a:latin typeface="Cambria Math" panose="02040503050406030204" pitchFamily="18" charset="0"/>
                      </a:rPr>
                      <m:t>𝑝</m:t>
                    </m:r>
                  </m:oMath>
                </a14:m>
                <a:r>
                  <a:rPr lang="en-US" altLang="zh-CN" dirty="0" smtClean="0"/>
                  <a:t>. </a:t>
                </a:r>
                <a:r>
                  <a:rPr lang="zh-CN" altLang="en-US" dirty="0" smtClean="0"/>
                  <a:t>大于</a:t>
                </a:r>
                <a:r>
                  <a:rPr lang="en-US" altLang="zh-CN" dirty="0"/>
                  <a:t>1</a:t>
                </a:r>
                <a:r>
                  <a:rPr lang="zh-CN" altLang="en-US" dirty="0"/>
                  <a:t>但又不是素数的正整数集合叫做</a:t>
                </a:r>
                <a:r>
                  <a:rPr lang="zh-CN" altLang="en-US" b="1" dirty="0" smtClean="0">
                    <a:solidFill>
                      <a:srgbClr val="C00000"/>
                    </a:solidFill>
                  </a:rPr>
                  <a:t>合数</a:t>
                </a:r>
                <a:r>
                  <a:rPr lang="en-US" altLang="zh-CN" dirty="0" smtClean="0"/>
                  <a:t>(</a:t>
                </a:r>
                <a:r>
                  <a:rPr lang="zh-CN" altLang="en-US" dirty="0" smtClean="0"/>
                  <a:t>整数</a:t>
                </a:r>
                <a14:m>
                  <m:oMath xmlns:m="http://schemas.openxmlformats.org/officeDocument/2006/math">
                    <m:r>
                      <a:rPr lang="en-US" altLang="zh-CN" i="1" dirty="0">
                        <a:latin typeface="Cambria Math" panose="02040503050406030204" pitchFamily="18" charset="0"/>
                      </a:rPr>
                      <m:t>𝑝</m:t>
                    </m:r>
                  </m:oMath>
                </a14:m>
                <a:r>
                  <a:rPr lang="zh-CN" altLang="en-US" dirty="0" smtClean="0"/>
                  <a:t>是合数当且仅当存在整数</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r>
                  <a:rPr lang="zh-CN" altLang="en-US" dirty="0" smtClean="0"/>
                  <a:t>使得</a:t>
                </a:r>
                <a14:m>
                  <m:oMath xmlns:m="http://schemas.openxmlformats.org/officeDocument/2006/math">
                    <m:r>
                      <a:rPr lang="en-US" altLang="zh-CN" i="1" dirty="0" smtClean="0">
                        <a:latin typeface="Cambria Math" panose="02040503050406030204" pitchFamily="18" charset="0"/>
                      </a:rPr>
                      <m:t>𝑎</m:t>
                    </m:r>
                  </m:oMath>
                </a14:m>
                <a:r>
                  <a:rPr lang="en-US" altLang="zh-CN" dirty="0" smtClean="0"/>
                  <a:t>|</a:t>
                </a:r>
                <a14:m>
                  <m:oMath xmlns:m="http://schemas.openxmlformats.org/officeDocument/2006/math">
                    <m:r>
                      <m:rPr>
                        <m:sty m:val="p"/>
                      </m:rPr>
                      <a:rPr lang="en-US" altLang="zh-CN" i="1" dirty="0">
                        <a:latin typeface="Cambria Math" panose="02040503050406030204" pitchFamily="18" charset="0"/>
                      </a:rPr>
                      <m:t>p</m:t>
                    </m:r>
                  </m:oMath>
                </a14:m>
                <a:r>
                  <a:rPr lang="zh-CN" altLang="en-US" dirty="0" smtClean="0"/>
                  <a:t>并且</a:t>
                </a:r>
                <a:r>
                  <a:rPr lang="en-US" altLang="zh-CN" dirty="0" smtClean="0"/>
                  <a:t>1</a:t>
                </a:r>
                <a14:m>
                  <m:oMath xmlns:m="http://schemas.openxmlformats.org/officeDocument/2006/math">
                    <m:r>
                      <a:rPr lang="en-US" altLang="zh-CN" b="0" i="0" dirty="0" smtClean="0">
                        <a:latin typeface="Cambria Math" panose="02040503050406030204" pitchFamily="18" charset="0"/>
                      </a:rPr>
                      <m:t>&lt;</m:t>
                    </m:r>
                    <m:r>
                      <a:rPr lang="en-US" altLang="zh-CN" i="1" dirty="0" smtClean="0">
                        <a:latin typeface="Cambria Math" panose="02040503050406030204" pitchFamily="18" charset="0"/>
                      </a:rPr>
                      <m:t>𝑎</m:t>
                    </m:r>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𝑝</m:t>
                    </m:r>
                  </m:oMath>
                </a14:m>
                <a:r>
                  <a:rPr lang="en-US" altLang="zh-CN" dirty="0" smtClean="0"/>
                  <a:t>).</a:t>
                </a:r>
              </a:p>
              <a:p>
                <a:r>
                  <a:rPr lang="zh-CN" altLang="en-US" dirty="0"/>
                  <a:t>例如</a:t>
                </a:r>
                <a:r>
                  <a:rPr lang="en-US" altLang="zh-CN" dirty="0" smtClean="0"/>
                  <a:t>{2,3,5,7,11,13,17,19,23,...}</a:t>
                </a:r>
                <a:r>
                  <a:rPr lang="zh-CN" altLang="en-US" dirty="0" smtClean="0"/>
                  <a:t>是素数集合</a:t>
                </a:r>
                <a:r>
                  <a:rPr lang="en-US" altLang="zh-CN" dirty="0" smtClean="0"/>
                  <a:t>. 1</a:t>
                </a:r>
                <a:r>
                  <a:rPr lang="zh-CN" altLang="en-US" dirty="0" smtClean="0"/>
                  <a:t>既不是素数</a:t>
                </a:r>
                <a:r>
                  <a:rPr lang="en-US" altLang="zh-CN" dirty="0" smtClean="0"/>
                  <a:t>, </a:t>
                </a:r>
                <a:r>
                  <a:rPr lang="zh-CN" altLang="en-US" dirty="0" smtClean="0"/>
                  <a:t>也不是合数</a:t>
                </a:r>
                <a:r>
                  <a:rPr lang="en-US" altLang="zh-CN" dirty="0" smtClean="0"/>
                  <a:t>. </a:t>
                </a:r>
                <a:r>
                  <a:rPr lang="zh-CN" altLang="en-US" dirty="0" smtClean="0"/>
                  <a:t>在比如</a:t>
                </a:r>
                <a:r>
                  <a:rPr lang="en-US" altLang="zh-CN" dirty="0"/>
                  <a:t>9</a:t>
                </a:r>
                <a:r>
                  <a:rPr lang="zh-CN" altLang="en-US" dirty="0"/>
                  <a:t>是合数</a:t>
                </a:r>
                <a:r>
                  <a:rPr lang="en-US" altLang="zh-CN" dirty="0"/>
                  <a:t>, </a:t>
                </a:r>
                <a:r>
                  <a:rPr lang="zh-CN" altLang="en-US" dirty="0"/>
                  <a:t>因为它能被</a:t>
                </a:r>
                <a:r>
                  <a:rPr lang="en-US" altLang="zh-CN" dirty="0"/>
                  <a:t>3</a:t>
                </a:r>
                <a:r>
                  <a:rPr lang="zh-CN" altLang="en-US" dirty="0"/>
                  <a:t>整除</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85DC8AAB-B0DF-4DE0-9C76-A7000E7FC62D}"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61</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11" name="文本框 10"/>
          <p:cNvSpPr txBox="1"/>
          <p:nvPr/>
        </p:nvSpPr>
        <p:spPr>
          <a:xfrm>
            <a:off x="685800" y="5471375"/>
            <a:ext cx="11034488" cy="707886"/>
          </a:xfrm>
          <a:prstGeom prst="rect">
            <a:avLst/>
          </a:prstGeom>
          <a:noFill/>
        </p:spPr>
        <p:txBody>
          <a:bodyPr wrap="square" rtlCol="0">
            <a:spAutoFit/>
          </a:bodyPr>
          <a:lstStyle/>
          <a:p>
            <a:r>
              <a:rPr lang="en-US" altLang="zh-CN" sz="2000" dirty="0" smtClean="0">
                <a:solidFill>
                  <a:schemeClr val="accent6">
                    <a:lumMod val="50000"/>
                  </a:schemeClr>
                </a:solidFill>
                <a:latin typeface="微软雅黑" panose="020B0503020204020204" pitchFamily="34" charset="-122"/>
                <a:ea typeface="微软雅黑" panose="020B0503020204020204" pitchFamily="34" charset="-122"/>
              </a:rPr>
              <a:t>【</a:t>
            </a:r>
            <a:r>
              <a:rPr lang="zh-CN" altLang="en-US" sz="2000" dirty="0" smtClean="0">
                <a:solidFill>
                  <a:schemeClr val="accent6">
                    <a:lumMod val="50000"/>
                  </a:schemeClr>
                </a:solidFill>
                <a:latin typeface="微软雅黑" panose="020B0503020204020204" pitchFamily="34" charset="-122"/>
                <a:ea typeface="微软雅黑" panose="020B0503020204020204" pitchFamily="34" charset="-122"/>
              </a:rPr>
              <a:t>基础知识</a:t>
            </a:r>
            <a:r>
              <a:rPr lang="zh-CN" altLang="en-US" sz="2000" dirty="0">
                <a:solidFill>
                  <a:schemeClr val="accent6">
                    <a:lumMod val="50000"/>
                  </a:schemeClr>
                </a:solidFill>
                <a:latin typeface="微软雅黑" panose="020B0503020204020204" pitchFamily="34" charset="-122"/>
                <a:ea typeface="微软雅黑" panose="020B0503020204020204" pitchFamily="34" charset="-122"/>
              </a:rPr>
              <a:t>：假如整数𝑝除以𝑚等于一个没有余数的整数</a:t>
            </a:r>
            <a:r>
              <a:rPr lang="en-US" altLang="zh-CN" sz="2000"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000" dirty="0">
                <a:solidFill>
                  <a:schemeClr val="accent6">
                    <a:lumMod val="50000"/>
                  </a:schemeClr>
                </a:solidFill>
                <a:latin typeface="微软雅黑" panose="020B0503020204020204" pitchFamily="34" charset="-122"/>
                <a:ea typeface="微软雅黑" panose="020B0503020204020204" pitchFamily="34" charset="-122"/>
              </a:rPr>
              <a:t>也就是𝑚</a:t>
            </a:r>
            <a:r>
              <a:rPr lang="en-US" altLang="zh-CN" sz="2000"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000" dirty="0">
                <a:solidFill>
                  <a:schemeClr val="accent6">
                    <a:lumMod val="50000"/>
                  </a:schemeClr>
                </a:solidFill>
                <a:latin typeface="微软雅黑" panose="020B0503020204020204" pitchFamily="34" charset="-122"/>
                <a:ea typeface="微软雅黑" panose="020B0503020204020204" pitchFamily="34" charset="-122"/>
              </a:rPr>
              <a:t>𝑝</a:t>
            </a:r>
            <a:r>
              <a:rPr lang="en-US" altLang="zh-CN" sz="2000" dirty="0">
                <a:solidFill>
                  <a:schemeClr val="accent6">
                    <a:lumMod val="50000"/>
                  </a:schemeClr>
                </a:solidFill>
                <a:latin typeface="微软雅黑" panose="020B0503020204020204" pitchFamily="34" charset="-122"/>
                <a:ea typeface="微软雅黑" panose="020B0503020204020204" pitchFamily="34" charset="-122"/>
              </a:rPr>
              <a:t>), </a:t>
            </a:r>
            <a:r>
              <a:rPr lang="zh-CN" altLang="en-US" sz="2000" dirty="0">
                <a:solidFill>
                  <a:schemeClr val="accent6">
                    <a:lumMod val="50000"/>
                  </a:schemeClr>
                </a:solidFill>
                <a:latin typeface="微软雅黑" panose="020B0503020204020204" pitchFamily="34" charset="-122"/>
                <a:ea typeface="微软雅黑" panose="020B0503020204020204" pitchFamily="34" charset="-122"/>
              </a:rPr>
              <a:t>那么我们称𝑚就是𝑝的</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整数因子</a:t>
            </a:r>
            <a:r>
              <a:rPr lang="en-US" altLang="zh-CN" sz="2000" dirty="0">
                <a:solidFill>
                  <a:schemeClr val="accent6">
                    <a:lumMod val="50000"/>
                  </a:schemeClr>
                </a:solidFill>
                <a:latin typeface="微软雅黑" panose="020B0503020204020204" pitchFamily="34" charset="-122"/>
                <a:ea typeface="微软雅黑" panose="020B0503020204020204" pitchFamily="34" charset="-122"/>
              </a:rPr>
              <a:t>. </a:t>
            </a:r>
            <a:r>
              <a:rPr lang="zh-CN" altLang="en-US" sz="2000" dirty="0">
                <a:solidFill>
                  <a:schemeClr val="accent6">
                    <a:lumMod val="50000"/>
                  </a:schemeClr>
                </a:solidFill>
                <a:latin typeface="微软雅黑" panose="020B0503020204020204" pitchFamily="34" charset="-122"/>
                <a:ea typeface="微软雅黑" panose="020B0503020204020204" pitchFamily="34" charset="-122"/>
              </a:rPr>
              <a:t>比如</a:t>
            </a:r>
            <a:r>
              <a:rPr lang="en-US" altLang="zh-CN" sz="2000" dirty="0">
                <a:solidFill>
                  <a:schemeClr val="accent6">
                    <a:lumMod val="50000"/>
                  </a:schemeClr>
                </a:solidFill>
                <a:latin typeface="微软雅黑" panose="020B0503020204020204" pitchFamily="34" charset="-122"/>
                <a:ea typeface="微软雅黑" panose="020B0503020204020204" pitchFamily="34" charset="-122"/>
              </a:rPr>
              <a:t>42=6∗7, </a:t>
            </a:r>
            <a:r>
              <a:rPr lang="zh-CN" altLang="en-US" sz="2000" dirty="0">
                <a:solidFill>
                  <a:schemeClr val="accent6">
                    <a:lumMod val="50000"/>
                  </a:schemeClr>
                </a:solidFill>
                <a:latin typeface="微软雅黑" panose="020B0503020204020204" pitchFamily="34" charset="-122"/>
                <a:ea typeface="微软雅黑" panose="020B0503020204020204" pitchFamily="34" charset="-122"/>
              </a:rPr>
              <a:t>因此</a:t>
            </a:r>
            <a:r>
              <a:rPr lang="en-US" altLang="zh-CN" sz="2000" dirty="0">
                <a:solidFill>
                  <a:schemeClr val="accent6">
                    <a:lumMod val="50000"/>
                  </a:schemeClr>
                </a:solidFill>
                <a:latin typeface="微软雅黑" panose="020B0503020204020204" pitchFamily="34" charset="-122"/>
                <a:ea typeface="微软雅黑" panose="020B0503020204020204" pitchFamily="34" charset="-122"/>
              </a:rPr>
              <a:t>7</a:t>
            </a:r>
            <a:r>
              <a:rPr lang="zh-CN" altLang="en-US" sz="2000" dirty="0">
                <a:solidFill>
                  <a:schemeClr val="accent6">
                    <a:lumMod val="50000"/>
                  </a:schemeClr>
                </a:solidFill>
                <a:latin typeface="微软雅黑" panose="020B0503020204020204" pitchFamily="34" charset="-122"/>
                <a:ea typeface="微软雅黑" panose="020B0503020204020204" pitchFamily="34" charset="-122"/>
              </a:rPr>
              <a:t>是</a:t>
            </a:r>
            <a:r>
              <a:rPr lang="en-US" altLang="zh-CN" sz="2000" dirty="0">
                <a:solidFill>
                  <a:schemeClr val="accent6">
                    <a:lumMod val="50000"/>
                  </a:schemeClr>
                </a:solidFill>
                <a:latin typeface="微软雅黑" panose="020B0503020204020204" pitchFamily="34" charset="-122"/>
                <a:ea typeface="微软雅黑" panose="020B0503020204020204" pitchFamily="34" charset="-122"/>
              </a:rPr>
              <a:t>42</a:t>
            </a:r>
            <a:r>
              <a:rPr lang="zh-CN" altLang="en-US" sz="2000" dirty="0">
                <a:solidFill>
                  <a:schemeClr val="accent6">
                    <a:lumMod val="50000"/>
                  </a:schemeClr>
                </a:solidFill>
                <a:latin typeface="微软雅黑" panose="020B0503020204020204" pitchFamily="34" charset="-122"/>
                <a:ea typeface="微软雅黑" panose="020B0503020204020204" pitchFamily="34" charset="-122"/>
              </a:rPr>
              <a:t>的因子</a:t>
            </a:r>
            <a:r>
              <a:rPr lang="en-US" altLang="zh-CN" sz="2000" dirty="0">
                <a:solidFill>
                  <a:schemeClr val="accent6">
                    <a:lumMod val="50000"/>
                  </a:schemeClr>
                </a:solidFill>
                <a:latin typeface="微软雅黑" panose="020B0503020204020204" pitchFamily="34" charset="-122"/>
                <a:ea typeface="微软雅黑" panose="020B0503020204020204" pitchFamily="34" charset="-122"/>
              </a:rPr>
              <a:t>. </a:t>
            </a:r>
            <a:r>
              <a:rPr lang="zh-CN" altLang="en-US" sz="2000" dirty="0">
                <a:solidFill>
                  <a:schemeClr val="accent6">
                    <a:lumMod val="50000"/>
                  </a:schemeClr>
                </a:solidFill>
                <a:latin typeface="微软雅黑" panose="020B0503020204020204" pitchFamily="34" charset="-122"/>
                <a:ea typeface="微软雅黑" panose="020B0503020204020204" pitchFamily="34" charset="-122"/>
              </a:rPr>
              <a:t>正整数因子简称</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正</a:t>
            </a:r>
            <a:r>
              <a:rPr lang="zh-CN" altLang="en-US" sz="2000" b="1" dirty="0" smtClean="0">
                <a:solidFill>
                  <a:schemeClr val="accent6">
                    <a:lumMod val="50000"/>
                  </a:schemeClr>
                </a:solidFill>
                <a:latin typeface="微软雅黑" panose="020B0503020204020204" pitchFamily="34" charset="-122"/>
                <a:ea typeface="微软雅黑" panose="020B0503020204020204" pitchFamily="34" charset="-122"/>
              </a:rPr>
              <a:t>因子</a:t>
            </a:r>
            <a:r>
              <a:rPr lang="zh-CN" altLang="en-US" sz="2000" dirty="0" smtClean="0">
                <a:solidFill>
                  <a:schemeClr val="accent6">
                    <a:lumMod val="50000"/>
                  </a:schemeClr>
                </a:solidFill>
                <a:latin typeface="微软雅黑" panose="020B0503020204020204" pitchFamily="34" charset="-122"/>
                <a:ea typeface="微软雅黑" panose="020B0503020204020204" pitchFamily="34" charset="-122"/>
              </a:rPr>
              <a:t>或称</a:t>
            </a:r>
            <a:r>
              <a:rPr lang="zh-CN" altLang="en-US" sz="2000" b="1" dirty="0" smtClean="0">
                <a:solidFill>
                  <a:schemeClr val="accent6">
                    <a:lumMod val="50000"/>
                  </a:schemeClr>
                </a:solidFill>
                <a:latin typeface="微软雅黑" panose="020B0503020204020204" pitchFamily="34" charset="-122"/>
                <a:ea typeface="微软雅黑" panose="020B0503020204020204" pitchFamily="34" charset="-122"/>
              </a:rPr>
              <a:t>正因数</a:t>
            </a:r>
            <a:r>
              <a:rPr lang="en-US" altLang="zh-CN" sz="2000" dirty="0" smtClean="0">
                <a:solidFill>
                  <a:schemeClr val="accent6">
                    <a:lumMod val="50000"/>
                  </a:schemeClr>
                </a:solidFill>
                <a:latin typeface="微软雅黑" panose="020B0503020204020204" pitchFamily="34" charset="-122"/>
                <a:ea typeface="微软雅黑" panose="020B0503020204020204" pitchFamily="34" charset="-122"/>
              </a:rPr>
              <a:t>】</a:t>
            </a:r>
            <a:endParaRPr lang="zh-CN" altLang="en-US" sz="2000"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81399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990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素数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smtClean="0">
                    <a:solidFill>
                      <a:srgbClr val="C00000"/>
                    </a:solidFill>
                  </a:rPr>
                  <a:t>算术基本定理</a:t>
                </a:r>
                <a:r>
                  <a:rPr lang="en-US" altLang="zh-CN" dirty="0" smtClean="0"/>
                  <a:t>:</a:t>
                </a:r>
                <a:r>
                  <a:rPr lang="zh-CN" altLang="en-US" dirty="0" smtClean="0"/>
                  <a:t>每个大于</a:t>
                </a:r>
                <a:r>
                  <a:rPr lang="en-US" altLang="zh-CN" dirty="0" smtClean="0"/>
                  <a:t>1</a:t>
                </a:r>
                <a:r>
                  <a:rPr lang="zh-CN" altLang="en-US" dirty="0" smtClean="0"/>
                  <a:t>的整数都可以唯一地写成两个或者多个素数的乘积</a:t>
                </a:r>
                <a:r>
                  <a:rPr lang="en-US" altLang="zh-CN" dirty="0" smtClean="0"/>
                  <a:t>, </a:t>
                </a:r>
                <a:r>
                  <a:rPr lang="zh-CN" altLang="en-US" dirty="0" smtClean="0"/>
                  <a:t>其中素数因子</a:t>
                </a:r>
                <a:r>
                  <a:rPr lang="en-US" altLang="zh-CN" dirty="0" smtClean="0"/>
                  <a:t>(</a:t>
                </a:r>
                <a:r>
                  <a:rPr lang="zh-CN" altLang="en-US" dirty="0" smtClean="0"/>
                  <a:t>简称素因子</a:t>
                </a:r>
                <a:r>
                  <a:rPr lang="en-US" altLang="zh-CN" dirty="0" smtClean="0"/>
                  <a:t>)</a:t>
                </a:r>
                <a:r>
                  <a:rPr lang="zh-CN" altLang="en-US" dirty="0" smtClean="0"/>
                  <a:t>以非递减序排列</a:t>
                </a:r>
                <a:r>
                  <a:rPr lang="en-US" altLang="zh-CN" dirty="0" smtClean="0"/>
                  <a:t>.</a:t>
                </a:r>
              </a:p>
              <a:p>
                <a:r>
                  <a:rPr lang="en-US" dirty="0" smtClean="0"/>
                  <a:t>(</a:t>
                </a:r>
                <a:r>
                  <a:rPr lang="zh-CN" altLang="en-US" dirty="0" smtClean="0"/>
                  <a:t>该定理主要针对合数）</a:t>
                </a:r>
                <a:endParaRPr lang="en-US" altLang="zh-CN" dirty="0" smtClean="0"/>
              </a:p>
              <a:p>
                <a:r>
                  <a:rPr lang="zh-CN" altLang="en-US" dirty="0" smtClean="0"/>
                  <a:t>例</a:t>
                </a:r>
                <a:r>
                  <a:rPr lang="en-US" altLang="zh-CN" dirty="0" smtClean="0"/>
                  <a:t>:100,641,999,1024</a:t>
                </a:r>
                <a:r>
                  <a:rPr lang="zh-CN" altLang="en-US" dirty="0" smtClean="0"/>
                  <a:t>的素因子分解式</a:t>
                </a:r>
                <a:endParaRPr lang="en-US" dirty="0" smtClean="0"/>
              </a:p>
              <a:p>
                <a:pPr lvl="1"/>
                <a:r>
                  <a:rPr lang="en-US" dirty="0" smtClean="0"/>
                  <a:t>100 = 2 ∙ 2 ∙ 5 ∙ 5 =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2</m:t>
                        </m:r>
                      </m:sup>
                    </m:sSup>
                  </m:oMath>
                </a14:m>
                <a:r>
                  <a:rPr lang="en-US" dirty="0" smtClean="0"/>
                  <a:t> ∙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5</m:t>
                        </m:r>
                      </m:e>
                      <m:sup>
                        <m:r>
                          <a:rPr lang="en-US" altLang="zh-CN" b="0" i="1" smtClean="0">
                            <a:latin typeface="Cambria Math" panose="02040503050406030204" pitchFamily="18" charset="0"/>
                          </a:rPr>
                          <m:t>2</m:t>
                        </m:r>
                      </m:sup>
                    </m:sSup>
                  </m:oMath>
                </a14:m>
                <a:endParaRPr lang="en-US" dirty="0" smtClean="0"/>
              </a:p>
              <a:p>
                <a:pPr lvl="1"/>
                <a:r>
                  <a:rPr lang="en-US" dirty="0" smtClean="0"/>
                  <a:t>641 = 641</a:t>
                </a:r>
              </a:p>
              <a:p>
                <a:pPr lvl="1"/>
                <a:r>
                  <a:rPr lang="en-US" dirty="0" smtClean="0"/>
                  <a:t>999 = 3 ∙ 3 ∙ 3 ∙ 37 =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3</m:t>
                        </m:r>
                      </m:sup>
                    </m:sSup>
                  </m:oMath>
                </a14:m>
                <a:r>
                  <a:rPr lang="en-US" dirty="0" smtClean="0"/>
                  <a:t> ∙ 37 </a:t>
                </a:r>
              </a:p>
              <a:p>
                <a:pPr lvl="1"/>
                <a:r>
                  <a:rPr lang="en-US" dirty="0" smtClean="0"/>
                  <a:t>1024 = 2 ∙ 2 ∙ 2 ∙ 2 ∙ 2 ∙ 2 ∙ 2 ∙ 2 ∙ 2 ∙ 2 =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10</m:t>
                        </m:r>
                      </m:sup>
                    </m:sSup>
                  </m:oMath>
                </a14:m>
                <a:endParaRPr lang="en-US" dirty="0" smtClean="0"/>
              </a:p>
              <a:p>
                <a:pPr lvl="1"/>
                <a:r>
                  <a:rPr lang="en-US" altLang="zh-CN" dirty="0"/>
                  <a:t>(</a:t>
                </a:r>
                <a:r>
                  <a:rPr lang="zh-CN" altLang="en-US" dirty="0"/>
                  <a:t>注</a:t>
                </a:r>
                <a:r>
                  <a:rPr lang="en-US" altLang="zh-CN" dirty="0"/>
                  <a:t>:</a:t>
                </a:r>
                <a:r>
                  <a:rPr lang="zh-CN" altLang="en-US" dirty="0"/>
                  <a:t>素因子分解成这样的过程后面会提及</a:t>
                </a:r>
                <a:r>
                  <a:rPr lang="en-US" altLang="zh-CN" dirty="0"/>
                  <a:t>)</a:t>
                </a:r>
              </a:p>
              <a:p>
                <a:pPr marL="393192" lvl="1" indent="0">
                  <a:buNone/>
                </a:pP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2FD9FC6-3B2D-4F06-873D-D5D6EB0A4F9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62</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77158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down)">
                                      <p:cBhvr>
                                        <p:cTn id="16" dur="500"/>
                                        <p:tgtEl>
                                          <p:spTgt spid="3">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wipe(down)">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试除法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如何证明一个给定的整数是素数？</a:t>
                </a:r>
                <a:r>
                  <a:rPr lang="zh-CN" altLang="en-US" dirty="0" smtClean="0"/>
                  <a:t>比如</a:t>
                </a:r>
                <a:r>
                  <a:rPr lang="en-US" altLang="zh-CN" dirty="0" smtClean="0"/>
                  <a:t>, </a:t>
                </a:r>
                <a:r>
                  <a:rPr lang="zh-CN" altLang="en-US" dirty="0" smtClean="0"/>
                  <a:t>在</a:t>
                </a:r>
                <a:r>
                  <a:rPr lang="zh-CN" altLang="en-US" dirty="0"/>
                  <a:t>密码学中大素数就用在为信息加密的某些方法</a:t>
                </a:r>
                <a:r>
                  <a:rPr lang="zh-CN" altLang="en-US" dirty="0" smtClean="0"/>
                  <a:t>中</a:t>
                </a:r>
                <a:r>
                  <a:rPr lang="en-US" altLang="zh-CN" dirty="0" smtClean="0"/>
                  <a:t>.</a:t>
                </a:r>
                <a:endParaRPr lang="en-US" altLang="zh-CN" dirty="0"/>
              </a:p>
              <a:p>
                <a:r>
                  <a:rPr lang="zh-CN" altLang="en-US" dirty="0"/>
                  <a:t>方法一</a:t>
                </a:r>
                <a:r>
                  <a:rPr lang="en-US" altLang="zh-CN" dirty="0"/>
                  <a:t>:</a:t>
                </a:r>
                <a:r>
                  <a:rPr lang="zh-CN" altLang="en-US" dirty="0"/>
                  <a:t>给定一个整数</a:t>
                </a:r>
                <a14:m>
                  <m:oMath xmlns:m="http://schemas.openxmlformats.org/officeDocument/2006/math">
                    <m:r>
                      <a:rPr lang="en-US" altLang="zh-CN" i="1" dirty="0" smtClean="0">
                        <a:latin typeface="Cambria Math" panose="02040503050406030204" pitchFamily="18" charset="0"/>
                      </a:rPr>
                      <m:t>𝑛</m:t>
                    </m:r>
                  </m:oMath>
                </a14:m>
                <a:r>
                  <a:rPr lang="zh-CN" altLang="en-US" dirty="0"/>
                  <a:t>，要验证它是素数</a:t>
                </a:r>
                <a:r>
                  <a:rPr lang="en-US" altLang="zh-CN" dirty="0"/>
                  <a:t>. </a:t>
                </a:r>
                <a:r>
                  <a:rPr lang="zh-CN" altLang="en-US" dirty="0" smtClean="0"/>
                  <a:t>那么从</a:t>
                </a:r>
                <a:r>
                  <a:rPr lang="en-US" altLang="zh-CN" dirty="0"/>
                  <a:t>1</a:t>
                </a:r>
                <a:r>
                  <a:rPr lang="zh-CN" altLang="en-US" dirty="0"/>
                  <a:t>开始，一直到</a:t>
                </a:r>
                <a14:m>
                  <m:oMath xmlns:m="http://schemas.openxmlformats.org/officeDocument/2006/math">
                    <m:r>
                      <a:rPr lang="en-US" altLang="zh-CN" i="1" dirty="0" smtClean="0">
                        <a:latin typeface="Cambria Math" panose="02040503050406030204" pitchFamily="18" charset="0"/>
                      </a:rPr>
                      <m:t>𝑛</m:t>
                    </m:r>
                  </m:oMath>
                </a14:m>
                <a:r>
                  <a:rPr lang="zh-CN" altLang="en-US" dirty="0"/>
                  <a:t>循环验证这些整数能否整除</a:t>
                </a:r>
                <a14:m>
                  <m:oMath xmlns:m="http://schemas.openxmlformats.org/officeDocument/2006/math">
                    <m:r>
                      <a:rPr lang="en-US" altLang="zh-CN" i="1" dirty="0" smtClean="0">
                        <a:latin typeface="Cambria Math" panose="02040503050406030204" pitchFamily="18" charset="0"/>
                      </a:rPr>
                      <m:t>𝑛</m:t>
                    </m:r>
                  </m:oMath>
                </a14:m>
                <a:r>
                  <a:rPr lang="en-US" altLang="zh-CN"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𝑛</m:t>
                    </m:r>
                  </m:oMath>
                </a14:m>
                <a:r>
                  <a:rPr lang="zh-CN" altLang="en-US" dirty="0"/>
                  <a:t>不能被除</a:t>
                </a:r>
                <a:r>
                  <a:rPr lang="en-US" altLang="zh-CN" dirty="0"/>
                  <a:t>1</a:t>
                </a:r>
                <a:r>
                  <a:rPr lang="zh-CN" altLang="en-US" dirty="0"/>
                  <a:t>和它自己以外其他的整数整除</a:t>
                </a:r>
                <a:r>
                  <a:rPr lang="zh-CN" altLang="en-US" dirty="0" smtClean="0"/>
                  <a:t>的话</a:t>
                </a:r>
                <a:r>
                  <a:rPr lang="en-US" altLang="zh-CN" dirty="0" smtClean="0"/>
                  <a:t>, </a:t>
                </a:r>
                <a:r>
                  <a:rPr lang="zh-CN" altLang="en-US" dirty="0" smtClean="0"/>
                  <a:t>那么</a:t>
                </a:r>
                <a:r>
                  <a:rPr lang="zh-CN" altLang="en-US" dirty="0"/>
                  <a:t>我们可以判定它是素数</a:t>
                </a:r>
                <a:r>
                  <a:rPr lang="en-US" altLang="zh-CN" dirty="0" smtClean="0"/>
                  <a:t>. </a:t>
                </a:r>
                <a:r>
                  <a:rPr lang="zh-CN" altLang="en-US" dirty="0" smtClean="0"/>
                  <a:t>这</a:t>
                </a:r>
                <a:r>
                  <a:rPr lang="zh-CN" altLang="en-US" dirty="0"/>
                  <a:t>是最蛮力的一一试除法</a:t>
                </a:r>
                <a:r>
                  <a:rPr lang="en-US" altLang="zh-CN" dirty="0" smtClean="0"/>
                  <a:t>. </a:t>
                </a:r>
                <a:r>
                  <a:rPr lang="zh-CN" altLang="en-US" dirty="0" smtClean="0"/>
                  <a:t>效率</a:t>
                </a:r>
                <a:r>
                  <a:rPr lang="zh-CN" altLang="en-US" dirty="0"/>
                  <a:t>低下</a:t>
                </a:r>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2FD9FC6-3B2D-4F06-873D-D5D6EB0A4F9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63</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7613359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609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试除法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a:t>
                </a:r>
                <a:r>
                  <a:rPr lang="zh-CN" altLang="en-US" dirty="0"/>
                  <a:t>定理</a:t>
                </a:r>
                <a:r>
                  <a:rPr lang="en-US" altLang="zh-CN" dirty="0"/>
                  <a:t>2】</a:t>
                </a:r>
                <a:r>
                  <a:rPr lang="zh-CN" altLang="en-US" dirty="0"/>
                  <a:t>如果</a:t>
                </a:r>
                <a14:m>
                  <m:oMath xmlns:m="http://schemas.openxmlformats.org/officeDocument/2006/math">
                    <m:r>
                      <a:rPr lang="en-US" altLang="zh-CN" i="1" dirty="0" smtClean="0">
                        <a:latin typeface="Cambria Math" panose="02040503050406030204" pitchFamily="18" charset="0"/>
                      </a:rPr>
                      <m:t>𝑛</m:t>
                    </m:r>
                  </m:oMath>
                </a14:m>
                <a:r>
                  <a:rPr lang="zh-CN" altLang="en-US" dirty="0"/>
                  <a:t>为一个合数</a:t>
                </a:r>
                <a:r>
                  <a:rPr lang="en-US" altLang="zh-CN" dirty="0" smtClean="0"/>
                  <a:t>, </a:t>
                </a:r>
                <a:r>
                  <a:rPr lang="zh-CN" altLang="en-US" dirty="0" smtClean="0"/>
                  <a:t>那么</a:t>
                </a:r>
                <a14:m>
                  <m:oMath xmlns:m="http://schemas.openxmlformats.org/officeDocument/2006/math">
                    <m:r>
                      <a:rPr lang="en-US" altLang="zh-CN" i="1" dirty="0" smtClean="0">
                        <a:latin typeface="Cambria Math" panose="02040503050406030204" pitchFamily="18" charset="0"/>
                      </a:rPr>
                      <m:t>𝑛</m:t>
                    </m:r>
                  </m:oMath>
                </a14:m>
                <a:r>
                  <a:rPr lang="zh-CN" altLang="en-US" dirty="0"/>
                  <a:t>必有一个素因子小于或等于</a:t>
                </a:r>
                <a14:m>
                  <m:oMath xmlns:m="http://schemas.openxmlformats.org/officeDocument/2006/math">
                    <m:rad>
                      <m:radPr>
                        <m:degHide m:val="on"/>
                        <m:ctrlPr>
                          <a:rPr lang="zh-CN" altLang="en-US" i="1">
                            <a:latin typeface="Cambria Math" panose="02040503050406030204" pitchFamily="18" charset="0"/>
                          </a:rPr>
                        </m:ctrlPr>
                      </m:radPr>
                      <m:deg/>
                      <m:e>
                        <m:r>
                          <a:rPr lang="en-US" altLang="zh-CN" b="0" i="1" smtClean="0">
                            <a:latin typeface="Cambria Math" panose="02040503050406030204" pitchFamily="18" charset="0"/>
                          </a:rPr>
                          <m:t>𝑛</m:t>
                        </m:r>
                      </m:e>
                    </m:rad>
                  </m:oMath>
                </a14:m>
                <a:r>
                  <a:rPr lang="en-US" altLang="zh-CN" dirty="0"/>
                  <a:t>. </a:t>
                </a:r>
              </a:p>
              <a:p>
                <a:r>
                  <a:rPr lang="zh-CN" altLang="en-US" dirty="0"/>
                  <a:t> </a:t>
                </a:r>
                <a:r>
                  <a:rPr lang="zh-CN" altLang="en-US" dirty="0" smtClean="0"/>
                  <a:t>证：如果</a:t>
                </a:r>
                <a:r>
                  <a:rPr lang="en-US" altLang="zh-CN" dirty="0" smtClean="0"/>
                  <a:t>n</a:t>
                </a:r>
                <a:r>
                  <a:rPr lang="zh-CN" altLang="en-US" dirty="0" smtClean="0"/>
                  <a:t>是合数，有合数定义，可知它有一个满足</a:t>
                </a:r>
                <a:r>
                  <a:rPr lang="en-US" altLang="zh-CN" dirty="0" smtClean="0"/>
                  <a:t>1&lt;a&lt;n</a:t>
                </a:r>
                <a:r>
                  <a:rPr lang="zh-CN" altLang="en-US" dirty="0" smtClean="0"/>
                  <a:t>的因子</a:t>
                </a:r>
                <a:r>
                  <a:rPr lang="en-US" altLang="zh-CN" dirty="0" smtClean="0"/>
                  <a:t>a</a:t>
                </a:r>
                <a:r>
                  <a:rPr lang="zh-CN" altLang="en-US" dirty="0" smtClean="0"/>
                  <a:t>。故由正整数的因子的定义，可知</a:t>
                </a:r>
                <a:r>
                  <a:rPr lang="en-US" altLang="zh-CN" dirty="0" smtClean="0"/>
                  <a:t>n=ab, </a:t>
                </a:r>
                <a:r>
                  <a:rPr lang="zh-CN" altLang="en-US" dirty="0" smtClean="0"/>
                  <a:t>其中</a:t>
                </a:r>
                <a:r>
                  <a:rPr lang="en-US" altLang="zh-CN" dirty="0" smtClean="0"/>
                  <a:t>b</a:t>
                </a:r>
                <a:r>
                  <a:rPr lang="zh-CN" altLang="en-US" dirty="0" smtClean="0"/>
                  <a:t>是大于</a:t>
                </a:r>
                <a:r>
                  <a:rPr lang="en-US" altLang="zh-CN" dirty="0" smtClean="0"/>
                  <a:t>1</a:t>
                </a:r>
                <a:r>
                  <a:rPr lang="zh-CN" altLang="en-US" dirty="0" smtClean="0"/>
                  <a:t>的正整数。我们证明</a:t>
                </a:r>
                <a14:m>
                  <m:oMath xmlns:m="http://schemas.openxmlformats.org/officeDocument/2006/math">
                    <m:r>
                      <m:rPr>
                        <m:sty m:val="p"/>
                      </m:rPr>
                      <a:rPr lang="en-US" altLang="zh-CN" i="1" dirty="0">
                        <a:latin typeface="Cambria Math" panose="02040503050406030204" pitchFamily="18" charset="0"/>
                      </a:rPr>
                      <m:t>a</m:t>
                    </m:r>
                    <m:r>
                      <a:rPr lang="zh-CN" altLang="en-US" i="1" smtClean="0">
                        <a:latin typeface="Cambria Math" panose="02040503050406030204" pitchFamily="18" charset="0"/>
                      </a:rPr>
                      <m:t>≤</m:t>
                    </m:r>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𝑛</m:t>
                        </m:r>
                      </m:e>
                    </m:rad>
                    <m:r>
                      <a:rPr lang="zh-CN" altLang="en-US" i="1" smtClean="0">
                        <a:latin typeface="Cambria Math" panose="02040503050406030204" pitchFamily="18" charset="0"/>
                      </a:rPr>
                      <m:t>或</m:t>
                    </m:r>
                    <m:r>
                      <m:rPr>
                        <m:sty m:val="p"/>
                      </m:rPr>
                      <a:rPr lang="en-US" altLang="zh-CN" i="1">
                        <a:latin typeface="Cambria Math" panose="02040503050406030204" pitchFamily="18" charset="0"/>
                      </a:rPr>
                      <m:t>b</m:t>
                    </m:r>
                    <m:r>
                      <a:rPr lang="zh-CN" altLang="en-US" i="1">
                        <a:latin typeface="Cambria Math" panose="02040503050406030204" pitchFamily="18" charset="0"/>
                      </a:rPr>
                      <m:t>≤</m:t>
                    </m:r>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𝑛</m:t>
                        </m:r>
                      </m:e>
                    </m:rad>
                    <m:r>
                      <a:rPr lang="zh-CN" altLang="en-US" i="1">
                        <a:latin typeface="Cambria Math" panose="02040503050406030204" pitchFamily="18" charset="0"/>
                      </a:rPr>
                      <m:t>。</m:t>
                    </m:r>
                  </m:oMath>
                </a14:m>
                <a:r>
                  <a:rPr lang="zh-CN" altLang="en-US" dirty="0" smtClean="0"/>
                  <a:t>如果</a:t>
                </a:r>
                <a14:m>
                  <m:oMath xmlns:m="http://schemas.openxmlformats.org/officeDocument/2006/math">
                    <m:r>
                      <m:rPr>
                        <m:sty m:val="p"/>
                      </m:rPr>
                      <a:rPr lang="en-US" altLang="zh-CN" i="1" dirty="0">
                        <a:latin typeface="Cambria Math" panose="02040503050406030204" pitchFamily="18" charset="0"/>
                      </a:rPr>
                      <m:t>a</m:t>
                    </m:r>
                    <m:r>
                      <a:rPr lang="en-US" altLang="zh-CN" b="0" i="1" dirty="0" smtClean="0">
                        <a:latin typeface="Cambria Math" panose="02040503050406030204" pitchFamily="18" charset="0"/>
                      </a:rPr>
                      <m:t>&gt;</m:t>
                    </m:r>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𝑛</m:t>
                        </m:r>
                      </m:e>
                    </m:rad>
                    <m:r>
                      <a:rPr lang="zh-CN" altLang="en-US" i="1">
                        <a:latin typeface="Cambria Math" panose="02040503050406030204" pitchFamily="18" charset="0"/>
                      </a:rPr>
                      <m:t>且</m:t>
                    </m:r>
                    <m:r>
                      <m:rPr>
                        <m:sty m:val="p"/>
                      </m:rPr>
                      <a:rPr lang="en-US" altLang="zh-CN" i="1">
                        <a:latin typeface="Cambria Math" panose="02040503050406030204" pitchFamily="18" charset="0"/>
                      </a:rPr>
                      <m:t>b</m:t>
                    </m:r>
                    <m:r>
                      <a:rPr lang="en-US" altLang="zh-CN" b="0" i="1" smtClean="0">
                        <a:latin typeface="Cambria Math" panose="02040503050406030204" pitchFamily="18" charset="0"/>
                      </a:rPr>
                      <m:t>&gt;</m:t>
                    </m:r>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𝑛</m:t>
                        </m:r>
                      </m:e>
                    </m:rad>
                  </m:oMath>
                </a14:m>
                <a:r>
                  <a:rPr lang="zh-CN" altLang="en-US" dirty="0" smtClean="0"/>
                  <a:t>则，</a:t>
                </a:r>
                <a:r>
                  <a:rPr lang="en-US" altLang="zh-CN" dirty="0" smtClean="0"/>
                  <a:t>ab&gt;n, </a:t>
                </a:r>
                <a:r>
                  <a:rPr lang="zh-CN" altLang="en-US" dirty="0" smtClean="0"/>
                  <a:t>矛盾。因此，</a:t>
                </a:r>
                <a14:m>
                  <m:oMath xmlns:m="http://schemas.openxmlformats.org/officeDocument/2006/math">
                    <m:r>
                      <m:rPr>
                        <m:sty m:val="p"/>
                      </m:rPr>
                      <a:rPr lang="en-US" altLang="zh-CN" i="1" dirty="0">
                        <a:latin typeface="Cambria Math" panose="02040503050406030204" pitchFamily="18" charset="0"/>
                      </a:rPr>
                      <m:t>a</m:t>
                    </m:r>
                    <m:r>
                      <a:rPr lang="zh-CN" altLang="en-US" i="1">
                        <a:latin typeface="Cambria Math" panose="02040503050406030204" pitchFamily="18" charset="0"/>
                      </a:rPr>
                      <m:t>≤</m:t>
                    </m:r>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𝑛</m:t>
                        </m:r>
                      </m:e>
                    </m:rad>
                    <m:r>
                      <a:rPr lang="zh-CN" altLang="en-US" i="1">
                        <a:latin typeface="Cambria Math" panose="02040503050406030204" pitchFamily="18" charset="0"/>
                      </a:rPr>
                      <m:t>或</m:t>
                    </m:r>
                    <m:r>
                      <m:rPr>
                        <m:sty m:val="p"/>
                      </m:rPr>
                      <a:rPr lang="en-US" altLang="zh-CN" i="1">
                        <a:latin typeface="Cambria Math" panose="02040503050406030204" pitchFamily="18" charset="0"/>
                      </a:rPr>
                      <m:t>b</m:t>
                    </m:r>
                    <m:r>
                      <a:rPr lang="zh-CN" altLang="en-US" i="1">
                        <a:latin typeface="Cambria Math" panose="02040503050406030204" pitchFamily="18" charset="0"/>
                      </a:rPr>
                      <m:t>≤</m:t>
                    </m:r>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𝑛</m:t>
                        </m:r>
                      </m:e>
                    </m:rad>
                  </m:oMath>
                </a14:m>
                <a:r>
                  <a:rPr lang="zh-CN" altLang="en-US" dirty="0" smtClean="0"/>
                  <a:t>。因为</a:t>
                </a:r>
                <a:r>
                  <a:rPr lang="en-US" altLang="zh-CN" dirty="0" smtClean="0"/>
                  <a:t>a</a:t>
                </a:r>
                <a:r>
                  <a:rPr lang="zh-CN" altLang="en-US" dirty="0" smtClean="0"/>
                  <a:t>和</a:t>
                </a:r>
                <a:r>
                  <a:rPr lang="en-US" altLang="zh-CN" dirty="0" smtClean="0"/>
                  <a:t>b</a:t>
                </a:r>
                <a:r>
                  <a:rPr lang="zh-CN" altLang="en-US" dirty="0" smtClean="0"/>
                  <a:t>都是</a:t>
                </a:r>
                <a:r>
                  <a:rPr lang="en-US" altLang="zh-CN" dirty="0" smtClean="0"/>
                  <a:t>n</a:t>
                </a:r>
                <a:r>
                  <a:rPr lang="zh-CN" altLang="en-US" dirty="0" smtClean="0"/>
                  <a:t>的因子，所以，</a:t>
                </a:r>
                <a:r>
                  <a:rPr lang="en-US" altLang="zh-CN" dirty="0" smtClean="0"/>
                  <a:t>n</a:t>
                </a:r>
                <a:r>
                  <a:rPr lang="zh-CN" altLang="en-US" dirty="0" smtClean="0"/>
                  <a:t>有一个不超过</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𝑛</m:t>
                        </m:r>
                      </m:e>
                    </m:rad>
                  </m:oMath>
                </a14:m>
                <a:r>
                  <a:rPr lang="zh-CN" altLang="en-US" dirty="0" smtClean="0"/>
                  <a:t>的正因子。这个因子或者是素数，或者有比它小的素因子（算术基本定理）。无论哪种情况，</a:t>
                </a:r>
                <a14:m>
                  <m:oMath xmlns:m="http://schemas.openxmlformats.org/officeDocument/2006/math">
                    <m:r>
                      <a:rPr lang="en-US" altLang="zh-CN" i="1" dirty="0">
                        <a:latin typeface="Cambria Math" panose="02040503050406030204" pitchFamily="18" charset="0"/>
                      </a:rPr>
                      <m:t>𝑛</m:t>
                    </m:r>
                  </m:oMath>
                </a14:m>
                <a:r>
                  <a:rPr lang="zh-CN" altLang="en-US" dirty="0"/>
                  <a:t>必有一个素因子小于或等于</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𝑛</m:t>
                        </m:r>
                      </m:e>
                    </m:rad>
                  </m:oMath>
                </a14:m>
                <a:r>
                  <a:rPr lang="zh-CN" altLang="en-US" dirty="0" smtClean="0"/>
                  <a:t>。</a:t>
                </a:r>
                <a:endParaRPr lang="en-US" altLang="zh-CN" dirty="0" smtClean="0"/>
              </a:p>
              <a:p>
                <a:r>
                  <a:rPr lang="zh-CN" altLang="en-US" dirty="0" smtClean="0"/>
                  <a:t>方法</a:t>
                </a:r>
                <a:r>
                  <a:rPr lang="zh-CN" altLang="en-US" dirty="0"/>
                  <a:t>二</a:t>
                </a:r>
                <a:r>
                  <a:rPr lang="en-US" altLang="zh-CN" dirty="0"/>
                  <a:t>:</a:t>
                </a:r>
                <a:r>
                  <a:rPr lang="zh-CN" altLang="en-US" dirty="0"/>
                  <a:t>从以上定理可知</a:t>
                </a:r>
                <a:r>
                  <a:rPr lang="en-US" altLang="zh-CN" dirty="0" smtClean="0"/>
                  <a:t>, </a:t>
                </a:r>
                <a:r>
                  <a:rPr lang="zh-CN" altLang="en-US" dirty="0" smtClean="0"/>
                  <a:t>如果</a:t>
                </a:r>
                <a:r>
                  <a:rPr lang="zh-CN" altLang="en-US" dirty="0"/>
                  <a:t>一个整数不能被小于或等于其平方根的素数</a:t>
                </a:r>
                <a:r>
                  <a:rPr lang="zh-CN" altLang="en-US" dirty="0" smtClean="0"/>
                  <a:t>整除</a:t>
                </a:r>
                <a:r>
                  <a:rPr lang="en-US" altLang="zh-CN" dirty="0" smtClean="0"/>
                  <a:t>, </a:t>
                </a:r>
                <a:r>
                  <a:rPr lang="zh-CN" altLang="en-US" dirty="0" smtClean="0"/>
                  <a:t>则</a:t>
                </a:r>
                <a:r>
                  <a:rPr lang="zh-CN" altLang="en-US" dirty="0"/>
                  <a:t>它就是素数</a:t>
                </a:r>
                <a:r>
                  <a:rPr lang="en-US" altLang="zh-CN" dirty="0" smtClean="0"/>
                  <a:t>. </a:t>
                </a:r>
                <a:r>
                  <a:rPr lang="zh-CN" altLang="en-US" dirty="0" smtClean="0"/>
                  <a:t>因此</a:t>
                </a:r>
                <a:r>
                  <a:rPr lang="en-US" altLang="zh-CN" dirty="0"/>
                  <a:t>, </a:t>
                </a:r>
                <a:r>
                  <a:rPr lang="zh-CN" altLang="en-US" dirty="0"/>
                  <a:t>把</a:t>
                </a:r>
                <a14:m>
                  <m:oMath xmlns:m="http://schemas.openxmlformats.org/officeDocument/2006/math">
                    <m:r>
                      <a:rPr lang="en-US" altLang="zh-CN" i="1" dirty="0" smtClean="0">
                        <a:latin typeface="Cambria Math" panose="02040503050406030204" pitchFamily="18" charset="0"/>
                      </a:rPr>
                      <m:t>𝑛</m:t>
                    </m:r>
                  </m:oMath>
                </a14:m>
                <a:r>
                  <a:rPr lang="zh-CN" altLang="en-US" dirty="0"/>
                  <a:t>除以所有不超过</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𝑛</m:t>
                        </m:r>
                      </m:e>
                    </m:rad>
                  </m:oMath>
                </a14:m>
                <a:r>
                  <a:rPr lang="zh-CN" altLang="en-US" dirty="0"/>
                  <a:t>的</a:t>
                </a:r>
                <a:r>
                  <a:rPr lang="zh-CN" altLang="en-US" dirty="0" smtClean="0"/>
                  <a:t>素数</a:t>
                </a:r>
                <a:r>
                  <a:rPr lang="en-US" altLang="zh-CN" dirty="0" smtClean="0"/>
                  <a:t>, </a:t>
                </a:r>
                <a:r>
                  <a:rPr lang="zh-CN" altLang="en-US" dirty="0" smtClean="0"/>
                  <a:t>如果</a:t>
                </a:r>
                <a:r>
                  <a:rPr lang="zh-CN" altLang="en-US" dirty="0"/>
                  <a:t>不能被其中任意一个素数</a:t>
                </a:r>
                <a:r>
                  <a:rPr lang="zh-CN" altLang="en-US" dirty="0" smtClean="0"/>
                  <a:t>整除</a:t>
                </a:r>
                <a:r>
                  <a:rPr lang="en-US" altLang="zh-CN" dirty="0" smtClean="0"/>
                  <a:t>, </a:t>
                </a:r>
                <a:r>
                  <a:rPr lang="zh-CN" altLang="en-US" dirty="0" smtClean="0"/>
                  <a:t>则</a:t>
                </a:r>
                <a14:m>
                  <m:oMath xmlns:m="http://schemas.openxmlformats.org/officeDocument/2006/math">
                    <m:r>
                      <a:rPr lang="en-US" altLang="zh-CN" i="1" dirty="0" smtClean="0">
                        <a:latin typeface="Cambria Math" panose="02040503050406030204" pitchFamily="18" charset="0"/>
                      </a:rPr>
                      <m:t>𝑛</m:t>
                    </m:r>
                  </m:oMath>
                </a14:m>
                <a:r>
                  <a:rPr lang="zh-CN" altLang="en-US" dirty="0"/>
                  <a:t>为素数</a:t>
                </a:r>
                <a:r>
                  <a:rPr lang="en-US" altLang="zh-CN" dirty="0"/>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99" t="-1190" r="-4384" b="-22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98A9DC7-BFFF-4120-80B2-6836FF8B0122}" type="datetime1">
              <a:rPr lang="zh-CN" altLang="en-US" smtClean="0"/>
              <a:t>2023/10/30</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64</a:t>
            </a:fld>
            <a:endParaRPr lang="zh-CN" altLang="en-US" dirty="0"/>
          </a:p>
        </p:txBody>
      </p:sp>
      <p:sp>
        <p:nvSpPr>
          <p:cNvPr id="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753855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试除法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例</a:t>
                </a:r>
                <a:r>
                  <a:rPr lang="en-US" altLang="zh-CN" dirty="0" smtClean="0"/>
                  <a:t>:</a:t>
                </a:r>
                <a:r>
                  <a:rPr lang="zh-CN" altLang="en-US" dirty="0" smtClean="0"/>
                  <a:t>证明</a:t>
                </a:r>
                <a:r>
                  <a:rPr lang="en-US" altLang="zh-CN" dirty="0" smtClean="0"/>
                  <a:t>101</a:t>
                </a:r>
                <a:r>
                  <a:rPr lang="zh-CN" altLang="en-US" dirty="0" smtClean="0"/>
                  <a:t>是素数</a:t>
                </a:r>
                <a:endParaRPr lang="en-US" altLang="zh-CN" dirty="0" smtClean="0"/>
              </a:p>
              <a:p>
                <a:r>
                  <a:rPr lang="zh-CN" altLang="en-US" dirty="0" smtClean="0"/>
                  <a:t>解</a:t>
                </a:r>
                <a:r>
                  <a:rPr lang="en-US" altLang="zh-CN" dirty="0" smtClean="0"/>
                  <a:t>:</a:t>
                </a:r>
                <a:r>
                  <a:rPr lang="zh-CN" altLang="en-US" dirty="0" smtClean="0"/>
                  <a:t>不超过</a:t>
                </a:r>
                <a14:m>
                  <m:oMath xmlns:m="http://schemas.openxmlformats.org/officeDocument/2006/math">
                    <m:rad>
                      <m:radPr>
                        <m:degHide m:val="on"/>
                        <m:ctrlPr>
                          <a:rPr lang="zh-CN" altLang="en-US" i="1">
                            <a:latin typeface="Cambria Math" panose="02040503050406030204" pitchFamily="18" charset="0"/>
                          </a:rPr>
                        </m:ctrlPr>
                      </m:radPr>
                      <m:deg/>
                      <m:e>
                        <m:r>
                          <a:rPr lang="en-US" altLang="zh-CN" b="0" i="0" smtClean="0">
                            <a:latin typeface="Cambria Math" panose="02040503050406030204" pitchFamily="18" charset="0"/>
                          </a:rPr>
                          <m:t>101</m:t>
                        </m:r>
                      </m:e>
                    </m:rad>
                  </m:oMath>
                </a14:m>
                <a:r>
                  <a:rPr lang="en-US" altLang="zh-CN" dirty="0"/>
                  <a:t> </a:t>
                </a:r>
                <a:r>
                  <a:rPr lang="zh-CN" altLang="en-US" dirty="0" smtClean="0"/>
                  <a:t>的素数只有</a:t>
                </a:r>
                <a:r>
                  <a:rPr lang="en-US" altLang="zh-CN" dirty="0" smtClean="0"/>
                  <a:t>2,3,5,7. </a:t>
                </a:r>
                <a:r>
                  <a:rPr lang="zh-CN" altLang="en-US" dirty="0" smtClean="0"/>
                  <a:t>因为</a:t>
                </a:r>
                <a:r>
                  <a:rPr lang="en-US" altLang="zh-CN" dirty="0" smtClean="0"/>
                  <a:t>101</a:t>
                </a:r>
                <a:r>
                  <a:rPr lang="zh-CN" altLang="en-US" dirty="0" smtClean="0"/>
                  <a:t>不能被</a:t>
                </a:r>
                <a:r>
                  <a:rPr lang="en-US" altLang="zh-CN" dirty="0" smtClean="0"/>
                  <a:t>2,3,5,7</a:t>
                </a:r>
                <a:r>
                  <a:rPr lang="zh-CN" altLang="en-US" dirty="0" smtClean="0"/>
                  <a:t>整除（</a:t>
                </a:r>
                <a:r>
                  <a:rPr lang="en-US" altLang="zh-CN" dirty="0" smtClean="0"/>
                  <a:t>101</a:t>
                </a:r>
                <a:r>
                  <a:rPr lang="zh-CN" altLang="en-US" dirty="0" smtClean="0"/>
                  <a:t>除以这些数都会有余数</a:t>
                </a:r>
                <a:r>
                  <a:rPr lang="en-US" altLang="zh-CN" dirty="0" smtClean="0"/>
                  <a:t>), </a:t>
                </a:r>
                <a:r>
                  <a:rPr lang="zh-CN" altLang="en-US" dirty="0" smtClean="0"/>
                  <a:t>所以</a:t>
                </a:r>
                <a:r>
                  <a:rPr lang="en-US" altLang="zh-CN" dirty="0" smtClean="0"/>
                  <a:t>101</a:t>
                </a:r>
                <a:r>
                  <a:rPr lang="zh-CN" altLang="en-US" dirty="0" smtClean="0"/>
                  <a:t>是素数</a:t>
                </a:r>
                <a:r>
                  <a:rPr lang="en-US" altLang="zh-CN" dirty="0" smtClean="0"/>
                  <a:t>.</a:t>
                </a:r>
              </a:p>
              <a:p>
                <a:endParaRPr lang="en-US" altLang="zh-CN" dirty="0" smtClean="0"/>
              </a:p>
              <a:p>
                <a:r>
                  <a:rPr lang="zh-CN" altLang="en-US" dirty="0"/>
                  <a:t>例</a:t>
                </a:r>
                <a:r>
                  <a:rPr lang="en-US" altLang="zh-CN" dirty="0"/>
                  <a:t>:</a:t>
                </a:r>
                <a:r>
                  <a:rPr lang="zh-CN" altLang="en-US" dirty="0" smtClean="0"/>
                  <a:t>证明</a:t>
                </a:r>
                <a:r>
                  <a:rPr lang="en-US" altLang="zh-CN" dirty="0" smtClean="0"/>
                  <a:t>4969</a:t>
                </a:r>
                <a:r>
                  <a:rPr lang="zh-CN" altLang="en-US" dirty="0" smtClean="0"/>
                  <a:t>是</a:t>
                </a:r>
                <a:r>
                  <a:rPr lang="zh-CN" altLang="en-US" dirty="0"/>
                  <a:t>素数</a:t>
                </a:r>
                <a:endParaRPr lang="en-US" altLang="zh-CN" dirty="0"/>
              </a:p>
              <a:p>
                <a:r>
                  <a:rPr lang="zh-CN" altLang="en-US" dirty="0"/>
                  <a:t>解</a:t>
                </a:r>
                <a:r>
                  <a:rPr lang="en-US" altLang="zh-CN" dirty="0"/>
                  <a:t>:</a:t>
                </a:r>
                <a:r>
                  <a:rPr lang="zh-CN" altLang="en-US" dirty="0"/>
                  <a:t>不超过</a:t>
                </a:r>
                <a14:m>
                  <m:oMath xmlns:m="http://schemas.openxmlformats.org/officeDocument/2006/math">
                    <m:rad>
                      <m:radPr>
                        <m:degHide m:val="on"/>
                        <m:ctrlPr>
                          <a:rPr lang="zh-CN" altLang="en-US" i="1">
                            <a:latin typeface="Cambria Math" panose="02040503050406030204" pitchFamily="18" charset="0"/>
                          </a:rPr>
                        </m:ctrlPr>
                      </m:radPr>
                      <m:deg/>
                      <m:e>
                        <m:r>
                          <a:rPr lang="en-US" altLang="zh-CN" b="0" i="0" smtClean="0">
                            <a:latin typeface="Cambria Math" panose="02040503050406030204" pitchFamily="18" charset="0"/>
                          </a:rPr>
                          <m:t>4969</m:t>
                        </m:r>
                      </m:e>
                    </m:rad>
                  </m:oMath>
                </a14:m>
                <a:r>
                  <a:rPr lang="en-US" altLang="zh-CN" dirty="0"/>
                  <a:t> </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70.49</m:t>
                    </m:r>
                  </m:oMath>
                </a14:m>
                <a:r>
                  <a:rPr lang="zh-CN" altLang="en-US" dirty="0" smtClean="0"/>
                  <a:t>的素数有</a:t>
                </a:r>
                <a:r>
                  <a:rPr lang="en-US" altLang="zh-CN" dirty="0" smtClean="0"/>
                  <a:t>2, 3, 5, 7, 11, 13, 17, 19, 23, 29, 31, 37, 41, 43, 47, 53, 59, 61, 67. </a:t>
                </a:r>
                <a:r>
                  <a:rPr lang="zh-CN" altLang="en-US" dirty="0" smtClean="0"/>
                  <a:t>因为</a:t>
                </a:r>
                <a:r>
                  <a:rPr lang="en-US" altLang="zh-CN" dirty="0" smtClean="0"/>
                  <a:t>4969</a:t>
                </a:r>
                <a:r>
                  <a:rPr lang="zh-CN" altLang="en-US" dirty="0" smtClean="0"/>
                  <a:t>不能被这些数整除</a:t>
                </a:r>
                <a:r>
                  <a:rPr lang="en-US" altLang="zh-CN" dirty="0" smtClean="0"/>
                  <a:t>(4969</a:t>
                </a:r>
                <a:r>
                  <a:rPr lang="zh-CN" altLang="en-US" dirty="0" smtClean="0"/>
                  <a:t>除</a:t>
                </a:r>
                <a:r>
                  <a:rPr lang="zh-CN" altLang="en-US" dirty="0"/>
                  <a:t>以这些数都会有余数</a:t>
                </a:r>
                <a:r>
                  <a:rPr lang="en-US" altLang="zh-CN" dirty="0" smtClean="0"/>
                  <a:t>), </a:t>
                </a:r>
                <a:r>
                  <a:rPr lang="zh-CN" altLang="en-US" dirty="0" smtClean="0"/>
                  <a:t>所以</a:t>
                </a:r>
                <a:r>
                  <a:rPr lang="en-US" altLang="zh-CN" dirty="0"/>
                  <a:t>4969</a:t>
                </a:r>
                <a:r>
                  <a:rPr lang="zh-CN" altLang="en-US" dirty="0" smtClean="0"/>
                  <a:t>是素数</a:t>
                </a:r>
                <a:r>
                  <a:rPr lang="en-US" altLang="zh-CN" dirty="0" smtClean="0"/>
                  <a:t>.</a:t>
                </a:r>
              </a:p>
              <a:p>
                <a:r>
                  <a:rPr lang="zh-CN" altLang="en-US" dirty="0" smtClean="0"/>
                  <a:t>备注</a:t>
                </a:r>
                <a:r>
                  <a:rPr lang="en-US" altLang="zh-CN" dirty="0" smtClean="0"/>
                  <a:t>:</a:t>
                </a:r>
                <a:r>
                  <a:rPr lang="zh-CN" altLang="en-US" dirty="0" smtClean="0"/>
                  <a:t>小于</a:t>
                </a:r>
                <a:r>
                  <a:rPr lang="en-US" altLang="zh-CN" dirty="0" smtClean="0"/>
                  <a:t>70.49</a:t>
                </a:r>
                <a:r>
                  <a:rPr lang="zh-CN" altLang="en-US" dirty="0" smtClean="0"/>
                  <a:t>的素数为这些的求解方法后续会提及</a:t>
                </a:r>
                <a:r>
                  <a:rPr lang="en-US" altLang="zh-CN" dirty="0" smtClean="0"/>
                  <a:t>, </a:t>
                </a:r>
                <a:r>
                  <a:rPr lang="zh-CN" altLang="en-US" dirty="0" smtClean="0"/>
                  <a:t>比如</a:t>
                </a:r>
                <a:r>
                  <a:rPr lang="zh-CN" altLang="en-US" dirty="0"/>
                  <a:t>埃拉托斯特尼筛法</a:t>
                </a:r>
                <a:r>
                  <a:rPr lang="en-US" altLang="zh-CN" dirty="0" smtClean="0"/>
                  <a:t>.</a:t>
                </a:r>
                <a:endParaRPr lang="en-US" altLang="zh-CN" dirty="0"/>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110" b="-2381"/>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2FD9FC6-3B2D-4F06-873D-D5D6EB0A4F9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65</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46930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2743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试除法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一个整数</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的</a:t>
                </a:r>
                <a:r>
                  <a:rPr lang="zh-CN" altLang="en-US" b="1" dirty="0" smtClean="0">
                    <a:solidFill>
                      <a:srgbClr val="C00000"/>
                    </a:solidFill>
                  </a:rPr>
                  <a:t>素因子分解方式</a:t>
                </a:r>
                <a:r>
                  <a:rPr lang="en-US" altLang="zh-CN" dirty="0" smtClean="0"/>
                  <a:t>:</a:t>
                </a:r>
              </a:p>
              <a:p>
                <a:pPr lvl="1"/>
                <a:r>
                  <a:rPr lang="zh-CN" altLang="en-US" dirty="0"/>
                  <a:t>从最小的素数</a:t>
                </a:r>
                <a:r>
                  <a:rPr lang="en-US" altLang="zh-CN" dirty="0"/>
                  <a:t>2</a:t>
                </a:r>
                <a:r>
                  <a:rPr lang="zh-CN" altLang="en-US" dirty="0"/>
                  <a:t>开始，依次用</a:t>
                </a:r>
                <a14:m>
                  <m:oMath xmlns:m="http://schemas.openxmlformats.org/officeDocument/2006/math">
                    <m:r>
                      <a:rPr lang="en-US" altLang="zh-CN" i="1" dirty="0">
                        <a:latin typeface="Cambria Math" panose="02040503050406030204" pitchFamily="18" charset="0"/>
                      </a:rPr>
                      <m:t>𝑛</m:t>
                    </m:r>
                  </m:oMath>
                </a14:m>
                <a:r>
                  <a:rPr lang="zh-CN" altLang="en-US" dirty="0" smtClean="0"/>
                  <a:t>除以这个素数</a:t>
                </a:r>
                <a:r>
                  <a:rPr lang="en-US" altLang="zh-CN" dirty="0" smtClean="0"/>
                  <a:t>. </a:t>
                </a:r>
                <a:r>
                  <a:rPr lang="zh-CN" altLang="en-US" dirty="0" smtClean="0"/>
                  <a:t>如果</a:t>
                </a:r>
                <a:r>
                  <a:rPr lang="zh-CN" altLang="en-US" dirty="0"/>
                  <a:t>不能整除</a:t>
                </a:r>
                <a:r>
                  <a:rPr lang="en-US" altLang="zh-CN" dirty="0" smtClean="0"/>
                  <a:t>, </a:t>
                </a:r>
                <a:r>
                  <a:rPr lang="zh-CN" altLang="en-US" dirty="0" smtClean="0"/>
                  <a:t>那么</a:t>
                </a:r>
                <a:r>
                  <a:rPr lang="zh-CN" altLang="en-US" dirty="0"/>
                  <a:t>继续下一个更大的素数</a:t>
                </a:r>
                <a:r>
                  <a:rPr lang="en-US" altLang="zh-CN" dirty="0"/>
                  <a:t>.</a:t>
                </a:r>
              </a:p>
              <a:p>
                <a:pPr lvl="1"/>
                <a:r>
                  <a:rPr lang="zh-CN" altLang="en-US" dirty="0"/>
                  <a:t>直到找到一个素因子</a:t>
                </a:r>
                <a14:m>
                  <m:oMath xmlns:m="http://schemas.openxmlformats.org/officeDocument/2006/math">
                    <m:r>
                      <a:rPr lang="en-US" altLang="zh-CN" i="1" dirty="0" smtClean="0">
                        <a:latin typeface="Cambria Math" panose="02040503050406030204" pitchFamily="18" charset="0"/>
                      </a:rPr>
                      <m:t>𝑝</m:t>
                    </m:r>
                  </m:oMath>
                </a14:m>
                <a:r>
                  <a:rPr lang="en-US" altLang="zh-CN" dirty="0" smtClean="0"/>
                  <a:t>. </a:t>
                </a:r>
                <a:r>
                  <a:rPr lang="zh-CN" altLang="en-US" dirty="0" smtClean="0"/>
                  <a:t>那么</a:t>
                </a:r>
                <a:r>
                  <a:rPr lang="en-US" altLang="zh-CN" dirty="0" smtClean="0"/>
                  <a:t>, </a:t>
                </a:r>
                <a:r>
                  <a:rPr lang="zh-CN" altLang="en-US" dirty="0" smtClean="0"/>
                  <a:t>继续</a:t>
                </a:r>
                <a:r>
                  <a:rPr lang="zh-CN" altLang="en-US" dirty="0"/>
                  <a:t>对整除后的商</a:t>
                </a:r>
                <a14:m>
                  <m:oMath xmlns:m="http://schemas.openxmlformats.org/officeDocument/2006/math">
                    <m:r>
                      <a:rPr lang="en-US" altLang="zh-CN" i="1" dirty="0" smtClean="0">
                        <a:latin typeface="Cambria Math" panose="02040503050406030204" pitchFamily="18" charset="0"/>
                      </a:rPr>
                      <m:t>𝑛</m:t>
                    </m:r>
                  </m:oMath>
                </a14:m>
                <a:r>
                  <a:rPr lang="en-US" altLang="zh-CN" dirty="0"/>
                  <a:t>/</a:t>
                </a:r>
                <a14:m>
                  <m:oMath xmlns:m="http://schemas.openxmlformats.org/officeDocument/2006/math">
                    <m:r>
                      <a:rPr lang="en-US" altLang="zh-CN" i="1" dirty="0" smtClean="0">
                        <a:latin typeface="Cambria Math" panose="02040503050406030204" pitchFamily="18" charset="0"/>
                      </a:rPr>
                      <m:t>𝑝</m:t>
                    </m:r>
                  </m:oMath>
                </a14:m>
                <a:r>
                  <a:rPr lang="zh-CN" altLang="en-US" dirty="0"/>
                  <a:t>做素因子分解</a:t>
                </a:r>
                <a:r>
                  <a:rPr lang="en-US" altLang="zh-CN" dirty="0" smtClean="0"/>
                  <a:t>. </a:t>
                </a:r>
                <a:r>
                  <a:rPr lang="zh-CN" altLang="en-US" dirty="0" smtClean="0"/>
                  <a:t>此时</a:t>
                </a:r>
                <a:r>
                  <a:rPr lang="en-US" altLang="zh-CN" dirty="0" smtClean="0"/>
                  <a:t>, </a:t>
                </a:r>
                <a:r>
                  <a:rPr lang="zh-CN" altLang="en-US" dirty="0" smtClean="0"/>
                  <a:t>继续</a:t>
                </a:r>
                <a:r>
                  <a:rPr lang="zh-CN" altLang="en-US" dirty="0"/>
                  <a:t>用</a:t>
                </a:r>
                <a:r>
                  <a:rPr lang="zh-CN" altLang="en-US" dirty="0" smtClean="0"/>
                  <a:t>当前</a:t>
                </a:r>
                <a:r>
                  <a:rPr lang="zh-CN" altLang="en-US" dirty="0"/>
                  <a:t>的素数</a:t>
                </a:r>
                <a14:m>
                  <m:oMath xmlns:m="http://schemas.openxmlformats.org/officeDocument/2006/math">
                    <m:r>
                      <a:rPr lang="en-US" altLang="zh-CN" i="1" dirty="0">
                        <a:latin typeface="Cambria Math" panose="02040503050406030204" pitchFamily="18" charset="0"/>
                      </a:rPr>
                      <m:t>𝑝</m:t>
                    </m:r>
                  </m:oMath>
                </a14:m>
                <a:r>
                  <a:rPr lang="zh-CN" altLang="en-US" dirty="0" smtClean="0"/>
                  <a:t>进行除法操作</a:t>
                </a:r>
                <a:r>
                  <a:rPr lang="en-US" altLang="zh-CN" dirty="0" smtClean="0"/>
                  <a:t>, </a:t>
                </a:r>
                <a:r>
                  <a:rPr lang="zh-CN" altLang="en-US" dirty="0" smtClean="0"/>
                  <a:t>也就是</a:t>
                </a:r>
                <a14:m>
                  <m:oMath xmlns:m="http://schemas.openxmlformats.org/officeDocument/2006/math">
                    <m:r>
                      <a:rPr lang="en-US" altLang="zh-CN" i="1" dirty="0">
                        <a:latin typeface="Cambria Math" panose="02040503050406030204" pitchFamily="18" charset="0"/>
                      </a:rPr>
                      <m:t>𝑛</m:t>
                    </m:r>
                  </m:oMath>
                </a14:m>
                <a:r>
                  <a:rPr lang="en-US" altLang="zh-CN" dirty="0"/>
                  <a:t>/</a:t>
                </a:r>
                <a14:m>
                  <m:oMath xmlns:m="http://schemas.openxmlformats.org/officeDocument/2006/math">
                    <m:r>
                      <a:rPr lang="en-US" altLang="zh-CN" i="1" dirty="0">
                        <a:latin typeface="Cambria Math" panose="02040503050406030204" pitchFamily="18" charset="0"/>
                      </a:rPr>
                      <m:t>𝑝</m:t>
                    </m:r>
                    <m:r>
                      <a:rPr lang="zh-CN" altLang="en-US" i="1" dirty="0" smtClean="0">
                        <a:latin typeface="Cambria Math" panose="02040503050406030204" pitchFamily="18" charset="0"/>
                      </a:rPr>
                      <m:t>除以</m:t>
                    </m:r>
                    <m:r>
                      <a:rPr lang="en-US" altLang="zh-CN" i="1" dirty="0">
                        <a:latin typeface="Cambria Math" panose="02040503050406030204" pitchFamily="18" charset="0"/>
                      </a:rPr>
                      <m:t>𝑝</m:t>
                    </m:r>
                  </m:oMath>
                </a14:m>
                <a:r>
                  <a:rPr lang="zh-CN" altLang="en-US" dirty="0" smtClean="0"/>
                  <a:t>看结果是否有余数</a:t>
                </a:r>
                <a:r>
                  <a:rPr lang="en-US" altLang="zh-CN" dirty="0" smtClean="0"/>
                  <a:t>, </a:t>
                </a:r>
                <a:r>
                  <a:rPr lang="zh-CN" altLang="en-US" dirty="0" smtClean="0"/>
                  <a:t>找到</a:t>
                </a:r>
                <a:r>
                  <a:rPr lang="zh-CN" altLang="en-US" dirty="0"/>
                  <a:t>下一个</a:t>
                </a:r>
                <a:r>
                  <a:rPr lang="zh-CN" altLang="en-US" dirty="0" smtClean="0"/>
                  <a:t>素因子继续</a:t>
                </a:r>
                <a:r>
                  <a:rPr lang="zh-CN" altLang="en-US" dirty="0"/>
                  <a:t>以上操作</a:t>
                </a:r>
                <a:r>
                  <a:rPr lang="en-US" altLang="zh-CN" dirty="0"/>
                  <a:t>.</a:t>
                </a:r>
              </a:p>
              <a:p>
                <a:pPr lvl="1"/>
                <a:r>
                  <a:rPr lang="zh-CN" altLang="en-US" dirty="0"/>
                  <a:t>直到最后的商也是一个素数为止</a:t>
                </a:r>
                <a:r>
                  <a:rPr lang="en-US" altLang="zh-CN" dirty="0"/>
                  <a:t>.</a:t>
                </a:r>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721"/>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2FD9FC6-3B2D-4F06-873D-D5D6EB0A4F9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66</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2065980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试除法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找出</a:t>
                </a:r>
                <a:r>
                  <a:rPr lang="en-US" altLang="zh-CN" dirty="0" smtClean="0"/>
                  <a:t>7007</a:t>
                </a:r>
                <a:r>
                  <a:rPr lang="zh-CN" altLang="en-US" dirty="0" smtClean="0"/>
                  <a:t>的素因子分解式</a:t>
                </a:r>
                <a:endParaRPr lang="en-US" altLang="zh-CN" dirty="0"/>
              </a:p>
              <a:p>
                <a:r>
                  <a:rPr lang="zh-CN" altLang="en-US" dirty="0" smtClean="0"/>
                  <a:t>解</a:t>
                </a:r>
                <a:r>
                  <a:rPr lang="en-US" altLang="zh-CN" dirty="0" smtClean="0"/>
                  <a:t>:</a:t>
                </a:r>
              </a:p>
              <a:p>
                <a:pPr lvl="1"/>
                <a:r>
                  <a:rPr lang="zh-CN" altLang="en-US" sz="2600" dirty="0"/>
                  <a:t>不断地用素数去除</a:t>
                </a:r>
                <a:r>
                  <a:rPr lang="en-US" altLang="zh-CN" sz="2600" dirty="0"/>
                  <a:t>7007. </a:t>
                </a:r>
                <a:r>
                  <a:rPr lang="zh-CN" altLang="en-US" sz="2600" dirty="0"/>
                  <a:t>首先分别先后用</a:t>
                </a:r>
                <a:r>
                  <a:rPr lang="en-US" altLang="zh-CN" sz="2600" dirty="0"/>
                  <a:t>2,3,5</a:t>
                </a:r>
                <a:r>
                  <a:rPr lang="zh-CN" altLang="en-US" sz="2600" dirty="0"/>
                  <a:t>去除</a:t>
                </a:r>
                <a:r>
                  <a:rPr lang="en-US" altLang="zh-CN" sz="2600" dirty="0"/>
                  <a:t>7007</a:t>
                </a:r>
                <a:r>
                  <a:rPr lang="en-US" altLang="zh-CN" sz="2600" dirty="0" smtClean="0"/>
                  <a:t>, </a:t>
                </a:r>
                <a:r>
                  <a:rPr lang="zh-CN" altLang="en-US" sz="2600" dirty="0" smtClean="0"/>
                  <a:t>都</a:t>
                </a:r>
                <a:r>
                  <a:rPr lang="zh-CN" altLang="en-US" sz="2600" dirty="0"/>
                  <a:t>不能整除</a:t>
                </a:r>
                <a:r>
                  <a:rPr lang="en-US" altLang="zh-CN" sz="2600" dirty="0"/>
                  <a:t>.</a:t>
                </a:r>
              </a:p>
              <a:p>
                <a:pPr lvl="1"/>
                <a:r>
                  <a:rPr lang="zh-CN" altLang="en-US" sz="2600" dirty="0"/>
                  <a:t> </a:t>
                </a:r>
                <a:r>
                  <a:rPr lang="zh-CN" altLang="en-US" sz="2600" dirty="0" smtClean="0"/>
                  <a:t>素数</a:t>
                </a:r>
                <a:r>
                  <a:rPr lang="en-US" altLang="zh-CN" sz="2600" dirty="0"/>
                  <a:t>5</a:t>
                </a:r>
                <a:r>
                  <a:rPr lang="zh-CN" altLang="en-US" sz="2600" dirty="0"/>
                  <a:t>后面接着下一个素数是</a:t>
                </a:r>
                <a:r>
                  <a:rPr lang="en-US" altLang="zh-CN" sz="2600" dirty="0"/>
                  <a:t>7. 7|7007</a:t>
                </a:r>
                <a:r>
                  <a:rPr lang="zh-CN" altLang="en-US" sz="2600" dirty="0"/>
                  <a:t>，所以商为</a:t>
                </a:r>
                <a:r>
                  <a:rPr lang="en-US" altLang="zh-CN" sz="2600" dirty="0"/>
                  <a:t>7007/7=1001.</a:t>
                </a:r>
              </a:p>
              <a:p>
                <a:pPr lvl="1"/>
                <a:r>
                  <a:rPr lang="zh-CN" altLang="en-US" sz="2600" dirty="0" smtClean="0"/>
                  <a:t>为此</a:t>
                </a:r>
                <a:r>
                  <a:rPr lang="en-US" altLang="zh-CN" sz="2600" dirty="0" smtClean="0"/>
                  <a:t>, </a:t>
                </a:r>
                <a:r>
                  <a:rPr lang="zh-CN" altLang="en-US" sz="2600" dirty="0" smtClean="0"/>
                  <a:t>继续</a:t>
                </a:r>
                <a:r>
                  <a:rPr lang="zh-CN" altLang="en-US" sz="2600" dirty="0"/>
                  <a:t>用</a:t>
                </a:r>
                <a:r>
                  <a:rPr lang="en-US" altLang="zh-CN" sz="2600" dirty="0"/>
                  <a:t>7</a:t>
                </a:r>
                <a:r>
                  <a:rPr lang="zh-CN" altLang="en-US" sz="2600" dirty="0"/>
                  <a:t>不断地除</a:t>
                </a:r>
                <a:r>
                  <a:rPr lang="en-US" altLang="zh-CN" sz="2600" dirty="0"/>
                  <a:t>1001. </a:t>
                </a:r>
                <a:r>
                  <a:rPr lang="zh-CN" altLang="en-US" sz="2600" dirty="0"/>
                  <a:t>因为</a:t>
                </a:r>
                <a:r>
                  <a:rPr lang="en-US" altLang="zh-CN" sz="2600" dirty="0"/>
                  <a:t>7|1001</a:t>
                </a:r>
                <a:r>
                  <a:rPr lang="zh-CN" altLang="en-US" sz="2600" dirty="0"/>
                  <a:t>，所以商为</a:t>
                </a:r>
                <a:r>
                  <a:rPr lang="en-US" altLang="zh-CN" sz="2600" dirty="0"/>
                  <a:t>1001/7=143.</a:t>
                </a:r>
              </a:p>
              <a:p>
                <a:pPr lvl="1"/>
                <a:r>
                  <a:rPr lang="zh-CN" altLang="en-US" sz="2600" dirty="0" smtClean="0"/>
                  <a:t>那么</a:t>
                </a:r>
                <a:r>
                  <a:rPr lang="en-US" altLang="zh-CN" sz="2600" dirty="0" smtClean="0"/>
                  <a:t>, </a:t>
                </a:r>
                <a:r>
                  <a:rPr lang="zh-CN" altLang="en-US" sz="2600" dirty="0" smtClean="0"/>
                  <a:t>继续</a:t>
                </a:r>
                <a:r>
                  <a:rPr lang="zh-CN" altLang="en-US" sz="2600" dirty="0"/>
                  <a:t>用</a:t>
                </a:r>
                <a:r>
                  <a:rPr lang="en-US" altLang="zh-CN" sz="2600" dirty="0" smtClean="0"/>
                  <a:t>7</a:t>
                </a:r>
                <a:r>
                  <a:rPr lang="zh-CN" altLang="en-US" sz="2600" dirty="0" smtClean="0"/>
                  <a:t>除</a:t>
                </a:r>
                <a:r>
                  <a:rPr lang="en-US" altLang="zh-CN" sz="2600" dirty="0"/>
                  <a:t>143</a:t>
                </a:r>
                <a:r>
                  <a:rPr lang="en-US" altLang="zh-CN" sz="2600" dirty="0" smtClean="0"/>
                  <a:t>, </a:t>
                </a:r>
                <a:r>
                  <a:rPr lang="zh-CN" altLang="en-US" sz="2600" dirty="0" smtClean="0"/>
                  <a:t>但</a:t>
                </a:r>
                <a:r>
                  <a:rPr lang="zh-CN" altLang="en-US" sz="2600" dirty="0"/>
                  <a:t>不能整除</a:t>
                </a:r>
                <a:r>
                  <a:rPr lang="en-US" altLang="zh-CN" sz="2600" dirty="0" smtClean="0"/>
                  <a:t>.</a:t>
                </a:r>
              </a:p>
              <a:p>
                <a:pPr lvl="1"/>
                <a:r>
                  <a:rPr lang="zh-CN" altLang="en-US" sz="2600" dirty="0" smtClean="0"/>
                  <a:t>素数</a:t>
                </a:r>
                <a:r>
                  <a:rPr lang="en-US" altLang="zh-CN" sz="2600" dirty="0"/>
                  <a:t>7</a:t>
                </a:r>
                <a:r>
                  <a:rPr lang="zh-CN" altLang="en-US" sz="2600" dirty="0"/>
                  <a:t>后面的下一个素数是</a:t>
                </a:r>
                <a:r>
                  <a:rPr lang="en-US" altLang="zh-CN" sz="2600" dirty="0"/>
                  <a:t>11</a:t>
                </a:r>
                <a:r>
                  <a:rPr lang="en-US" altLang="zh-CN" sz="2600" dirty="0" smtClean="0"/>
                  <a:t>. 11|143, </a:t>
                </a:r>
                <a:r>
                  <a:rPr lang="zh-CN" altLang="en-US" sz="2600" dirty="0" smtClean="0"/>
                  <a:t>所以</a:t>
                </a:r>
                <a:r>
                  <a:rPr lang="zh-CN" altLang="en-US" sz="2600" dirty="0"/>
                  <a:t>商为</a:t>
                </a:r>
                <a:r>
                  <a:rPr lang="en-US" altLang="zh-CN" sz="2600" dirty="0"/>
                  <a:t>143/11=13.</a:t>
                </a:r>
              </a:p>
              <a:p>
                <a:pPr lvl="1"/>
                <a:r>
                  <a:rPr lang="zh-CN" altLang="en-US" sz="2600" dirty="0" smtClean="0"/>
                  <a:t>注意</a:t>
                </a:r>
                <a:r>
                  <a:rPr lang="zh-CN" altLang="en-US" sz="2600" dirty="0"/>
                  <a:t>到商</a:t>
                </a:r>
                <a:r>
                  <a:rPr lang="en-US" altLang="zh-CN" sz="2600" dirty="0"/>
                  <a:t>13</a:t>
                </a:r>
                <a:r>
                  <a:rPr lang="zh-CN" altLang="en-US" sz="2600" dirty="0"/>
                  <a:t>也是一个</a:t>
                </a:r>
                <a:r>
                  <a:rPr lang="zh-CN" altLang="en-US" sz="2600" dirty="0" smtClean="0"/>
                  <a:t>素数</a:t>
                </a:r>
                <a:r>
                  <a:rPr lang="en-US" altLang="zh-CN" sz="2600" dirty="0" smtClean="0"/>
                  <a:t>, </a:t>
                </a:r>
                <a:r>
                  <a:rPr lang="zh-CN" altLang="en-US" sz="2600" dirty="0" smtClean="0"/>
                  <a:t>分解</a:t>
                </a:r>
                <a:r>
                  <a:rPr lang="zh-CN" altLang="en-US" sz="2600" dirty="0"/>
                  <a:t>过程完成</a:t>
                </a:r>
                <a:r>
                  <a:rPr lang="en-US" altLang="zh-CN" sz="2600" dirty="0" smtClean="0"/>
                  <a:t>.</a:t>
                </a:r>
              </a:p>
              <a:p>
                <a:pPr lvl="1"/>
                <a:r>
                  <a:rPr lang="zh-CN" altLang="en-US" sz="2600" dirty="0" smtClean="0"/>
                  <a:t>因此 </a:t>
                </a:r>
                <a:r>
                  <a:rPr lang="en-US" altLang="zh-CN" sz="2600" dirty="0"/>
                  <a:t>7007=7</a:t>
                </a:r>
                <a14:m>
                  <m:oMath xmlns:m="http://schemas.openxmlformats.org/officeDocument/2006/math">
                    <m:r>
                      <a:rPr lang="zh-CN" altLang="en-US" sz="2600" i="1" dirty="0" smtClean="0">
                        <a:latin typeface="Cambria Math" panose="02040503050406030204" pitchFamily="18" charset="0"/>
                      </a:rPr>
                      <m:t>∗</m:t>
                    </m:r>
                  </m:oMath>
                </a14:m>
                <a:r>
                  <a:rPr lang="en-US" altLang="zh-CN" sz="2600" dirty="0"/>
                  <a:t>1001=7</a:t>
                </a:r>
                <a14:m>
                  <m:oMath xmlns:m="http://schemas.openxmlformats.org/officeDocument/2006/math">
                    <m:r>
                      <a:rPr lang="zh-CN" altLang="en-US" sz="2600" i="1" dirty="0" smtClean="0">
                        <a:latin typeface="Cambria Math" panose="02040503050406030204" pitchFamily="18" charset="0"/>
                      </a:rPr>
                      <m:t>∗</m:t>
                    </m:r>
                  </m:oMath>
                </a14:m>
                <a:r>
                  <a:rPr lang="en-US" altLang="zh-CN" sz="2600" dirty="0"/>
                  <a:t>7</a:t>
                </a:r>
                <a14:m>
                  <m:oMath xmlns:m="http://schemas.openxmlformats.org/officeDocument/2006/math">
                    <m:r>
                      <a:rPr lang="zh-CN" altLang="en-US" sz="2600" i="1" dirty="0" smtClean="0">
                        <a:latin typeface="Cambria Math" panose="02040503050406030204" pitchFamily="18" charset="0"/>
                      </a:rPr>
                      <m:t>∗</m:t>
                    </m:r>
                  </m:oMath>
                </a14:m>
                <a:r>
                  <a:rPr lang="en-US" altLang="zh-CN" sz="2600" dirty="0"/>
                  <a:t>143=7</a:t>
                </a:r>
                <a14:m>
                  <m:oMath xmlns:m="http://schemas.openxmlformats.org/officeDocument/2006/math">
                    <m:r>
                      <a:rPr lang="zh-CN" altLang="en-US" sz="2600" i="1" dirty="0" smtClean="0">
                        <a:latin typeface="Cambria Math" panose="02040503050406030204" pitchFamily="18" charset="0"/>
                      </a:rPr>
                      <m:t>∗</m:t>
                    </m:r>
                  </m:oMath>
                </a14:m>
                <a:r>
                  <a:rPr lang="en-US" altLang="zh-CN" sz="2600" dirty="0"/>
                  <a:t>7</a:t>
                </a:r>
                <a14:m>
                  <m:oMath xmlns:m="http://schemas.openxmlformats.org/officeDocument/2006/math">
                    <m:r>
                      <a:rPr lang="zh-CN" altLang="en-US" sz="2600" i="1" dirty="0" smtClean="0">
                        <a:latin typeface="Cambria Math" panose="02040503050406030204" pitchFamily="18" charset="0"/>
                      </a:rPr>
                      <m:t>∗</m:t>
                    </m:r>
                  </m:oMath>
                </a14:m>
                <a:r>
                  <a:rPr lang="en-US" altLang="zh-CN" sz="2600" dirty="0"/>
                  <a:t>11</a:t>
                </a:r>
                <a14:m>
                  <m:oMath xmlns:m="http://schemas.openxmlformats.org/officeDocument/2006/math">
                    <m:r>
                      <a:rPr lang="zh-CN" altLang="en-US" sz="2600" i="1" dirty="0" smtClean="0">
                        <a:latin typeface="Cambria Math" panose="02040503050406030204" pitchFamily="18" charset="0"/>
                      </a:rPr>
                      <m:t>∗</m:t>
                    </m:r>
                  </m:oMath>
                </a14:m>
                <a:r>
                  <a:rPr lang="en-US" altLang="zh-CN" sz="2600" dirty="0"/>
                  <a:t>13=</a:t>
                </a:r>
                <a14:m>
                  <m:oMath xmlns:m="http://schemas.openxmlformats.org/officeDocument/2006/math">
                    <m:sSup>
                      <m:sSupPr>
                        <m:ctrlPr>
                          <a:rPr lang="en-US" altLang="zh-CN" sz="2600" i="1">
                            <a:latin typeface="Cambria Math" panose="02040503050406030204" pitchFamily="18" charset="0"/>
                          </a:rPr>
                        </m:ctrlPr>
                      </m:sSupPr>
                      <m:e>
                        <m:r>
                          <a:rPr lang="en-US" altLang="zh-CN" sz="2600">
                            <a:latin typeface="Cambria Math" panose="02040503050406030204" pitchFamily="18" charset="0"/>
                          </a:rPr>
                          <m:t>7</m:t>
                        </m:r>
                      </m:e>
                      <m:sup>
                        <m:r>
                          <a:rPr lang="en-US" altLang="zh-CN" sz="2600">
                            <a:latin typeface="Cambria Math" panose="02040503050406030204" pitchFamily="18" charset="0"/>
                          </a:rPr>
                          <m:t>2</m:t>
                        </m:r>
                      </m:sup>
                    </m:sSup>
                  </m:oMath>
                </a14:m>
                <a:r>
                  <a:rPr lang="zh-CN" altLang="en-US" sz="2600" dirty="0"/>
                  <a:t> </a:t>
                </a:r>
                <a14:m>
                  <m:oMath xmlns:m="http://schemas.openxmlformats.org/officeDocument/2006/math">
                    <m:r>
                      <a:rPr lang="zh-CN" altLang="en-US" sz="2600" i="1" dirty="0" smtClean="0">
                        <a:latin typeface="Cambria Math" panose="02040503050406030204" pitchFamily="18" charset="0"/>
                      </a:rPr>
                      <m:t>∗</m:t>
                    </m:r>
                  </m:oMath>
                </a14:m>
                <a:r>
                  <a:rPr lang="en-US" altLang="zh-CN" sz="2600" dirty="0"/>
                  <a:t>11</a:t>
                </a:r>
                <a14:m>
                  <m:oMath xmlns:m="http://schemas.openxmlformats.org/officeDocument/2006/math">
                    <m:r>
                      <a:rPr lang="zh-CN" altLang="en-US" sz="2600" i="1" dirty="0" smtClean="0">
                        <a:latin typeface="Cambria Math" panose="02040503050406030204" pitchFamily="18" charset="0"/>
                      </a:rPr>
                      <m:t>∗</m:t>
                    </m:r>
                  </m:oMath>
                </a14:m>
                <a:r>
                  <a:rPr lang="en-US" altLang="zh-CN" sz="2600" dirty="0"/>
                  <a:t>13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2FD9FC6-3B2D-4F06-873D-D5D6EB0A4F9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67</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11546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wipe(down)">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试除法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对于任意的整数</a:t>
                </a:r>
                <a14:m>
                  <m:oMath xmlns:m="http://schemas.openxmlformats.org/officeDocument/2006/math">
                    <m:r>
                      <a:rPr lang="en-US" altLang="zh-CN" i="1" dirty="0" smtClean="0">
                        <a:latin typeface="Cambria Math" panose="02040503050406030204" pitchFamily="18" charset="0"/>
                      </a:rPr>
                      <m:t>𝑛</m:t>
                    </m:r>
                  </m:oMath>
                </a14:m>
                <a:r>
                  <a:rPr lang="en-US" altLang="zh-CN" dirty="0" smtClean="0"/>
                  <a:t>, </a:t>
                </a:r>
                <a:r>
                  <a:rPr lang="zh-CN" altLang="en-US" dirty="0" smtClean="0"/>
                  <a:t>如果其素因子分解式为</a:t>
                </a:r>
                <a14:m>
                  <m:oMath xmlns:m="http://schemas.openxmlformats.org/officeDocument/2006/math">
                    <m:r>
                      <a:rPr lang="en-US" altLang="zh-CN" i="1" dirty="0" smtClean="0">
                        <a:latin typeface="Cambria Math" panose="02040503050406030204" pitchFamily="18" charset="0"/>
                      </a:rPr>
                      <m:t>𝑛</m:t>
                    </m:r>
                  </m:oMath>
                </a14:m>
                <a:r>
                  <a:rPr lang="en-US" altLang="zh-CN" dirty="0" smtClean="0"/>
                  <a:t>=</a:t>
                </a:r>
                <a14:m>
                  <m:oMath xmlns:m="http://schemas.openxmlformats.org/officeDocument/2006/math">
                    <m:sSup>
                      <m:sSupPr>
                        <m:ctrlPr>
                          <a:rPr lang="en-US" altLang="zh-CN" i="1" smtClean="0">
                            <a:latin typeface="Cambria Math" panose="02040503050406030204" pitchFamily="18" charset="0"/>
                          </a:rPr>
                        </m:ctrlPr>
                      </m:sSup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e>
                      <m: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sup>
                    </m:sSup>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𝑃</m:t>
                            </m:r>
                          </m:e>
                          <m:sub>
                            <m:r>
                              <a:rPr lang="en-US" altLang="zh-CN" b="0" i="1" smtClean="0">
                                <a:latin typeface="Cambria Math" panose="02040503050406030204" pitchFamily="18" charset="0"/>
                              </a:rPr>
                              <m:t>𝑚</m:t>
                            </m:r>
                          </m:sub>
                        </m:sSub>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𝑚</m:t>
                            </m:r>
                          </m:sub>
                        </m:sSub>
                      </m:sup>
                    </m:sSup>
                    <m:r>
                      <a:rPr lang="en-US" altLang="zh-CN" b="0" i="0" smtClean="0">
                        <a:latin typeface="Cambria Math" panose="02040503050406030204" pitchFamily="18" charset="0"/>
                      </a:rPr>
                      <m:t>.</m:t>
                    </m:r>
                  </m:oMath>
                </a14:m>
                <a:r>
                  <a:rPr lang="en-US" altLang="zh-CN" dirty="0" smtClean="0"/>
                  <a:t> </a:t>
                </a:r>
                <a:r>
                  <a:rPr lang="zh-CN" altLang="en-US" dirty="0" smtClean="0"/>
                  <a:t>那么它的正因子个数为</a:t>
                </a:r>
                <a14:m>
                  <m:oMath xmlns:m="http://schemas.openxmlformats.org/officeDocument/2006/math">
                    <m:r>
                      <a:rPr lang="en-US" altLang="zh-CN" b="0" i="0"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oMath>
                </a14:m>
                <a:r>
                  <a:rPr lang="en-US" altLang="zh-CN" dirty="0" smtClean="0"/>
                  <a:t>...</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𝑚</m:t>
                        </m:r>
                      </m:sup>
                    </m:sSup>
                    <m:r>
                      <a:rPr lang="en-US" altLang="zh-CN" i="1">
                        <a:latin typeface="Cambria Math" panose="02040503050406030204" pitchFamily="18" charset="0"/>
                      </a:rPr>
                      <m:t>+1)</m:t>
                    </m:r>
                  </m:oMath>
                </a14:m>
                <a:r>
                  <a:rPr lang="en-US" altLang="zh-CN" dirty="0" smtClean="0"/>
                  <a:t>.</a:t>
                </a:r>
              </a:p>
              <a:p>
                <a:endParaRPr lang="en-US" altLang="zh-CN" dirty="0" smtClean="0"/>
              </a:p>
              <a:p>
                <a:r>
                  <a:rPr lang="zh-CN" altLang="en-US" dirty="0" smtClean="0"/>
                  <a:t>例</a:t>
                </a:r>
                <a:r>
                  <a:rPr lang="en-US" altLang="zh-CN" dirty="0" smtClean="0"/>
                  <a:t>:7007</a:t>
                </a:r>
                <a:r>
                  <a:rPr lang="zh-CN" altLang="en-US" dirty="0" smtClean="0"/>
                  <a:t>的正因子个数是多少</a:t>
                </a:r>
                <a:r>
                  <a:rPr lang="en-US" altLang="zh-CN" dirty="0" smtClean="0"/>
                  <a:t>?</a:t>
                </a:r>
              </a:p>
              <a:p>
                <a:r>
                  <a:rPr lang="zh-CN" altLang="en-US" dirty="0" smtClean="0"/>
                  <a:t>解</a:t>
                </a:r>
                <a:r>
                  <a:rPr lang="en-US" altLang="zh-CN" dirty="0" smtClean="0"/>
                  <a:t>:</a:t>
                </a:r>
              </a:p>
              <a:p>
                <a:pPr lvl="1"/>
                <a:r>
                  <a:rPr lang="zh-CN" altLang="en-US" sz="2600" dirty="0" smtClean="0"/>
                  <a:t>前面例题已求得</a:t>
                </a:r>
                <a:r>
                  <a:rPr lang="en-US" altLang="zh-CN" sz="2600" dirty="0" smtClean="0"/>
                  <a:t>7007=</a:t>
                </a:r>
                <a14:m>
                  <m:oMath xmlns:m="http://schemas.openxmlformats.org/officeDocument/2006/math">
                    <m:sSup>
                      <m:sSupPr>
                        <m:ctrlPr>
                          <a:rPr lang="en-US" altLang="zh-CN" sz="2600" i="1">
                            <a:latin typeface="Cambria Math" panose="02040503050406030204" pitchFamily="18" charset="0"/>
                          </a:rPr>
                        </m:ctrlPr>
                      </m:sSupPr>
                      <m:e>
                        <m:r>
                          <a:rPr lang="en-US" altLang="zh-CN" sz="2600">
                            <a:latin typeface="Cambria Math" panose="02040503050406030204" pitchFamily="18" charset="0"/>
                          </a:rPr>
                          <m:t>7</m:t>
                        </m:r>
                      </m:e>
                      <m:sup>
                        <m:r>
                          <a:rPr lang="en-US" altLang="zh-CN" sz="2600">
                            <a:latin typeface="Cambria Math" panose="02040503050406030204" pitchFamily="18" charset="0"/>
                          </a:rPr>
                          <m:t>2</m:t>
                        </m:r>
                      </m:sup>
                    </m:sSup>
                  </m:oMath>
                </a14:m>
                <a:r>
                  <a:rPr lang="zh-CN" altLang="en-US" sz="2600" dirty="0"/>
                  <a:t> </a:t>
                </a:r>
                <a14:m>
                  <m:oMath xmlns:m="http://schemas.openxmlformats.org/officeDocument/2006/math">
                    <m:r>
                      <a:rPr lang="zh-CN" altLang="en-US" sz="2600" i="1" dirty="0" smtClean="0">
                        <a:latin typeface="Cambria Math" panose="02040503050406030204" pitchFamily="18" charset="0"/>
                      </a:rPr>
                      <m:t>∗</m:t>
                    </m:r>
                  </m:oMath>
                </a14:m>
                <a:r>
                  <a:rPr lang="en-US" altLang="zh-CN" sz="2600" dirty="0"/>
                  <a:t>11</a:t>
                </a:r>
                <a14:m>
                  <m:oMath xmlns:m="http://schemas.openxmlformats.org/officeDocument/2006/math">
                    <m:r>
                      <a:rPr lang="zh-CN" altLang="en-US" sz="2600" i="1" dirty="0" smtClean="0">
                        <a:latin typeface="Cambria Math" panose="02040503050406030204" pitchFamily="18" charset="0"/>
                      </a:rPr>
                      <m:t>∗</m:t>
                    </m:r>
                  </m:oMath>
                </a14:m>
                <a:r>
                  <a:rPr lang="en-US" altLang="zh-CN" sz="2600" dirty="0" smtClean="0"/>
                  <a:t>13</a:t>
                </a:r>
              </a:p>
              <a:p>
                <a:pPr lvl="1"/>
                <a:r>
                  <a:rPr lang="zh-CN" altLang="en-US" sz="2600" dirty="0" smtClean="0"/>
                  <a:t>所以正因子个数为</a:t>
                </a:r>
                <a:r>
                  <a:rPr lang="en-US" altLang="zh-CN" sz="2600" dirty="0" smtClean="0"/>
                  <a:t>(2+1)</a:t>
                </a:r>
                <a:r>
                  <a:rPr lang="zh-CN" altLang="en-US" sz="2600" dirty="0"/>
                  <a:t> </a:t>
                </a:r>
                <a14:m>
                  <m:oMath xmlns:m="http://schemas.openxmlformats.org/officeDocument/2006/math">
                    <m:r>
                      <a:rPr lang="zh-CN" altLang="en-US" sz="2600" i="1" dirty="0">
                        <a:latin typeface="Cambria Math" panose="02040503050406030204" pitchFamily="18" charset="0"/>
                      </a:rPr>
                      <m:t>∗</m:t>
                    </m:r>
                  </m:oMath>
                </a14:m>
                <a:r>
                  <a:rPr lang="en-US" altLang="zh-CN" sz="2600" dirty="0" smtClean="0"/>
                  <a:t>(1+1)</a:t>
                </a:r>
                <a:r>
                  <a:rPr lang="zh-CN" altLang="en-US" sz="2600" dirty="0"/>
                  <a:t> </a:t>
                </a:r>
                <a14:m>
                  <m:oMath xmlns:m="http://schemas.openxmlformats.org/officeDocument/2006/math">
                    <m:r>
                      <a:rPr lang="zh-CN" altLang="en-US" sz="2600" i="1" dirty="0">
                        <a:latin typeface="Cambria Math" panose="02040503050406030204" pitchFamily="18" charset="0"/>
                      </a:rPr>
                      <m:t>∗</m:t>
                    </m:r>
                  </m:oMath>
                </a14:m>
                <a:r>
                  <a:rPr lang="en-US" altLang="zh-CN" sz="2600" dirty="0" smtClean="0"/>
                  <a:t>(1+1)=12</a:t>
                </a:r>
                <a:endParaRPr lang="en-US" altLang="zh-CN"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72FD9FC6-3B2D-4F06-873D-D5D6EB0A4F9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68</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40664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埃拉托斯特尼筛法</a:t>
            </a:r>
            <a:endParaRPr lang="en-US" dirty="0"/>
          </a:p>
        </p:txBody>
      </p:sp>
      <p:sp>
        <p:nvSpPr>
          <p:cNvPr id="6" name="Content Placeholder 5"/>
          <p:cNvSpPr>
            <a:spLocks noGrp="1"/>
          </p:cNvSpPr>
          <p:nvPr>
            <p:ph idx="1"/>
          </p:nvPr>
        </p:nvSpPr>
        <p:spPr/>
        <p:txBody>
          <a:bodyPr>
            <a:normAutofit lnSpcReduction="10000"/>
          </a:bodyPr>
          <a:lstStyle/>
          <a:p>
            <a:r>
              <a:rPr lang="zh-CN" altLang="en-US" b="1" dirty="0">
                <a:solidFill>
                  <a:srgbClr val="C00000"/>
                </a:solidFill>
              </a:rPr>
              <a:t>埃拉托斯特尼</a:t>
            </a:r>
            <a:r>
              <a:rPr lang="zh-CN" altLang="en-US" b="1" dirty="0" smtClean="0">
                <a:solidFill>
                  <a:srgbClr val="C00000"/>
                </a:solidFill>
              </a:rPr>
              <a:t>筛法</a:t>
            </a:r>
            <a:r>
              <a:rPr lang="zh-CN" altLang="en-US" dirty="0" smtClean="0"/>
              <a:t>用来寻找不超过一个给定整数的所有素数</a:t>
            </a:r>
            <a:r>
              <a:rPr lang="en-US" altLang="zh-CN" dirty="0" smtClean="0"/>
              <a:t>.</a:t>
            </a:r>
          </a:p>
          <a:p>
            <a:r>
              <a:rPr lang="zh-CN" altLang="en-US" dirty="0" smtClean="0"/>
              <a:t>例</a:t>
            </a:r>
            <a:r>
              <a:rPr lang="en-US" altLang="zh-CN" dirty="0" smtClean="0"/>
              <a:t>:</a:t>
            </a:r>
            <a:r>
              <a:rPr lang="zh-CN" altLang="en-US" dirty="0" smtClean="0"/>
              <a:t>寻找不超过</a:t>
            </a:r>
            <a:r>
              <a:rPr lang="en-US" altLang="zh-CN" dirty="0" smtClean="0"/>
              <a:t>100</a:t>
            </a:r>
            <a:r>
              <a:rPr lang="zh-CN" altLang="en-US" dirty="0" smtClean="0"/>
              <a:t>的素数</a:t>
            </a:r>
            <a:r>
              <a:rPr lang="en-US" altLang="zh-CN" dirty="0" smtClean="0"/>
              <a:t>.</a:t>
            </a:r>
          </a:p>
          <a:p>
            <a:r>
              <a:rPr lang="zh-CN" altLang="en-US" dirty="0" smtClean="0"/>
              <a:t>解</a:t>
            </a:r>
            <a:r>
              <a:rPr lang="en-US" altLang="zh-CN" dirty="0" smtClean="0"/>
              <a:t>:</a:t>
            </a:r>
            <a:r>
              <a:rPr lang="zh-CN" altLang="en-US" dirty="0" smtClean="0"/>
              <a:t>首先构造</a:t>
            </a:r>
            <a:r>
              <a:rPr lang="en-US" altLang="zh-CN" dirty="0" smtClean="0"/>
              <a:t>1</a:t>
            </a:r>
            <a:r>
              <a:rPr lang="zh-CN" altLang="en-US" dirty="0" smtClean="0"/>
              <a:t>到</a:t>
            </a:r>
            <a:r>
              <a:rPr lang="en-US" altLang="zh-CN" dirty="0" smtClean="0"/>
              <a:t>100</a:t>
            </a:r>
            <a:r>
              <a:rPr lang="zh-CN" altLang="en-US" dirty="0" smtClean="0"/>
              <a:t>的全部整数的列表</a:t>
            </a:r>
            <a:r>
              <a:rPr lang="en-US" altLang="zh-CN" dirty="0" smtClean="0"/>
              <a:t>, </a:t>
            </a:r>
            <a:r>
              <a:rPr lang="zh-CN" altLang="en-US" dirty="0" smtClean="0"/>
              <a:t>然后</a:t>
            </a:r>
            <a:endParaRPr lang="en-US" dirty="0" smtClean="0"/>
          </a:p>
          <a:p>
            <a:pPr lvl="1"/>
            <a:r>
              <a:rPr lang="zh-CN" altLang="en-US" dirty="0" smtClean="0"/>
              <a:t>注意</a:t>
            </a:r>
            <a:r>
              <a:rPr lang="en-US" altLang="zh-CN" dirty="0" smtClean="0"/>
              <a:t>, </a:t>
            </a:r>
            <a:r>
              <a:rPr lang="zh-CN" altLang="en-US" dirty="0" smtClean="0"/>
              <a:t>不超过</a:t>
            </a:r>
            <a:r>
              <a:rPr lang="en-US" altLang="zh-CN" dirty="0" smtClean="0"/>
              <a:t>100</a:t>
            </a:r>
            <a:r>
              <a:rPr lang="zh-CN" altLang="en-US" dirty="0" smtClean="0"/>
              <a:t>的合数必定有一个不超过</a:t>
            </a:r>
            <a:r>
              <a:rPr lang="en-US" altLang="zh-CN" dirty="0" smtClean="0"/>
              <a:t>10</a:t>
            </a:r>
            <a:r>
              <a:rPr lang="zh-CN" altLang="en-US" dirty="0" smtClean="0"/>
              <a:t>的素因子</a:t>
            </a:r>
            <a:r>
              <a:rPr lang="en-US" altLang="zh-CN" dirty="0" smtClean="0"/>
              <a:t>(2, 3, 5, 7). </a:t>
            </a:r>
            <a:r>
              <a:rPr lang="zh-CN" altLang="en-US" dirty="0" smtClean="0"/>
              <a:t>所以不超过</a:t>
            </a:r>
            <a:r>
              <a:rPr lang="en-US" altLang="zh-CN" dirty="0" smtClean="0"/>
              <a:t>100</a:t>
            </a:r>
            <a:r>
              <a:rPr lang="zh-CN" altLang="en-US" dirty="0" smtClean="0"/>
              <a:t>的素数就是这四个素数以及那些大于</a:t>
            </a:r>
            <a:r>
              <a:rPr lang="en-US" altLang="zh-CN" dirty="0" smtClean="0"/>
              <a:t>1</a:t>
            </a:r>
            <a:r>
              <a:rPr lang="zh-CN" altLang="en-US" dirty="0" smtClean="0"/>
              <a:t>且不超过</a:t>
            </a:r>
            <a:r>
              <a:rPr lang="en-US" altLang="zh-CN" dirty="0" smtClean="0"/>
              <a:t>100</a:t>
            </a:r>
            <a:r>
              <a:rPr lang="zh-CN" altLang="en-US" dirty="0" smtClean="0"/>
              <a:t>同时不能被</a:t>
            </a:r>
            <a:r>
              <a:rPr lang="en-US" altLang="zh-CN" dirty="0" smtClean="0"/>
              <a:t>2, 3, 5, 7</a:t>
            </a:r>
            <a:r>
              <a:rPr lang="zh-CN" altLang="en-US" dirty="0" smtClean="0"/>
              <a:t>之一整除的正整数</a:t>
            </a:r>
            <a:r>
              <a:rPr lang="en-US" altLang="zh-CN" dirty="0" smtClean="0"/>
              <a:t>.</a:t>
            </a:r>
          </a:p>
          <a:p>
            <a:pPr lvl="1"/>
            <a:r>
              <a:rPr lang="zh-CN" altLang="en-US" dirty="0" smtClean="0"/>
              <a:t>除</a:t>
            </a:r>
            <a:r>
              <a:rPr lang="en-US" altLang="zh-CN" dirty="0" smtClean="0"/>
              <a:t>2</a:t>
            </a:r>
            <a:r>
              <a:rPr lang="zh-CN" altLang="en-US" dirty="0" smtClean="0"/>
              <a:t>以外</a:t>
            </a:r>
            <a:r>
              <a:rPr lang="en-US" altLang="zh-CN" dirty="0" smtClean="0"/>
              <a:t>, </a:t>
            </a:r>
            <a:r>
              <a:rPr lang="zh-CN" altLang="en-US" dirty="0" smtClean="0"/>
              <a:t>删除那些能被</a:t>
            </a:r>
            <a:r>
              <a:rPr lang="en-US" altLang="zh-CN" dirty="0" smtClean="0"/>
              <a:t>2</a:t>
            </a:r>
            <a:r>
              <a:rPr lang="zh-CN" altLang="en-US" dirty="0" smtClean="0"/>
              <a:t>整除的整数</a:t>
            </a:r>
            <a:r>
              <a:rPr lang="en-US" dirty="0" smtClean="0"/>
              <a:t>.</a:t>
            </a:r>
          </a:p>
          <a:p>
            <a:pPr lvl="1"/>
            <a:r>
              <a:rPr lang="zh-CN" altLang="en-US" dirty="0" smtClean="0"/>
              <a:t>除</a:t>
            </a:r>
            <a:r>
              <a:rPr lang="en-US" altLang="zh-CN" dirty="0" smtClean="0"/>
              <a:t>3</a:t>
            </a:r>
            <a:r>
              <a:rPr lang="zh-CN" altLang="en-US" dirty="0" smtClean="0"/>
              <a:t>以外</a:t>
            </a:r>
            <a:r>
              <a:rPr lang="en-US" altLang="zh-CN" dirty="0" smtClean="0"/>
              <a:t>, </a:t>
            </a:r>
            <a:r>
              <a:rPr lang="zh-CN" altLang="en-US" dirty="0" smtClean="0"/>
              <a:t>删除</a:t>
            </a:r>
            <a:r>
              <a:rPr lang="zh-CN" altLang="en-US" dirty="0"/>
              <a:t>那些能</a:t>
            </a:r>
            <a:r>
              <a:rPr lang="zh-CN" altLang="en-US" dirty="0" smtClean="0"/>
              <a:t>被</a:t>
            </a:r>
            <a:r>
              <a:rPr lang="en-US" altLang="zh-CN" dirty="0" smtClean="0"/>
              <a:t>3</a:t>
            </a:r>
            <a:r>
              <a:rPr lang="zh-CN" altLang="en-US" dirty="0" smtClean="0"/>
              <a:t>整除</a:t>
            </a:r>
            <a:r>
              <a:rPr lang="zh-CN" altLang="en-US" dirty="0"/>
              <a:t>的整数</a:t>
            </a:r>
            <a:r>
              <a:rPr lang="en-US" altLang="zh-CN" dirty="0"/>
              <a:t>.</a:t>
            </a:r>
          </a:p>
          <a:p>
            <a:pPr lvl="1"/>
            <a:r>
              <a:rPr lang="zh-CN" altLang="en-US" dirty="0" smtClean="0"/>
              <a:t>除</a:t>
            </a:r>
            <a:r>
              <a:rPr lang="en-US" altLang="zh-CN" dirty="0" smtClean="0"/>
              <a:t>5</a:t>
            </a:r>
            <a:r>
              <a:rPr lang="zh-CN" altLang="en-US" dirty="0" smtClean="0"/>
              <a:t>以外</a:t>
            </a:r>
            <a:r>
              <a:rPr lang="en-US" altLang="zh-CN" dirty="0" smtClean="0"/>
              <a:t>, </a:t>
            </a:r>
            <a:r>
              <a:rPr lang="zh-CN" altLang="en-US" dirty="0" smtClean="0"/>
              <a:t>删除</a:t>
            </a:r>
            <a:r>
              <a:rPr lang="zh-CN" altLang="en-US" dirty="0"/>
              <a:t>那些能</a:t>
            </a:r>
            <a:r>
              <a:rPr lang="zh-CN" altLang="en-US" dirty="0" smtClean="0"/>
              <a:t>被</a:t>
            </a:r>
            <a:r>
              <a:rPr lang="en-US" altLang="zh-CN" dirty="0" smtClean="0"/>
              <a:t>5</a:t>
            </a:r>
            <a:r>
              <a:rPr lang="zh-CN" altLang="en-US" dirty="0" smtClean="0"/>
              <a:t>整除</a:t>
            </a:r>
            <a:r>
              <a:rPr lang="zh-CN" altLang="en-US" dirty="0"/>
              <a:t>的整数</a:t>
            </a:r>
            <a:r>
              <a:rPr lang="en-US" altLang="zh-CN" dirty="0"/>
              <a:t>.</a:t>
            </a:r>
          </a:p>
          <a:p>
            <a:pPr lvl="1"/>
            <a:r>
              <a:rPr lang="zh-CN" altLang="en-US" dirty="0" smtClean="0"/>
              <a:t>除</a:t>
            </a:r>
            <a:r>
              <a:rPr lang="en-US" altLang="zh-CN" dirty="0" smtClean="0"/>
              <a:t>7</a:t>
            </a:r>
            <a:r>
              <a:rPr lang="zh-CN" altLang="en-US" dirty="0" smtClean="0"/>
              <a:t>以外</a:t>
            </a:r>
            <a:r>
              <a:rPr lang="en-US" altLang="zh-CN" dirty="0" smtClean="0"/>
              <a:t>, </a:t>
            </a:r>
            <a:r>
              <a:rPr lang="zh-CN" altLang="en-US" dirty="0" smtClean="0"/>
              <a:t>删除</a:t>
            </a:r>
            <a:r>
              <a:rPr lang="zh-CN" altLang="en-US" dirty="0"/>
              <a:t>那些能</a:t>
            </a:r>
            <a:r>
              <a:rPr lang="zh-CN" altLang="en-US" dirty="0" smtClean="0"/>
              <a:t>被</a:t>
            </a:r>
            <a:r>
              <a:rPr lang="en-US" altLang="zh-CN" dirty="0" smtClean="0"/>
              <a:t>7</a:t>
            </a:r>
            <a:r>
              <a:rPr lang="zh-CN" altLang="en-US" dirty="0" smtClean="0"/>
              <a:t>整除</a:t>
            </a:r>
            <a:r>
              <a:rPr lang="zh-CN" altLang="en-US" dirty="0"/>
              <a:t>的整数</a:t>
            </a:r>
            <a:r>
              <a:rPr lang="en-US" altLang="zh-CN" dirty="0"/>
              <a:t>.</a:t>
            </a:r>
          </a:p>
          <a:p>
            <a:pPr lvl="1"/>
            <a:r>
              <a:rPr lang="zh-CN" altLang="en-US" dirty="0" smtClean="0"/>
              <a:t>因为所有不超过</a:t>
            </a:r>
            <a:r>
              <a:rPr lang="en-US" altLang="zh-CN" dirty="0" smtClean="0"/>
              <a:t>100</a:t>
            </a:r>
            <a:r>
              <a:rPr lang="zh-CN" altLang="en-US" dirty="0" smtClean="0"/>
              <a:t>的合数都能被</a:t>
            </a:r>
            <a:r>
              <a:rPr lang="en-US" altLang="zh-CN" dirty="0" smtClean="0"/>
              <a:t>2, 3, 5</a:t>
            </a:r>
            <a:r>
              <a:rPr lang="zh-CN" altLang="en-US" dirty="0" smtClean="0"/>
              <a:t>或</a:t>
            </a:r>
            <a:r>
              <a:rPr lang="en-US" altLang="zh-CN" dirty="0" smtClean="0"/>
              <a:t>7</a:t>
            </a:r>
            <a:r>
              <a:rPr lang="zh-CN" altLang="en-US" dirty="0" smtClean="0"/>
              <a:t>整除</a:t>
            </a:r>
            <a:r>
              <a:rPr lang="en-US" altLang="zh-CN" dirty="0" smtClean="0"/>
              <a:t>, </a:t>
            </a:r>
            <a:r>
              <a:rPr lang="zh-CN" altLang="en-US" dirty="0" smtClean="0"/>
              <a:t>所以除了</a:t>
            </a:r>
            <a:r>
              <a:rPr lang="en-US" altLang="zh-CN" dirty="0" smtClean="0"/>
              <a:t>1</a:t>
            </a:r>
            <a:r>
              <a:rPr lang="zh-CN" altLang="en-US" dirty="0" smtClean="0"/>
              <a:t>以外</a:t>
            </a:r>
            <a:r>
              <a:rPr lang="en-US" altLang="zh-CN" dirty="0" smtClean="0"/>
              <a:t>, </a:t>
            </a:r>
            <a:r>
              <a:rPr lang="zh-CN" altLang="en-US" dirty="0" smtClean="0"/>
              <a:t>所有保留下来的整数都是素数</a:t>
            </a:r>
            <a:r>
              <a:rPr lang="en-US" altLang="zh-CN" dirty="0" smtClean="0"/>
              <a:t>. </a:t>
            </a:r>
            <a:r>
              <a:rPr lang="zh-CN" altLang="en-US" dirty="0" smtClean="0"/>
              <a:t>综上所述</a:t>
            </a:r>
            <a:r>
              <a:rPr lang="en-US" altLang="zh-CN" dirty="0" smtClean="0"/>
              <a:t>, </a:t>
            </a:r>
            <a:r>
              <a:rPr lang="zh-CN" altLang="en-US" dirty="0" smtClean="0"/>
              <a:t>不超过</a:t>
            </a:r>
            <a:r>
              <a:rPr lang="en-US" altLang="zh-CN" dirty="0" smtClean="0"/>
              <a:t>100</a:t>
            </a:r>
            <a:r>
              <a:rPr lang="zh-CN" altLang="en-US" dirty="0" smtClean="0"/>
              <a:t>的素数包括以下共计</a:t>
            </a:r>
            <a:r>
              <a:rPr lang="en-US" altLang="zh-CN" dirty="0" smtClean="0"/>
              <a:t>25</a:t>
            </a:r>
            <a:r>
              <a:rPr lang="zh-CN" altLang="en-US" dirty="0" smtClean="0"/>
              <a:t>个素数</a:t>
            </a:r>
            <a:r>
              <a:rPr lang="en-US" altLang="zh-CN" dirty="0" smtClean="0"/>
              <a:t>: </a:t>
            </a:r>
            <a:r>
              <a:rPr lang="en-US" dirty="0" smtClean="0"/>
              <a:t>{2,3,5,7,11,13,17,19,23,29,31,37,41,43,47,53,59,61,67,71,73,79,83,89, 97}</a:t>
            </a:r>
          </a:p>
          <a:p>
            <a:endParaRPr lang="en-US" dirty="0"/>
          </a:p>
        </p:txBody>
      </p:sp>
      <p:sp>
        <p:nvSpPr>
          <p:cNvPr id="5" name="TextBox 4"/>
          <p:cNvSpPr txBox="1"/>
          <p:nvPr/>
        </p:nvSpPr>
        <p:spPr>
          <a:xfrm>
            <a:off x="9525000" y="407896"/>
            <a:ext cx="1676400" cy="646331"/>
          </a:xfrm>
          <a:prstGeom prst="rect">
            <a:avLst/>
          </a:prstGeom>
          <a:noFill/>
        </p:spPr>
        <p:txBody>
          <a:bodyPr wrap="square" rtlCol="0">
            <a:spAutoFit/>
          </a:bodyPr>
          <a:lstStyle/>
          <a:p>
            <a:r>
              <a:rPr lang="en-US" dirty="0" err="1"/>
              <a:t>Erastothenes</a:t>
            </a:r>
            <a:endParaRPr lang="en-US" dirty="0"/>
          </a:p>
          <a:p>
            <a:r>
              <a:rPr lang="en-US" dirty="0"/>
              <a:t>(</a:t>
            </a:r>
            <a:r>
              <a:rPr lang="en-US" dirty="0">
                <a:latin typeface="Cambria Math" pitchFamily="18" charset="0"/>
                <a:ea typeface="Cambria Math" pitchFamily="18" charset="0"/>
              </a:rPr>
              <a:t>276-194</a:t>
            </a:r>
            <a:r>
              <a:rPr lang="en-US" dirty="0"/>
              <a:t> B.C.)</a:t>
            </a:r>
          </a:p>
        </p:txBody>
      </p:sp>
      <p:pic>
        <p:nvPicPr>
          <p:cNvPr id="7" name="Content Placeholder 3" descr="0711.jpg"/>
          <p:cNvPicPr>
            <a:picLocks noChangeAspect="1"/>
          </p:cNvPicPr>
          <p:nvPr/>
        </p:nvPicPr>
        <p:blipFill>
          <a:blip r:embed="rId2" cstate="print"/>
          <a:stretch>
            <a:fillRect/>
          </a:stretch>
        </p:blipFill>
        <p:spPr>
          <a:xfrm>
            <a:off x="11049000" y="12192"/>
            <a:ext cx="885444" cy="1021842"/>
          </a:xfrm>
          <a:prstGeom prst="rect">
            <a:avLst/>
          </a:prstGeom>
        </p:spPr>
      </p:pic>
      <p:sp>
        <p:nvSpPr>
          <p:cNvPr id="9" name="日期占位符 8"/>
          <p:cNvSpPr>
            <a:spLocks noGrp="1"/>
          </p:cNvSpPr>
          <p:nvPr>
            <p:ph type="dt" sz="half" idx="10"/>
          </p:nvPr>
        </p:nvSpPr>
        <p:spPr/>
        <p:txBody>
          <a:bodyPr/>
          <a:lstStyle/>
          <a:p>
            <a:fld id="{E5793D5A-FCC9-411D-B9CB-D55242CEB63F}"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69</a:t>
            </a:fld>
            <a:endParaRPr lang="zh-CN" altLang="en-US" dirty="0"/>
          </a:p>
        </p:txBody>
      </p:sp>
      <p:sp>
        <p:nvSpPr>
          <p:cNvPr id="12"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68396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wipe(down)">
                                      <p:cBhvr>
                                        <p:cTn id="10" dur="500"/>
                                        <p:tgtEl>
                                          <p:spTgt spid="6">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wipe(down)">
                                      <p:cBhvr>
                                        <p:cTn id="13" dur="500"/>
                                        <p:tgtEl>
                                          <p:spTgt spid="6">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wipe(down)">
                                      <p:cBhvr>
                                        <p:cTn id="16" dur="500"/>
                                        <p:tgtEl>
                                          <p:spTgt spid="6">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Effect transition="in" filter="wipe(down)">
                                      <p:cBhvr>
                                        <p:cTn id="19" dur="500"/>
                                        <p:tgtEl>
                                          <p:spTgt spid="6">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wipe(down)">
                                      <p:cBhvr>
                                        <p:cTn id="22" dur="500"/>
                                        <p:tgtEl>
                                          <p:spTgt spid="6">
                                            <p:txEl>
                                              <p:pRg st="7" end="7"/>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animEffect transition="in" filter="wipe(down)">
                                      <p:cBhvr>
                                        <p:cTn id="2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smtClean="0"/>
              <a:t>整数整除的性质</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a:t>
                </a:r>
                <a:r>
                  <a:rPr lang="zh-CN" altLang="en-US" dirty="0" smtClean="0"/>
                  <a:t>推论</a:t>
                </a:r>
                <a:r>
                  <a:rPr lang="en-US" altLang="zh-CN" dirty="0" smtClean="0"/>
                  <a:t>】</a:t>
                </a:r>
                <a:r>
                  <a:rPr lang="en-US" dirty="0" smtClean="0"/>
                  <a:t>: </a:t>
                </a:r>
                <a:r>
                  <a:rPr lang="zh-CN" altLang="en-US" dirty="0" smtClean="0"/>
                  <a:t>如果</a:t>
                </a:r>
                <a:r>
                  <a:rPr lang="en-US" dirty="0" smtClean="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𝑐</m:t>
                    </m:r>
                    <m:r>
                      <a:rPr lang="en-US" i="1" dirty="0" smtClean="0">
                        <a:latin typeface="Cambria Math" panose="02040503050406030204" pitchFamily="18" charset="0"/>
                      </a:rPr>
                      <m:t> </m:t>
                    </m:r>
                  </m:oMath>
                </a14:m>
                <a:r>
                  <a:rPr lang="zh-CN" altLang="en-US" dirty="0" smtClean="0"/>
                  <a:t>是整数</a:t>
                </a:r>
                <a:r>
                  <a:rPr lang="en-US" altLang="zh-CN" dirty="0" smtClean="0"/>
                  <a:t>, </a:t>
                </a:r>
                <a:r>
                  <a:rPr lang="zh-CN" altLang="en-US" dirty="0" smtClean="0"/>
                  <a:t>其中</a:t>
                </a:r>
                <a14:m>
                  <m:oMath xmlns:m="http://schemas.openxmlformats.org/officeDocument/2006/math">
                    <m:r>
                      <a:rPr lang="en-US" i="1" dirty="0" smtClean="0">
                        <a:latin typeface="Cambria Math" panose="02040503050406030204" pitchFamily="18" charset="0"/>
                      </a:rPr>
                      <m:t>𝑎</m:t>
                    </m:r>
                  </m:oMath>
                </a14:m>
                <a:r>
                  <a:rPr lang="en-US" dirty="0" smtClean="0"/>
                  <a:t> ≠0, </a:t>
                </a:r>
                <a:r>
                  <a:rPr lang="zh-CN" altLang="en-US" dirty="0" smtClean="0"/>
                  <a:t>使得</a:t>
                </a:r>
                <a:r>
                  <a:rPr lang="en-US" dirty="0" smtClean="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oMath>
                </a14:m>
                <a:r>
                  <a:rPr lang="zh-CN" altLang="en-US" dirty="0" smtClean="0"/>
                  <a:t>和</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𝑐</m:t>
                    </m:r>
                  </m:oMath>
                </a14:m>
                <a:r>
                  <a:rPr lang="en-US" dirty="0" smtClean="0"/>
                  <a:t>, </a:t>
                </a:r>
                <a:r>
                  <a:rPr lang="zh-CN" altLang="en-US" dirty="0" smtClean="0"/>
                  <a:t>那么当</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是整数时</a:t>
                </a:r>
                <a:r>
                  <a:rPr lang="en-US" altLang="zh-CN" dirty="0" smtClean="0"/>
                  <a:t>, </a:t>
                </a:r>
                <a:r>
                  <a:rPr lang="zh-CN" altLang="en-US" dirty="0" smtClean="0"/>
                  <a:t>有</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err="1" smtClean="0">
                        <a:latin typeface="Cambria Math" panose="02040503050406030204" pitchFamily="18" charset="0"/>
                      </a:rPr>
                      <m:t>𝑚𝑏</m:t>
                    </m:r>
                    <m:r>
                      <a:rPr lang="en-US" i="1" dirty="0" smtClean="0">
                        <a:latin typeface="Cambria Math" panose="02040503050406030204" pitchFamily="18" charset="0"/>
                      </a:rPr>
                      <m:t> + </m:t>
                    </m:r>
                    <m:r>
                      <a:rPr lang="en-US" i="1" dirty="0" err="1" smtClean="0">
                        <a:latin typeface="Cambria Math" panose="02040503050406030204" pitchFamily="18" charset="0"/>
                      </a:rPr>
                      <m:t>𝑛𝑐</m:t>
                    </m:r>
                  </m:oMath>
                </a14:m>
                <a:r>
                  <a:rPr lang="en-US" dirty="0" smtClean="0"/>
                  <a:t>. </a:t>
                </a:r>
              </a:p>
              <a:p>
                <a:r>
                  <a:rPr lang="zh-CN" altLang="en-US" dirty="0" smtClean="0"/>
                  <a:t>例</a:t>
                </a:r>
                <a:r>
                  <a:rPr lang="en-US" altLang="zh-CN" dirty="0" smtClean="0"/>
                  <a:t>:</a:t>
                </a:r>
                <a:r>
                  <a:rPr lang="zh-CN" altLang="en-US" dirty="0" smtClean="0"/>
                  <a:t>证明以上推论正确</a:t>
                </a:r>
                <a:r>
                  <a:rPr lang="en-US" altLang="zh-CN" dirty="0" smtClean="0"/>
                  <a:t>.</a:t>
                </a:r>
              </a:p>
              <a:p>
                <a:r>
                  <a:rPr lang="zh-CN" altLang="en-US" dirty="0" smtClean="0"/>
                  <a:t>解</a:t>
                </a:r>
                <a:r>
                  <a:rPr lang="en-US" altLang="zh-CN" dirty="0" smtClean="0"/>
                  <a:t>:</a:t>
                </a:r>
                <a:r>
                  <a:rPr lang="zh-CN" altLang="en-US" dirty="0" smtClean="0"/>
                  <a:t>采用直接证明法</a:t>
                </a:r>
                <a:r>
                  <a:rPr lang="en-US" altLang="zh-CN" dirty="0" smtClean="0"/>
                  <a:t>. </a:t>
                </a:r>
                <a:r>
                  <a:rPr lang="zh-CN" altLang="en-US" dirty="0" smtClean="0"/>
                  <a:t>由定理中</a:t>
                </a:r>
                <a:r>
                  <a:rPr lang="en-US" altLang="zh-CN" dirty="0" smtClean="0"/>
                  <a:t>(ii)</a:t>
                </a:r>
                <a:r>
                  <a:rPr lang="zh-CN" altLang="en-US" dirty="0" smtClean="0"/>
                  <a:t>可知</a:t>
                </a:r>
                <a:r>
                  <a:rPr lang="en-US" altLang="zh-CN" dirty="0" smtClean="0"/>
                  <a:t>, </a:t>
                </a:r>
                <a:r>
                  <a:rPr lang="zh-CN" altLang="en-US" dirty="0" smtClean="0"/>
                  <a:t>当</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是整数时有</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𝑚𝑏</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𝑛𝑐</m:t>
                    </m:r>
                  </m:oMath>
                </a14:m>
                <a:r>
                  <a:rPr lang="en-US" altLang="zh-CN" dirty="0" smtClean="0"/>
                  <a:t>. </a:t>
                </a:r>
                <a:r>
                  <a:rPr lang="zh-CN" altLang="en-US" dirty="0" smtClean="0"/>
                  <a:t>再由定理中</a:t>
                </a:r>
                <a:r>
                  <a:rPr lang="en-US" altLang="zh-CN" dirty="0" smtClean="0"/>
                  <a:t>(</a:t>
                </a:r>
                <a:r>
                  <a:rPr lang="en-US" altLang="zh-CN" dirty="0" err="1" smtClean="0"/>
                  <a:t>i</a:t>
                </a:r>
                <a:r>
                  <a:rPr lang="en-US" altLang="zh-CN" dirty="0" smtClean="0"/>
                  <a:t>)</a:t>
                </a:r>
                <a:r>
                  <a:rPr lang="zh-CN" altLang="en-US" dirty="0" smtClean="0"/>
                  <a:t>可得</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err="1">
                        <a:latin typeface="Cambria Math" panose="02040503050406030204" pitchFamily="18" charset="0"/>
                      </a:rPr>
                      <m:t>𝑚𝑏</m:t>
                    </m:r>
                    <m:r>
                      <a:rPr lang="en-US" altLang="zh-CN" i="1" dirty="0">
                        <a:latin typeface="Cambria Math" panose="02040503050406030204" pitchFamily="18" charset="0"/>
                      </a:rPr>
                      <m:t> + </m:t>
                    </m:r>
                    <m:r>
                      <a:rPr lang="en-US" altLang="zh-CN" i="1" dirty="0" err="1" smtClean="0">
                        <a:latin typeface="Cambria Math" panose="02040503050406030204" pitchFamily="18" charset="0"/>
                      </a:rPr>
                      <m:t>𝑛𝑐</m:t>
                    </m:r>
                  </m:oMath>
                </a14:m>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9" name="日期占位符 8"/>
          <p:cNvSpPr>
            <a:spLocks noGrp="1"/>
          </p:cNvSpPr>
          <p:nvPr>
            <p:ph type="dt" sz="half" idx="10"/>
          </p:nvPr>
        </p:nvSpPr>
        <p:spPr/>
        <p:txBody>
          <a:bodyPr/>
          <a:lstStyle/>
          <a:p>
            <a:fld id="{A2B9A43C-76AC-4E8D-9114-00326D70EBBC}" type="datetime1">
              <a:rPr lang="zh-CN" altLang="en-US" smtClean="0"/>
              <a:pPr/>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7</a:t>
            </a:fld>
            <a:endParaRPr lang="zh-CN" altLang="en-US" dirty="0"/>
          </a:p>
        </p:txBody>
      </p:sp>
      <p:sp>
        <p:nvSpPr>
          <p:cNvPr id="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9696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埃拉托斯特尼筛法</a:t>
            </a:r>
            <a:endParaRPr lang="en-US" dirty="0"/>
          </a:p>
        </p:txBody>
      </p:sp>
      <p:pic>
        <p:nvPicPr>
          <p:cNvPr id="4" name="Content Placeholder 3" descr="table32.jpg"/>
          <p:cNvPicPr>
            <a:picLocks noGrp="1" noChangeAspect="1"/>
          </p:cNvPicPr>
          <p:nvPr>
            <p:ph idx="1"/>
          </p:nvPr>
        </p:nvPicPr>
        <p:blipFill>
          <a:blip r:embed="rId2" cstate="print"/>
          <a:stretch>
            <a:fillRect/>
          </a:stretch>
        </p:blipFill>
        <p:spPr>
          <a:xfrm>
            <a:off x="1905000" y="892620"/>
            <a:ext cx="7924800" cy="5496139"/>
          </a:xfrm>
        </p:spPr>
      </p:pic>
      <p:sp>
        <p:nvSpPr>
          <p:cNvPr id="7" name="日期占位符 6"/>
          <p:cNvSpPr>
            <a:spLocks noGrp="1"/>
          </p:cNvSpPr>
          <p:nvPr>
            <p:ph type="dt" sz="half" idx="10"/>
          </p:nvPr>
        </p:nvSpPr>
        <p:spPr/>
        <p:txBody>
          <a:bodyPr/>
          <a:lstStyle/>
          <a:p>
            <a:fld id="{DA96E071-DFD6-4554-8015-FB770BA7C829}"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70</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8" name="Content Placeholder 5"/>
          <p:cNvSpPr txBox="1">
            <a:spLocks/>
          </p:cNvSpPr>
          <p:nvPr/>
        </p:nvSpPr>
        <p:spPr>
          <a:xfrm>
            <a:off x="595086" y="1088824"/>
            <a:ext cx="10987316" cy="5121481"/>
          </a:xfrm>
          <a:prstGeom prst="rect">
            <a:avLst/>
          </a:prstGeom>
        </p:spPr>
        <p:txBody>
          <a:bodyPr vert="horz" lIns="91440" tIns="45720" rIns="91440" bIns="45720" rtlCol="0">
            <a:normAutofit/>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图示</a:t>
            </a:r>
            <a:r>
              <a:rPr lang="en-US" altLang="zh-CN" dirty="0" smtClean="0"/>
              <a:t>:</a:t>
            </a:r>
          </a:p>
        </p:txBody>
      </p:sp>
    </p:spTree>
    <p:extLst>
      <p:ext uri="{BB962C8B-B14F-4D97-AF65-F5344CB8AC3E}">
        <p14:creationId xmlns:p14="http://schemas.microsoft.com/office/powerpoint/2010/main" val="40899945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668355"/>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素数的无限性</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定理</a:t>
                </a:r>
                <a:r>
                  <a:rPr lang="en-US" dirty="0" smtClean="0"/>
                  <a:t>: </a:t>
                </a:r>
                <a:r>
                  <a:rPr lang="zh-CN" altLang="en-US" dirty="0" smtClean="0"/>
                  <a:t>存在无限多个素数</a:t>
                </a:r>
                <a:r>
                  <a:rPr lang="en-US" altLang="zh-CN" dirty="0" smtClean="0"/>
                  <a:t>.</a:t>
                </a:r>
                <a:endParaRPr lang="en-US" dirty="0" smtClean="0"/>
              </a:p>
              <a:p>
                <a:endParaRPr lang="en-US" dirty="0" smtClean="0"/>
              </a:p>
              <a:p>
                <a:r>
                  <a:rPr lang="zh-CN" altLang="en-US" dirty="0" smtClean="0"/>
                  <a:t>证明</a:t>
                </a:r>
                <a:r>
                  <a:rPr lang="en-US" altLang="zh-CN" dirty="0" smtClean="0"/>
                  <a:t>(</a:t>
                </a:r>
                <a:r>
                  <a:rPr lang="zh-CN" altLang="en-US" dirty="0" smtClean="0"/>
                  <a:t>欧几里得证明法</a:t>
                </a:r>
                <a:r>
                  <a:rPr lang="en-US" altLang="zh-CN" dirty="0" smtClean="0"/>
                  <a:t>): </a:t>
                </a:r>
              </a:p>
              <a:p>
                <a:pPr lvl="1">
                  <a:lnSpc>
                    <a:spcPct val="100000"/>
                  </a:lnSpc>
                </a:pPr>
                <a:r>
                  <a:rPr lang="en-US" altLang="zh-CN" dirty="0" smtClean="0"/>
                  <a:t> </a:t>
                </a:r>
                <a:r>
                  <a:rPr lang="zh-CN" altLang="en-US" dirty="0" smtClean="0"/>
                  <a:t>假设</a:t>
                </a:r>
                <a:r>
                  <a:rPr lang="zh-CN" altLang="en-US" dirty="0"/>
                  <a:t>只有有限个</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oMath>
                </a14:m>
                <a:r>
                  <a:rPr lang="en-US"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2</m:t>
                        </m:r>
                      </m:sub>
                    </m:sSub>
                  </m:oMath>
                </a14:m>
                <a:r>
                  <a:rPr lang="en-US" dirty="0"/>
                  <a:t>, …..,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𝑛</m:t>
                        </m:r>
                      </m:sub>
                    </m:sSub>
                  </m:oMath>
                </a14:m>
                <a:r>
                  <a:rPr lang="en-US" altLang="zh-CN" dirty="0" smtClean="0"/>
                  <a:t>. </a:t>
                </a:r>
                <a:r>
                  <a:rPr lang="zh-CN" altLang="en-US" dirty="0" smtClean="0"/>
                  <a:t>令</a:t>
                </a:r>
                <a14:m>
                  <m:oMath xmlns:m="http://schemas.openxmlformats.org/officeDocument/2006/math">
                    <m:r>
                      <a:rPr lang="en-US" altLang="zh-CN">
                        <a:latin typeface="Cambria Math" panose="02040503050406030204" pitchFamily="18" charset="0"/>
                      </a:rPr>
                      <m:t>𝑞</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2</m:t>
                        </m:r>
                      </m:sub>
                    </m:sSub>
                  </m:oMath>
                </a14:m>
                <a:r>
                  <a:rPr lang="en-US"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𝑛</m:t>
                        </m:r>
                      </m:sub>
                    </m:sSub>
                    <m:r>
                      <a:rPr lang="en-US" altLang="zh-CN">
                        <a:latin typeface="Cambria Math" panose="02040503050406030204" pitchFamily="18" charset="0"/>
                      </a:rPr>
                      <m:t>+1</m:t>
                    </m:r>
                  </m:oMath>
                </a14:m>
                <a:r>
                  <a:rPr lang="en-US" altLang="zh-CN" dirty="0"/>
                  <a:t>. </a:t>
                </a:r>
                <a:endParaRPr lang="en-US" altLang="zh-CN" dirty="0" smtClean="0"/>
              </a:p>
              <a:p>
                <a:pPr lvl="1">
                  <a:lnSpc>
                    <a:spcPct val="100000"/>
                  </a:lnSpc>
                </a:pPr>
                <a:r>
                  <a:rPr lang="zh-CN" altLang="en-US" dirty="0" smtClean="0"/>
                  <a:t>根据</a:t>
                </a:r>
                <a:r>
                  <a:rPr lang="zh-CN" altLang="en-US" dirty="0"/>
                  <a:t>算术基本定理</a:t>
                </a:r>
                <a:r>
                  <a:rPr lang="en-US" altLang="zh-CN" dirty="0"/>
                  <a:t>, </a:t>
                </a:r>
                <a14:m>
                  <m:oMath xmlns:m="http://schemas.openxmlformats.org/officeDocument/2006/math">
                    <m:r>
                      <a:rPr lang="en-US" altLang="zh-CN" i="1" dirty="0" smtClean="0">
                        <a:latin typeface="Cambria Math" panose="02040503050406030204" pitchFamily="18" charset="0"/>
                      </a:rPr>
                      <m:t>𝑞</m:t>
                    </m:r>
                  </m:oMath>
                </a14:m>
                <a:r>
                  <a:rPr lang="zh-CN" altLang="en-US" dirty="0"/>
                  <a:t>要么是素数</a:t>
                </a:r>
                <a:r>
                  <a:rPr lang="en-US" altLang="zh-CN" dirty="0"/>
                  <a:t>, </a:t>
                </a:r>
                <a:r>
                  <a:rPr lang="zh-CN" altLang="en-US" dirty="0"/>
                  <a:t>要么能被写成两个或多个素数之积</a:t>
                </a:r>
                <a:r>
                  <a:rPr lang="en-US" altLang="zh-CN"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𝑞</m:t>
                    </m:r>
                  </m:oMath>
                </a14:m>
                <a:r>
                  <a:rPr lang="zh-CN" altLang="en-US" dirty="0"/>
                  <a:t>为素数</a:t>
                </a:r>
                <a:r>
                  <a:rPr lang="en-US" altLang="zh-CN" dirty="0"/>
                  <a:t>, </a:t>
                </a:r>
                <a:r>
                  <a:rPr lang="zh-CN" altLang="en-US" dirty="0"/>
                  <a:t>那么它又不属于有限个素数中</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2</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𝑛</m:t>
                        </m:r>
                      </m:sub>
                    </m:sSub>
                  </m:oMath>
                </a14:m>
                <a:r>
                  <a:rPr lang="zh-CN" altLang="en-US" dirty="0"/>
                  <a:t>矛盾了</a:t>
                </a:r>
                <a:r>
                  <a:rPr lang="en-US" altLang="zh-CN" dirty="0"/>
                  <a:t>. </a:t>
                </a:r>
              </a:p>
              <a:p>
                <a:pPr lvl="1">
                  <a:lnSpc>
                    <a:spcPct val="100000"/>
                  </a:lnSpc>
                </a:pPr>
                <a:r>
                  <a:rPr lang="zh-CN" altLang="en-US" dirty="0"/>
                  <a:t>如果</a:t>
                </a:r>
                <a14:m>
                  <m:oMath xmlns:m="http://schemas.openxmlformats.org/officeDocument/2006/math">
                    <m:r>
                      <a:rPr lang="en-US" altLang="zh-CN" i="1" dirty="0" smtClean="0">
                        <a:latin typeface="Cambria Math" panose="02040503050406030204" pitchFamily="18" charset="0"/>
                      </a:rPr>
                      <m:t>𝑞</m:t>
                    </m:r>
                  </m:oMath>
                </a14:m>
                <a:r>
                  <a:rPr lang="zh-CN" altLang="en-US" dirty="0"/>
                  <a:t>为合数</a:t>
                </a:r>
                <a:r>
                  <a:rPr lang="en-US" altLang="zh-CN" dirty="0"/>
                  <a:t>, </a:t>
                </a:r>
                <a:r>
                  <a:rPr lang="zh-CN" altLang="en-US" dirty="0"/>
                  <a:t>用</a:t>
                </a:r>
                <a14:m>
                  <m:oMath xmlns:m="http://schemas.openxmlformats.org/officeDocument/2006/math">
                    <m:r>
                      <a:rPr lang="en-US" altLang="zh-CN" i="1" dirty="0" smtClean="0">
                        <a:latin typeface="Cambria Math" panose="02040503050406030204" pitchFamily="18" charset="0"/>
                      </a:rPr>
                      <m:t>𝑞</m:t>
                    </m:r>
                  </m:oMath>
                </a14:m>
                <a:r>
                  <a:rPr lang="zh-CN" altLang="en-US" dirty="0"/>
                  <a:t>去除以以上有限个素数中的任何一个素数</a:t>
                </a:r>
                <a:r>
                  <a:rPr lang="en-US" altLang="zh-CN" dirty="0"/>
                  <a:t>, </a:t>
                </a:r>
                <a:r>
                  <a:rPr lang="zh-CN" altLang="en-US" dirty="0"/>
                  <a:t>都余</a:t>
                </a:r>
                <a:r>
                  <a:rPr lang="en-US" altLang="zh-CN" dirty="0"/>
                  <a:t>1</a:t>
                </a:r>
                <a:r>
                  <a:rPr lang="en-US" altLang="zh-CN" dirty="0" smtClean="0"/>
                  <a:t>. </a:t>
                </a:r>
                <a:r>
                  <a:rPr lang="zh-CN" altLang="en-US" dirty="0" smtClean="0"/>
                  <a:t>也就是说</a:t>
                </a:r>
                <a:r>
                  <a:rPr lang="en-US" altLang="zh-CN" dirty="0"/>
                  <a:t>, </a:t>
                </a:r>
                <a:r>
                  <a:rPr lang="zh-CN" altLang="en-US" dirty="0"/>
                  <a:t>根据素数的定义</a:t>
                </a:r>
                <a:r>
                  <a:rPr lang="en-US" altLang="zh-CN" dirty="0"/>
                  <a:t>, </a:t>
                </a:r>
                <a:r>
                  <a:rPr lang="zh-CN" altLang="en-US" dirty="0"/>
                  <a:t>以上有限个素数的任何一个</a:t>
                </a:r>
                <a:r>
                  <a:rPr lang="en-US" altLang="zh-CN" dirty="0"/>
                  <a:t>, </a:t>
                </a:r>
                <a:r>
                  <a:rPr lang="zh-CN" altLang="en-US" dirty="0"/>
                  <a:t>都不是</a:t>
                </a:r>
                <a14:m>
                  <m:oMath xmlns:m="http://schemas.openxmlformats.org/officeDocument/2006/math">
                    <m:r>
                      <a:rPr lang="en-US" altLang="zh-CN" i="1" dirty="0" smtClean="0">
                        <a:latin typeface="Cambria Math" panose="02040503050406030204" pitchFamily="18" charset="0"/>
                      </a:rPr>
                      <m:t>𝑞</m:t>
                    </m:r>
                  </m:oMath>
                </a14:m>
                <a:r>
                  <a:rPr lang="zh-CN" altLang="en-US" dirty="0"/>
                  <a:t>的因子</a:t>
                </a:r>
                <a:r>
                  <a:rPr lang="en-US" altLang="zh-CN" dirty="0"/>
                  <a:t>. </a:t>
                </a:r>
                <a:r>
                  <a:rPr lang="zh-CN" altLang="en-US" dirty="0"/>
                  <a:t>这又和算术基本定理相</a:t>
                </a:r>
                <a:r>
                  <a:rPr lang="zh-CN" altLang="en-US" dirty="0" smtClean="0"/>
                  <a:t>矛盾</a:t>
                </a:r>
                <a:r>
                  <a:rPr lang="en-US" altLang="zh-CN" dirty="0" smtClean="0"/>
                  <a:t>. </a:t>
                </a:r>
                <a:r>
                  <a:rPr lang="zh-CN" altLang="en-US" dirty="0" smtClean="0"/>
                  <a:t>因此</a:t>
                </a:r>
                <a:r>
                  <a:rPr lang="en-US" altLang="zh-CN" dirty="0"/>
                  <a:t>, </a:t>
                </a:r>
                <a:r>
                  <a:rPr lang="zh-CN" altLang="en-US" dirty="0"/>
                  <a:t>存在无限多个</a:t>
                </a:r>
                <a:r>
                  <a:rPr lang="en-US" altLang="zh-CN" dirty="0"/>
                  <a:t>.</a:t>
                </a:r>
              </a:p>
              <a:p>
                <a:pPr lvl="1">
                  <a:lnSpc>
                    <a:spcPct val="100000"/>
                  </a:lnSpc>
                </a:pPr>
                <a:r>
                  <a:rPr lang="zh-CN" altLang="en-US" dirty="0"/>
                  <a:t>备注</a:t>
                </a:r>
                <a:r>
                  <a:rPr lang="en-US" altLang="zh-CN" dirty="0"/>
                  <a:t>:</a:t>
                </a:r>
                <a:r>
                  <a:rPr lang="zh-CN" altLang="en-US" dirty="0"/>
                  <a:t>有很多证明的方法</a:t>
                </a:r>
                <a:r>
                  <a:rPr lang="en-US" altLang="zh-CN" dirty="0" smtClean="0"/>
                  <a:t>, </a:t>
                </a:r>
                <a:r>
                  <a:rPr lang="zh-CN" altLang="en-US" dirty="0" smtClean="0"/>
                  <a:t>有兴趣</a:t>
                </a:r>
                <a:r>
                  <a:rPr lang="zh-CN" altLang="en-US" dirty="0"/>
                  <a:t>的自行查阅更多的文献</a:t>
                </a:r>
                <a:r>
                  <a:rPr lang="en-US" altLang="zh-CN" dirty="0"/>
                  <a:t>.</a:t>
                </a:r>
                <a:endParaRPr lang="en-US" dirty="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498"/>
                </a:stretch>
              </a:blipFill>
            </p:spPr>
            <p:txBody>
              <a:bodyPr/>
              <a:lstStyle/>
              <a:p>
                <a:r>
                  <a:rPr lang="zh-CN" altLang="en-US">
                    <a:noFill/>
                  </a:rPr>
                  <a:t> </a:t>
                </a:r>
              </a:p>
            </p:txBody>
          </p:sp>
        </mc:Fallback>
      </mc:AlternateContent>
      <p:pic>
        <p:nvPicPr>
          <p:cNvPr id="4" name="Picture 3" descr="0313.jpg"/>
          <p:cNvPicPr>
            <a:picLocks noChangeAspect="1"/>
          </p:cNvPicPr>
          <p:nvPr/>
        </p:nvPicPr>
        <p:blipFill>
          <a:blip r:embed="rId3" cstate="print"/>
          <a:stretch>
            <a:fillRect/>
          </a:stretch>
        </p:blipFill>
        <p:spPr>
          <a:xfrm>
            <a:off x="11049000" y="67471"/>
            <a:ext cx="894588" cy="1038606"/>
          </a:xfrm>
          <a:prstGeom prst="rect">
            <a:avLst/>
          </a:prstGeom>
        </p:spPr>
      </p:pic>
      <p:sp>
        <p:nvSpPr>
          <p:cNvPr id="5" name="TextBox 4"/>
          <p:cNvSpPr txBox="1"/>
          <p:nvPr/>
        </p:nvSpPr>
        <p:spPr>
          <a:xfrm>
            <a:off x="8991600" y="649069"/>
            <a:ext cx="3124200" cy="646331"/>
          </a:xfrm>
          <a:prstGeom prst="rect">
            <a:avLst/>
          </a:prstGeom>
          <a:noFill/>
        </p:spPr>
        <p:txBody>
          <a:bodyPr wrap="square" rtlCol="0">
            <a:spAutoFit/>
          </a:bodyPr>
          <a:lstStyle/>
          <a:p>
            <a:pPr algn="ctr"/>
            <a:r>
              <a:rPr lang="en-US" dirty="0"/>
              <a:t>Euclid </a:t>
            </a:r>
          </a:p>
          <a:p>
            <a:pPr algn="ctr"/>
            <a:r>
              <a:rPr lang="en-US" dirty="0"/>
              <a:t>(</a:t>
            </a:r>
            <a:r>
              <a:rPr lang="en-US" dirty="0">
                <a:latin typeface="Cambria Math" pitchFamily="18" charset="0"/>
                <a:ea typeface="Cambria Math" pitchFamily="18" charset="0"/>
              </a:rPr>
              <a:t>325</a:t>
            </a:r>
            <a:r>
              <a:rPr lang="en-US" dirty="0"/>
              <a:t> </a:t>
            </a:r>
            <a:r>
              <a:rPr lang="en-US" sz="1200" dirty="0"/>
              <a:t>B.C.E.</a:t>
            </a:r>
            <a:r>
              <a:rPr lang="en-US" dirty="0"/>
              <a:t> – </a:t>
            </a:r>
            <a:r>
              <a:rPr lang="en-US" dirty="0">
                <a:latin typeface="Cambria Math" pitchFamily="18" charset="0"/>
                <a:ea typeface="Cambria Math" pitchFamily="18" charset="0"/>
              </a:rPr>
              <a:t>265</a:t>
            </a:r>
            <a:r>
              <a:rPr lang="en-US" dirty="0"/>
              <a:t> </a:t>
            </a:r>
            <a:r>
              <a:rPr lang="en-US" sz="1200" dirty="0"/>
              <a:t>B.C.E.</a:t>
            </a:r>
            <a:r>
              <a:rPr lang="en-US" dirty="0"/>
              <a:t>)</a:t>
            </a:r>
          </a:p>
        </p:txBody>
      </p:sp>
      <p:sp>
        <p:nvSpPr>
          <p:cNvPr id="11" name="日期占位符 10"/>
          <p:cNvSpPr>
            <a:spLocks noGrp="1"/>
          </p:cNvSpPr>
          <p:nvPr>
            <p:ph type="dt" sz="half" idx="10"/>
          </p:nvPr>
        </p:nvSpPr>
        <p:spPr/>
        <p:txBody>
          <a:bodyPr/>
          <a:lstStyle/>
          <a:p>
            <a:fld id="{AF00B966-2301-40A9-83F7-4083893D9296}" type="datetime1">
              <a:rPr lang="zh-CN" altLang="en-US" smtClean="0"/>
              <a:t>2023/10/30</a:t>
            </a:fld>
            <a:endParaRPr lang="zh-CN" altLang="en-US" dirty="0"/>
          </a:p>
        </p:txBody>
      </p:sp>
      <p:sp>
        <p:nvSpPr>
          <p:cNvPr id="13" name="灯片编号占位符 12"/>
          <p:cNvSpPr>
            <a:spLocks noGrp="1"/>
          </p:cNvSpPr>
          <p:nvPr>
            <p:ph type="sldNum" sz="quarter" idx="12"/>
          </p:nvPr>
        </p:nvSpPr>
        <p:spPr/>
        <p:txBody>
          <a:bodyPr/>
          <a:lstStyle/>
          <a:p>
            <a:fld id="{67913A8A-9EFB-4B5F-9CCB-3D21173FAA85}" type="slidenum">
              <a:rPr lang="zh-CN" altLang="en-US" smtClean="0"/>
              <a:pPr/>
              <a:t>71</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3045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0" y="1066800"/>
            <a:ext cx="11277599" cy="914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梅森素数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t>【</a:t>
                </a:r>
                <a:r>
                  <a:rPr lang="zh-CN" altLang="en-US" dirty="0" smtClean="0"/>
                  <a:t>定义</a:t>
                </a:r>
                <a:r>
                  <a:rPr lang="en-US" altLang="zh-CN" dirty="0" smtClean="0"/>
                  <a:t>】</a:t>
                </a:r>
                <a:r>
                  <a:rPr lang="en-US" dirty="0" smtClean="0"/>
                  <a:t>: </a:t>
                </a:r>
                <a:r>
                  <a:rPr lang="zh-CN" altLang="en-US" dirty="0" smtClean="0"/>
                  <a:t>素数形式为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𝑝</m:t>
                        </m:r>
                      </m:sup>
                    </m:sSup>
                    <m:r>
                      <a:rPr lang="en-US" altLang="zh-CN" b="0" i="1" smtClean="0">
                        <a:latin typeface="Cambria Math" panose="02040503050406030204" pitchFamily="18" charset="0"/>
                      </a:rPr>
                      <m:t>−1</m:t>
                    </m:r>
                  </m:oMath>
                </a14:m>
                <a:r>
                  <a:rPr lang="en-US" dirty="0" smtClean="0"/>
                  <a:t>, </a:t>
                </a:r>
                <a:r>
                  <a:rPr lang="zh-CN" altLang="en-US" dirty="0" smtClean="0"/>
                  <a:t>其中</a:t>
                </a:r>
                <a14:m>
                  <m:oMath xmlns:m="http://schemas.openxmlformats.org/officeDocument/2006/math">
                    <m:r>
                      <a:rPr lang="en-US" i="1" dirty="0" smtClean="0">
                        <a:latin typeface="Cambria Math" panose="02040503050406030204" pitchFamily="18" charset="0"/>
                      </a:rPr>
                      <m:t>𝑝</m:t>
                    </m:r>
                  </m:oMath>
                </a14:m>
                <a:r>
                  <a:rPr lang="zh-CN" altLang="en-US" dirty="0" smtClean="0"/>
                  <a:t>也是素数</a:t>
                </a:r>
                <a:r>
                  <a:rPr lang="en-US" altLang="zh-CN" dirty="0" smtClean="0"/>
                  <a:t>, </a:t>
                </a:r>
                <a:r>
                  <a:rPr lang="zh-CN" altLang="en-US" dirty="0" smtClean="0"/>
                  <a:t>这种素数叫做</a:t>
                </a:r>
                <a:r>
                  <a:rPr lang="zh-CN" altLang="en-US" b="1" dirty="0" smtClean="0">
                    <a:solidFill>
                      <a:srgbClr val="C00000"/>
                    </a:solidFill>
                  </a:rPr>
                  <a:t>梅森素数</a:t>
                </a:r>
                <a:r>
                  <a:rPr lang="en-US" dirty="0" smtClean="0"/>
                  <a:t>.</a:t>
                </a:r>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2</m:t>
                        </m:r>
                      </m:sup>
                    </m:sSup>
                    <m:r>
                      <a:rPr lang="en-US" altLang="zh-CN" i="1">
                        <a:latin typeface="Cambria Math" panose="02040503050406030204" pitchFamily="18" charset="0"/>
                      </a:rPr>
                      <m:t>−1</m:t>
                    </m:r>
                  </m:oMath>
                </a14:m>
                <a:r>
                  <a:rPr lang="en-US" dirty="0" smtClean="0"/>
                  <a:t>= 3,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3</m:t>
                        </m:r>
                      </m:sup>
                    </m:sSup>
                    <m:r>
                      <a:rPr lang="en-US" altLang="zh-CN" i="1">
                        <a:latin typeface="Cambria Math" panose="02040503050406030204" pitchFamily="18" charset="0"/>
                      </a:rPr>
                      <m:t>−1</m:t>
                    </m:r>
                  </m:oMath>
                </a14:m>
                <a:r>
                  <a:rPr lang="en-US" dirty="0" smtClean="0"/>
                  <a:t>= 7,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5</m:t>
                        </m:r>
                      </m:sup>
                    </m:sSup>
                    <m:r>
                      <a:rPr lang="en-US" altLang="zh-CN" i="1">
                        <a:latin typeface="Cambria Math" panose="02040503050406030204" pitchFamily="18" charset="0"/>
                      </a:rPr>
                      <m:t>−1</m:t>
                    </m:r>
                  </m:oMath>
                </a14:m>
                <a:r>
                  <a:rPr lang="en-US" dirty="0" smtClean="0"/>
                  <a:t>= 37 ,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7</m:t>
                        </m:r>
                      </m:sup>
                    </m:sSup>
                    <m:r>
                      <a:rPr lang="en-US" altLang="zh-CN" i="1">
                        <a:latin typeface="Cambria Math" panose="02040503050406030204" pitchFamily="18" charset="0"/>
                      </a:rPr>
                      <m:t>−1</m:t>
                    </m:r>
                  </m:oMath>
                </a14:m>
                <a:r>
                  <a:rPr lang="en-US" dirty="0" smtClean="0"/>
                  <a:t>= 127</a:t>
                </a:r>
                <a:r>
                  <a:rPr lang="zh-CN" altLang="en-US" dirty="0" smtClean="0"/>
                  <a:t>都是梅森素数</a:t>
                </a:r>
                <a:r>
                  <a:rPr lang="en-US" dirty="0" smtClean="0"/>
                  <a:t>.</a:t>
                </a:r>
              </a:p>
              <a:p>
                <a:pPr lvl="1"/>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11</m:t>
                        </m:r>
                      </m:sup>
                    </m:sSup>
                    <m:r>
                      <a:rPr lang="en-US" altLang="zh-CN" i="1">
                        <a:latin typeface="Cambria Math" panose="02040503050406030204" pitchFamily="18" charset="0"/>
                      </a:rPr>
                      <m:t>−1</m:t>
                    </m:r>
                  </m:oMath>
                </a14:m>
                <a:r>
                  <a:rPr lang="en-US" dirty="0" smtClean="0"/>
                  <a:t>= 2047, </a:t>
                </a:r>
                <a:r>
                  <a:rPr lang="zh-CN" altLang="en-US" dirty="0" smtClean="0"/>
                  <a:t>不是梅森素数</a:t>
                </a:r>
                <a:r>
                  <a:rPr lang="en-US" altLang="zh-CN" dirty="0" smtClean="0"/>
                  <a:t>, </a:t>
                </a:r>
                <a:r>
                  <a:rPr lang="zh-CN" altLang="en-US" dirty="0" smtClean="0"/>
                  <a:t>因为</a:t>
                </a:r>
                <a:r>
                  <a:rPr lang="en-US" dirty="0" smtClean="0"/>
                  <a:t>2047= 23∙89.</a:t>
                </a:r>
              </a:p>
              <a:p>
                <a:pPr lvl="1"/>
                <a:r>
                  <a:rPr lang="zh-CN" altLang="en-US" dirty="0" smtClean="0"/>
                  <a:t>目前已知最大素数都是梅森素数</a:t>
                </a:r>
                <a:r>
                  <a:rPr lang="en-US" dirty="0" smtClean="0"/>
                  <a:t>. </a:t>
                </a:r>
              </a:p>
              <a:p>
                <a:pPr lvl="1"/>
                <a:r>
                  <a:rPr lang="zh-CN" altLang="en-US" dirty="0" smtClean="0"/>
                  <a:t>超级计算机可以用来寻找梅森素数</a:t>
                </a:r>
                <a:r>
                  <a:rPr lang="en-US" altLang="zh-CN" dirty="0" smtClean="0"/>
                  <a:t>.</a:t>
                </a:r>
                <a:endParaRPr lang="en-US" dirty="0" smtClean="0"/>
              </a:p>
              <a:p>
                <a:pPr lvl="1"/>
                <a:r>
                  <a:rPr lang="en-US" dirty="0" smtClean="0"/>
                  <a:t>2013</a:t>
                </a:r>
                <a:r>
                  <a:rPr lang="zh-CN" altLang="en-US" dirty="0" smtClean="0"/>
                  <a:t>年发现第</a:t>
                </a:r>
                <a:r>
                  <a:rPr lang="en-US" altLang="zh-CN" dirty="0" smtClean="0"/>
                  <a:t>48</a:t>
                </a:r>
                <a:r>
                  <a:rPr lang="zh-CN" altLang="en-US" dirty="0" smtClean="0"/>
                  <a:t>个梅森素数</a:t>
                </a:r>
                <a:r>
                  <a:rPr lang="en-US" altLang="zh-CN" dirty="0" smtClean="0"/>
                  <a:t>,</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m:rPr>
                            <m:nor/>
                          </m:rPr>
                          <a:rPr lang="en-US" altLang="zh-CN" dirty="0">
                            <a:latin typeface="Cambria Math" panose="02040503050406030204" pitchFamily="18" charset="0"/>
                          </a:rPr>
                          <m:t>57885161</m:t>
                        </m:r>
                      </m:sup>
                    </m:sSup>
                    <m:r>
                      <a:rPr lang="en-US" altLang="zh-CN" i="1">
                        <a:latin typeface="Cambria Math" panose="02040503050406030204" pitchFamily="18" charset="0"/>
                      </a:rPr>
                      <m:t>−1</m:t>
                    </m:r>
                  </m:oMath>
                </a14:m>
                <a:r>
                  <a:rPr lang="en-US" altLang="zh-CN" dirty="0"/>
                  <a:t>.</a:t>
                </a:r>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a:stretch>
              </a:blipFill>
            </p:spPr>
            <p:txBody>
              <a:bodyPr/>
              <a:lstStyle/>
              <a:p>
                <a:r>
                  <a:rPr lang="zh-CN" altLang="en-US">
                    <a:noFill/>
                  </a:rPr>
                  <a:t> </a:t>
                </a:r>
              </a:p>
            </p:txBody>
          </p:sp>
        </mc:Fallback>
      </mc:AlternateContent>
      <p:pic>
        <p:nvPicPr>
          <p:cNvPr id="4" name="Picture 3" descr="0312.jpg"/>
          <p:cNvPicPr>
            <a:picLocks noChangeAspect="1"/>
          </p:cNvPicPr>
          <p:nvPr/>
        </p:nvPicPr>
        <p:blipFill>
          <a:blip r:embed="rId4" cstate="print"/>
          <a:stretch>
            <a:fillRect/>
          </a:stretch>
        </p:blipFill>
        <p:spPr>
          <a:xfrm>
            <a:off x="10915650" y="5395"/>
            <a:ext cx="895350" cy="1040130"/>
          </a:xfrm>
          <a:prstGeom prst="rect">
            <a:avLst/>
          </a:prstGeom>
        </p:spPr>
      </p:pic>
      <p:sp>
        <p:nvSpPr>
          <p:cNvPr id="5" name="TextBox 4"/>
          <p:cNvSpPr txBox="1"/>
          <p:nvPr/>
        </p:nvSpPr>
        <p:spPr>
          <a:xfrm>
            <a:off x="9144000" y="347246"/>
            <a:ext cx="1981200" cy="646331"/>
          </a:xfrm>
          <a:prstGeom prst="rect">
            <a:avLst/>
          </a:prstGeom>
          <a:noFill/>
        </p:spPr>
        <p:txBody>
          <a:bodyPr wrap="square" rtlCol="0">
            <a:spAutoFit/>
          </a:bodyPr>
          <a:lstStyle/>
          <a:p>
            <a:r>
              <a:rPr lang="en-US" dirty="0"/>
              <a:t>Marin </a:t>
            </a:r>
            <a:r>
              <a:rPr lang="en-US" dirty="0" err="1"/>
              <a:t>Mersenne</a:t>
            </a:r>
            <a:endParaRPr lang="en-US" dirty="0"/>
          </a:p>
          <a:p>
            <a:r>
              <a:rPr lang="en-US" dirty="0"/>
              <a:t>(1588-1648)</a:t>
            </a:r>
          </a:p>
        </p:txBody>
      </p:sp>
      <p:sp>
        <p:nvSpPr>
          <p:cNvPr id="8" name="日期占位符 7"/>
          <p:cNvSpPr>
            <a:spLocks noGrp="1"/>
          </p:cNvSpPr>
          <p:nvPr>
            <p:ph type="dt" sz="half" idx="10"/>
          </p:nvPr>
        </p:nvSpPr>
        <p:spPr/>
        <p:txBody>
          <a:bodyPr/>
          <a:lstStyle/>
          <a:p>
            <a:fld id="{46BA174D-4286-43E8-A7A4-5D001F111D1A}" type="datetime1">
              <a:rPr lang="zh-CN" altLang="en-US" smtClean="0"/>
              <a:t>2023/10/30</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72</a:t>
            </a:fld>
            <a:endParaRPr lang="zh-CN" altLang="en-US" dirty="0"/>
          </a:p>
        </p:txBody>
      </p:sp>
      <p:sp>
        <p:nvSpPr>
          <p:cNvPr id="12"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4936075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676400"/>
            <a:ext cx="11277599" cy="914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素数的分布</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小于一个正整数</a:t>
                </a:r>
                <a14:m>
                  <m:oMath xmlns:m="http://schemas.openxmlformats.org/officeDocument/2006/math">
                    <m:r>
                      <a:rPr lang="en-US" altLang="zh-CN" i="1" dirty="0" smtClean="0">
                        <a:latin typeface="Cambria Math" panose="02040503050406030204" pitchFamily="18" charset="0"/>
                      </a:rPr>
                      <m:t>𝑥</m:t>
                    </m:r>
                  </m:oMath>
                </a14:m>
                <a:r>
                  <a:rPr lang="zh-CN" altLang="en-US" dirty="0" smtClean="0"/>
                  <a:t>的素数有多少个呢？这吸引了数学家的关注</a:t>
                </a:r>
                <a:r>
                  <a:rPr lang="en-US" altLang="zh-CN" dirty="0" smtClean="0"/>
                  <a:t>.</a:t>
                </a:r>
                <a:r>
                  <a:rPr lang="en-US" dirty="0" smtClean="0"/>
                  <a:t> </a:t>
                </a:r>
              </a:p>
              <a:p>
                <a:r>
                  <a:rPr lang="zh-CN" altLang="en-US" b="1" dirty="0" smtClean="0">
                    <a:solidFill>
                      <a:srgbClr val="C00000"/>
                    </a:solidFill>
                  </a:rPr>
                  <a:t>素数定理</a:t>
                </a:r>
                <a:r>
                  <a:rPr lang="en-US" dirty="0" smtClean="0"/>
                  <a:t>: </a:t>
                </a:r>
                <a:r>
                  <a:rPr lang="zh-CN" altLang="en-US" dirty="0" smtClean="0"/>
                  <a:t>当</a:t>
                </a:r>
                <a14:m>
                  <m:oMath xmlns:m="http://schemas.openxmlformats.org/officeDocument/2006/math">
                    <m:r>
                      <a:rPr lang="en-US" altLang="zh-CN" i="1" dirty="0" smtClean="0">
                        <a:latin typeface="Cambria Math" panose="02040503050406030204" pitchFamily="18" charset="0"/>
                      </a:rPr>
                      <m:t>𝑥</m:t>
                    </m:r>
                  </m:oMath>
                </a14:m>
                <a:r>
                  <a:rPr lang="zh-CN" altLang="en-US" dirty="0" smtClean="0"/>
                  <a:t>无限增长时</a:t>
                </a:r>
                <a:r>
                  <a:rPr lang="en-US" altLang="zh-CN" dirty="0" smtClean="0"/>
                  <a:t>, </a:t>
                </a:r>
                <a:r>
                  <a:rPr lang="zh-CN" altLang="en-US" dirty="0" smtClean="0"/>
                  <a:t>不超过</a:t>
                </a:r>
                <a14:m>
                  <m:oMath xmlns:m="http://schemas.openxmlformats.org/officeDocument/2006/math">
                    <m:r>
                      <a:rPr lang="en-US" altLang="zh-CN" i="1" dirty="0" smtClean="0">
                        <a:latin typeface="Cambria Math" panose="02040503050406030204" pitchFamily="18" charset="0"/>
                      </a:rPr>
                      <m:t>𝑥</m:t>
                    </m:r>
                  </m:oMath>
                </a14:m>
                <a:r>
                  <a:rPr lang="zh-CN" altLang="en-US" dirty="0" smtClean="0"/>
                  <a:t>的素数个数与</a:t>
                </a:r>
                <a14:m>
                  <m:oMath xmlns:m="http://schemas.openxmlformats.org/officeDocument/2006/math">
                    <m:r>
                      <a:rPr lang="en-US" i="1" dirty="0" smtClean="0">
                        <a:latin typeface="Cambria Math" panose="02040503050406030204" pitchFamily="18" charset="0"/>
                      </a:rPr>
                      <m:t>𝑥</m:t>
                    </m:r>
                  </m:oMath>
                </a14:m>
                <a:r>
                  <a:rPr lang="en-US" dirty="0" smtClean="0"/>
                  <a:t>/</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m:t>
                    </m:r>
                    <m:r>
                      <a:rPr lang="en-US" i="1" dirty="0" smtClean="0">
                        <a:latin typeface="Cambria Math" panose="02040503050406030204" pitchFamily="18" charset="0"/>
                      </a:rPr>
                      <m:t>𝑥</m:t>
                    </m:r>
                  </m:oMath>
                </a14:m>
                <a:r>
                  <a:rPr lang="zh-CN" altLang="en-US" dirty="0" smtClean="0"/>
                  <a:t>之比趋近于</a:t>
                </a:r>
                <a:r>
                  <a:rPr lang="en-US" altLang="zh-CN" dirty="0" smtClean="0"/>
                  <a:t>1</a:t>
                </a:r>
                <a:r>
                  <a:rPr lang="en-US" dirty="0" smtClean="0"/>
                  <a:t>(</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zh-CN" altLang="en-US" dirty="0" smtClean="0"/>
                  <a:t>表示</a:t>
                </a:r>
                <a:r>
                  <a:rPr lang="en-US" altLang="zh-CN" dirty="0" smtClean="0"/>
                  <a:t>x</a:t>
                </a:r>
                <a:r>
                  <a:rPr lang="zh-CN" altLang="en-US" dirty="0" smtClean="0"/>
                  <a:t>的自然对数</a:t>
                </a:r>
                <a:r>
                  <a:rPr lang="en-US" altLang="zh-CN"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𝑙𝑜𝑔</m:t>
                        </m:r>
                      </m:e>
                      <m:sub>
                        <m:r>
                          <a:rPr lang="en-US" altLang="zh-CN" b="0" i="1" smtClean="0">
                            <a:latin typeface="Cambria Math" panose="02040503050406030204" pitchFamily="18" charset="0"/>
                          </a:rPr>
                          <m:t>𝑒</m:t>
                        </m:r>
                      </m:sub>
                    </m:sSub>
                    <m:r>
                      <a:rPr lang="en-US" altLang="zh-CN" b="0" i="1" smtClean="0">
                        <a:latin typeface="Cambria Math" panose="02040503050406030204" pitchFamily="18" charset="0"/>
                      </a:rPr>
                      <m:t>𝑥</m:t>
                    </m:r>
                  </m:oMath>
                </a14:m>
                <a:r>
                  <a:rPr lang="en-US" dirty="0" smtClean="0"/>
                  <a:t>)</a:t>
                </a:r>
                <a:r>
                  <a:rPr lang="en-US" altLang="zh-CN" dirty="0" smtClean="0"/>
                  <a:t>.</a:t>
                </a:r>
                <a:endParaRPr lang="en-US" dirty="0" smtClean="0"/>
              </a:p>
              <a:p>
                <a:pPr lvl="1"/>
                <a:r>
                  <a:rPr lang="zh-CN" altLang="en-US" dirty="0" smtClean="0"/>
                  <a:t>这个定理告诉我们素数的个数可以近似用</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m:rPr>
                        <m:sty m:val="p"/>
                      </m:rPr>
                      <a:rPr lang="en-US" i="1" dirty="0" smtClean="0">
                        <a:latin typeface="Cambria Math" panose="02040503050406030204" pitchFamily="18" charset="0"/>
                      </a:rPr>
                      <m:t>ln</m:t>
                    </m:r>
                    <m:r>
                      <a:rPr lang="en-US" i="1" dirty="0" smtClean="0">
                        <a:latin typeface="Cambria Math" panose="02040503050406030204" pitchFamily="18" charset="0"/>
                      </a:rPr>
                      <m:t>⁡</m:t>
                    </m:r>
                    <m:r>
                      <a:rPr lang="en-US" i="1" dirty="0" smtClean="0">
                        <a:latin typeface="Cambria Math" panose="02040503050406030204" pitchFamily="18" charset="0"/>
                      </a:rPr>
                      <m:t>𝑥</m:t>
                    </m:r>
                  </m:oMath>
                </a14:m>
                <a:r>
                  <a:rPr lang="zh-CN" altLang="en-US" dirty="0" smtClean="0"/>
                  <a:t>来逼近</a:t>
                </a:r>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5F86F22D-CA7F-454E-BDDC-A74D457F729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73</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2527482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产生素数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产生一个大素数常用于密码学或其他应用中</a:t>
                </a:r>
                <a:r>
                  <a:rPr lang="en-US" dirty="0" smtClean="0"/>
                  <a:t>. </a:t>
                </a:r>
                <a:r>
                  <a:rPr lang="zh-CN" altLang="en-US" dirty="0" smtClean="0"/>
                  <a:t>目前</a:t>
                </a:r>
                <a:r>
                  <a:rPr lang="en-US" altLang="zh-CN" dirty="0" smtClean="0"/>
                  <a:t>, </a:t>
                </a:r>
                <a:r>
                  <a:rPr lang="zh-CN" altLang="en-US" dirty="0" smtClean="0"/>
                  <a:t>还没有一个完美的公式</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zh-CN" altLang="en-US" dirty="0" smtClean="0"/>
                  <a:t>使得</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zh-CN" altLang="en-US" dirty="0" smtClean="0"/>
                  <a:t>是素数</a:t>
                </a:r>
                <a:r>
                  <a:rPr lang="en-US" altLang="zh-CN"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𝑛</m:t>
                    </m:r>
                  </m:oMath>
                </a14:m>
                <a:r>
                  <a:rPr lang="zh-CN" altLang="en-US" dirty="0" smtClean="0"/>
                  <a:t>表示所有的正整数</a:t>
                </a:r>
                <a14:m>
                  <m:oMath xmlns:m="http://schemas.openxmlformats.org/officeDocument/2006/math">
                    <m:r>
                      <a:rPr lang="en-US" i="1" dirty="0" smtClean="0">
                        <a:latin typeface="Cambria Math" panose="02040503050406030204" pitchFamily="18" charset="0"/>
                      </a:rPr>
                      <m:t>𝑛</m:t>
                    </m:r>
                  </m:oMath>
                </a14:m>
                <a:r>
                  <a:rPr lang="en-US" dirty="0" smtClean="0"/>
                  <a:t>. </a:t>
                </a:r>
              </a:p>
              <a:p>
                <a:r>
                  <a:rPr lang="zh-CN" altLang="en-US" dirty="0" smtClean="0"/>
                  <a:t>但是</a:t>
                </a:r>
                <a:r>
                  <a:rPr lang="en-US" altLang="zh-CN" dirty="0" smtClean="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smtClean="0"/>
                  <a:t>= </a:t>
                </a:r>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𝑛</m:t>
                        </m:r>
                      </m:e>
                      <m:sup>
                        <m:r>
                          <a:rPr lang="en-US" altLang="zh-CN" b="0" i="1" smtClean="0">
                            <a:latin typeface="Cambria Math" panose="02040503050406030204" pitchFamily="18" charset="0"/>
                          </a:rPr>
                          <m:t>2</m:t>
                        </m:r>
                      </m:sup>
                    </m:sSup>
                  </m:oMath>
                </a14:m>
                <a:r>
                  <a:rPr lang="en-US" dirty="0" smtClean="0"/>
                  <a:t> − </a:t>
                </a:r>
                <a14:m>
                  <m:oMath xmlns:m="http://schemas.openxmlformats.org/officeDocument/2006/math">
                    <m:r>
                      <a:rPr lang="en-US" i="1" dirty="0" smtClean="0">
                        <a:latin typeface="Cambria Math" panose="02040503050406030204" pitchFamily="18" charset="0"/>
                      </a:rPr>
                      <m:t>𝑛</m:t>
                    </m:r>
                  </m:oMath>
                </a14:m>
                <a:r>
                  <a:rPr lang="en-US" dirty="0" smtClean="0"/>
                  <a:t> + 41</a:t>
                </a:r>
                <a:r>
                  <a:rPr lang="zh-CN" altLang="en-US" dirty="0" smtClean="0"/>
                  <a:t>对于不超过</a:t>
                </a:r>
                <a:r>
                  <a:rPr lang="en-US" altLang="zh-CN" dirty="0" smtClean="0"/>
                  <a:t>40</a:t>
                </a:r>
                <a:r>
                  <a:rPr lang="zh-CN" altLang="en-US" dirty="0" smtClean="0"/>
                  <a:t>的整数</a:t>
                </a:r>
                <a:r>
                  <a:rPr lang="en-US" altLang="zh-CN" dirty="0" smtClean="0"/>
                  <a:t>, </a:t>
                </a:r>
                <a:r>
                  <a:rPr lang="zh-CN" altLang="en-US" dirty="0" smtClean="0"/>
                  <a:t>都产生对应的素数</a:t>
                </a:r>
                <a:r>
                  <a:rPr lang="en-US" altLang="zh-CN" dirty="0" smtClean="0"/>
                  <a:t>.</a:t>
                </a:r>
                <a:r>
                  <a:rPr lang="zh-CN" altLang="en-US" dirty="0" smtClean="0"/>
                  <a:t>但是</a:t>
                </a:r>
                <a14:m>
                  <m:oMath xmlns:m="http://schemas.openxmlformats.org/officeDocument/2006/math">
                    <m:r>
                      <a:rPr lang="en-US" altLang="zh-CN" i="1" dirty="0" smtClean="0">
                        <a:latin typeface="Cambria Math" panose="02040503050406030204" pitchFamily="18" charset="0"/>
                      </a:rPr>
                      <m:t>𝑛</m:t>
                    </m:r>
                  </m:oMath>
                </a14:m>
                <a:r>
                  <a:rPr lang="en-US" altLang="zh-CN" dirty="0" smtClean="0"/>
                  <a:t>=41</a:t>
                </a:r>
                <a:r>
                  <a:rPr lang="zh-CN" altLang="en-US" dirty="0" smtClean="0"/>
                  <a:t>时</a:t>
                </a:r>
                <a:r>
                  <a:rPr lang="en-US" altLang="zh-CN" dirty="0" smtClean="0"/>
                  <a:t>, </a:t>
                </a:r>
                <a:r>
                  <a:rPr lang="zh-CN" altLang="en-US" dirty="0" smtClean="0"/>
                  <a:t>结果不是素数</a:t>
                </a:r>
                <a:r>
                  <a:rPr lang="en-US" dirty="0" smtClean="0"/>
                  <a:t>. </a:t>
                </a:r>
              </a:p>
              <a:p>
                <a:r>
                  <a:rPr lang="zh-CN" altLang="en-US" dirty="0" smtClean="0"/>
                  <a:t>幸运地是</a:t>
                </a:r>
                <a:r>
                  <a:rPr lang="en-US" altLang="zh-CN" dirty="0" smtClean="0"/>
                  <a:t>, </a:t>
                </a:r>
                <a:r>
                  <a:rPr lang="zh-CN" altLang="en-US" dirty="0" smtClean="0"/>
                  <a:t>我们可以产生大整数</a:t>
                </a:r>
                <a:r>
                  <a:rPr lang="en-US" altLang="zh-CN" dirty="0" smtClean="0"/>
                  <a:t>, </a:t>
                </a:r>
                <a:r>
                  <a:rPr lang="zh-CN" altLang="en-US" dirty="0" smtClean="0"/>
                  <a:t>其中包含素数</a:t>
                </a:r>
                <a:r>
                  <a:rPr lang="en-US" altLang="zh-CN" dirty="0" smtClean="0"/>
                  <a:t>(</a:t>
                </a:r>
                <a:r>
                  <a:rPr lang="zh-CN" altLang="en-US" dirty="0" smtClean="0"/>
                  <a:t>参见后续章节</a:t>
                </a:r>
                <a:r>
                  <a:rPr lang="en-US" altLang="zh-CN" dirty="0" smtClean="0"/>
                  <a:t>).</a:t>
                </a: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66"/>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CFFF09AC-F4C3-4099-BF34-2F0EEDC61F48}"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74</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0468033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关于素数的猜想</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虽然素数被研究多年</a:t>
                </a:r>
                <a:r>
                  <a:rPr lang="en-US" altLang="zh-CN" dirty="0" smtClean="0"/>
                  <a:t>, </a:t>
                </a:r>
                <a:r>
                  <a:rPr lang="zh-CN" altLang="en-US" dirty="0" smtClean="0"/>
                  <a:t>但还有许多问题一直未解决</a:t>
                </a:r>
                <a:r>
                  <a:rPr lang="en-US" dirty="0" smtClean="0"/>
                  <a:t>:</a:t>
                </a:r>
              </a:p>
              <a:p>
                <a:r>
                  <a:rPr lang="zh-CN" altLang="en-US" b="1" dirty="0">
                    <a:solidFill>
                      <a:srgbClr val="C00000"/>
                    </a:solidFill>
                  </a:rPr>
                  <a:t>哥德巴赫猜想</a:t>
                </a:r>
                <a:r>
                  <a:rPr lang="en-US" altLang="zh-CN" dirty="0"/>
                  <a:t>: </a:t>
                </a:r>
                <a:r>
                  <a:rPr lang="zh-CN" altLang="en-US" dirty="0"/>
                  <a:t>每个大于</a:t>
                </a:r>
                <a:r>
                  <a:rPr lang="en-US" altLang="zh-CN" dirty="0"/>
                  <a:t>5</a:t>
                </a:r>
                <a:r>
                  <a:rPr lang="zh-CN" altLang="en-US" dirty="0"/>
                  <a:t>的奇数</a:t>
                </a:r>
                <a14:m>
                  <m:oMath xmlns:m="http://schemas.openxmlformats.org/officeDocument/2006/math">
                    <m:r>
                      <a:rPr lang="en-US" altLang="zh-CN" i="1" dirty="0" smtClean="0">
                        <a:latin typeface="Cambria Math" panose="02040503050406030204" pitchFamily="18" charset="0"/>
                      </a:rPr>
                      <m:t>𝑛</m:t>
                    </m:r>
                  </m:oMath>
                </a14:m>
                <a:r>
                  <a:rPr lang="zh-CN" altLang="en-US" dirty="0"/>
                  <a:t>都是三个素数之</a:t>
                </a:r>
                <a:r>
                  <a:rPr lang="zh-CN" altLang="en-US" dirty="0" smtClean="0"/>
                  <a:t>和</a:t>
                </a:r>
                <a:r>
                  <a:rPr lang="en-US" altLang="zh-CN" dirty="0" smtClean="0"/>
                  <a:t>(</a:t>
                </a:r>
                <a:r>
                  <a:rPr lang="zh-CN" altLang="en-US" dirty="0"/>
                  <a:t>等价于每个大于</a:t>
                </a:r>
                <a:r>
                  <a:rPr lang="en-US" altLang="zh-CN" dirty="0"/>
                  <a:t>2</a:t>
                </a:r>
                <a:r>
                  <a:rPr lang="zh-CN" altLang="en-US" dirty="0"/>
                  <a:t>的偶数是两个素数之和</a:t>
                </a:r>
                <a:r>
                  <a:rPr lang="en-US" altLang="zh-CN" dirty="0" smtClean="0"/>
                  <a:t>). </a:t>
                </a:r>
                <a:r>
                  <a:rPr lang="zh-CN" altLang="en-US" dirty="0" smtClean="0"/>
                  <a:t>比如</a:t>
                </a:r>
                <a:r>
                  <a:rPr lang="en-US" altLang="zh-CN" dirty="0"/>
                  <a:t>12=7+5.</a:t>
                </a:r>
              </a:p>
              <a:p>
                <a:r>
                  <a:rPr lang="zh-CN" altLang="en-US" b="1" dirty="0">
                    <a:solidFill>
                      <a:srgbClr val="C00000"/>
                    </a:solidFill>
                  </a:rPr>
                  <a:t>孪生素数猜想</a:t>
                </a:r>
                <a:r>
                  <a:rPr lang="en-US" altLang="zh-CN" dirty="0"/>
                  <a:t>: </a:t>
                </a:r>
                <a:r>
                  <a:rPr lang="zh-CN" altLang="en-US" dirty="0"/>
                  <a:t>孪生素数只是相差</a:t>
                </a:r>
                <a:r>
                  <a:rPr lang="en-US" altLang="zh-CN" dirty="0"/>
                  <a:t>2</a:t>
                </a:r>
                <a:r>
                  <a:rPr lang="zh-CN" altLang="en-US" dirty="0"/>
                  <a:t>的一对素数</a:t>
                </a:r>
                <a:r>
                  <a:rPr lang="en-US" altLang="zh-CN" dirty="0" smtClean="0"/>
                  <a:t>, </a:t>
                </a:r>
                <a:r>
                  <a:rPr lang="zh-CN" altLang="en-US" dirty="0" smtClean="0"/>
                  <a:t>例如</a:t>
                </a:r>
                <a:r>
                  <a:rPr lang="en-US" altLang="zh-CN" dirty="0"/>
                  <a:t>3</a:t>
                </a:r>
                <a:r>
                  <a:rPr lang="zh-CN" altLang="en-US" dirty="0"/>
                  <a:t>和</a:t>
                </a:r>
                <a:r>
                  <a:rPr lang="en-US" altLang="zh-CN" dirty="0"/>
                  <a:t>5</a:t>
                </a:r>
                <a:r>
                  <a:rPr lang="en-US" altLang="zh-CN" dirty="0" smtClean="0"/>
                  <a:t>, 5</a:t>
                </a:r>
                <a:r>
                  <a:rPr lang="zh-CN" altLang="en-US" dirty="0"/>
                  <a:t>和</a:t>
                </a:r>
                <a:r>
                  <a:rPr lang="en-US" altLang="zh-CN" dirty="0"/>
                  <a:t>7</a:t>
                </a:r>
                <a:r>
                  <a:rPr lang="en-US" altLang="zh-CN" dirty="0" smtClean="0"/>
                  <a:t>, 17</a:t>
                </a:r>
                <a:r>
                  <a:rPr lang="zh-CN" altLang="en-US" dirty="0"/>
                  <a:t>和</a:t>
                </a:r>
                <a:r>
                  <a:rPr lang="en-US" altLang="zh-CN" dirty="0"/>
                  <a:t>19</a:t>
                </a:r>
                <a:r>
                  <a:rPr lang="en-US" altLang="zh-CN" dirty="0" smtClean="0"/>
                  <a:t>, 4967</a:t>
                </a:r>
                <a:r>
                  <a:rPr lang="zh-CN" altLang="en-US" dirty="0"/>
                  <a:t>和</a:t>
                </a:r>
                <a:r>
                  <a:rPr lang="en-US" altLang="zh-CN" dirty="0"/>
                  <a:t>4969</a:t>
                </a:r>
                <a:r>
                  <a:rPr lang="en-US" altLang="zh-CN" dirty="0" smtClean="0"/>
                  <a:t>. </a:t>
                </a:r>
                <a:r>
                  <a:rPr lang="zh-CN" altLang="en-US" dirty="0" smtClean="0"/>
                  <a:t>孪生素数</a:t>
                </a:r>
                <a:r>
                  <a:rPr lang="zh-CN" altLang="en-US" dirty="0"/>
                  <a:t>猜想断定存在无限多对孪生素数</a:t>
                </a:r>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r="-277"/>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09CDCC1E-E721-4D8F-9EE2-B1CD31F092E2}"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75</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9339195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990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最大公约数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altLang="zh-CN" dirty="0" smtClean="0"/>
                  <a:t>【</a:t>
                </a:r>
                <a:r>
                  <a:rPr lang="zh-CN" altLang="en-US" dirty="0" smtClean="0"/>
                  <a:t>定义</a:t>
                </a:r>
                <a:r>
                  <a:rPr lang="en-US" altLang="zh-CN" dirty="0" smtClean="0"/>
                  <a:t>】:</a:t>
                </a:r>
                <a:r>
                  <a:rPr lang="zh-CN" altLang="en-US" dirty="0" smtClean="0"/>
                  <a:t>令</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是两个整数</a:t>
                </a:r>
                <a:r>
                  <a:rPr lang="en-US" altLang="zh-CN" dirty="0" smtClean="0"/>
                  <a:t>, </a:t>
                </a:r>
                <a:r>
                  <a:rPr lang="zh-CN" altLang="en-US" dirty="0" smtClean="0"/>
                  <a:t>不全为</a:t>
                </a:r>
                <a:r>
                  <a:rPr lang="en-US" altLang="zh-CN" dirty="0" smtClean="0"/>
                  <a:t>0. </a:t>
                </a:r>
                <a:r>
                  <a:rPr lang="zh-CN" altLang="en-US" dirty="0" smtClean="0"/>
                  <a:t>能使</a:t>
                </a:r>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m:t>
                    </m:r>
                    <m:r>
                      <a:rPr lang="en-US" i="1" dirty="0" smtClean="0">
                        <a:latin typeface="Cambria Math" panose="02040503050406030204" pitchFamily="18" charset="0"/>
                      </a:rPr>
                      <m:t>𝑎</m:t>
                    </m:r>
                  </m:oMath>
                </a14:m>
                <a:r>
                  <a:rPr lang="zh-CN" altLang="en-US" dirty="0" smtClean="0"/>
                  <a:t>和</a:t>
                </a:r>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m:t>
                    </m:r>
                    <m:r>
                      <a:rPr lang="en-US" i="1" dirty="0" smtClean="0">
                        <a:latin typeface="Cambria Math" panose="02040503050406030204" pitchFamily="18" charset="0"/>
                      </a:rPr>
                      <m:t>𝑏</m:t>
                    </m:r>
                  </m:oMath>
                </a14:m>
                <a:r>
                  <a:rPr lang="zh-CN" altLang="en-US" dirty="0" smtClean="0"/>
                  <a:t>的最大整数</a:t>
                </a:r>
                <a14:m>
                  <m:oMath xmlns:m="http://schemas.openxmlformats.org/officeDocument/2006/math">
                    <m:r>
                      <a:rPr lang="en-US" altLang="zh-CN" i="1" dirty="0" smtClean="0">
                        <a:latin typeface="Cambria Math" panose="02040503050406030204" pitchFamily="18" charset="0"/>
                      </a:rPr>
                      <m:t>𝑑</m:t>
                    </m:r>
                  </m:oMath>
                </a14:m>
                <a:r>
                  <a:rPr lang="zh-CN" altLang="en-US" dirty="0" smtClean="0"/>
                  <a:t>称为</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的</a:t>
                </a:r>
                <a:r>
                  <a:rPr lang="zh-CN" altLang="en-US" b="1" dirty="0" smtClean="0">
                    <a:solidFill>
                      <a:srgbClr val="C00000"/>
                    </a:solidFill>
                  </a:rPr>
                  <a:t>最大公约数</a:t>
                </a:r>
                <a:r>
                  <a:rPr lang="en-US" altLang="zh-CN" dirty="0" smtClean="0"/>
                  <a:t>, </a:t>
                </a:r>
                <a:r>
                  <a:rPr lang="zh-CN" altLang="en-US" dirty="0" smtClean="0"/>
                  <a:t>记作</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m:t>
                    </m:r>
                    <m:r>
                      <a:rPr lang="en-US" i="1" dirty="0" err="1" smtClean="0">
                        <a:latin typeface="Cambria Math" panose="02040503050406030204" pitchFamily="18" charset="0"/>
                      </a:rPr>
                      <m:t>𝑎</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a14:m>
                <a:r>
                  <a:rPr lang="en-US" dirty="0" smtClean="0"/>
                  <a:t>.</a:t>
                </a:r>
              </a:p>
              <a:p>
                <a14:m>
                  <m:oMath xmlns:m="http://schemas.openxmlformats.org/officeDocument/2006/math">
                    <m:r>
                      <m:rPr>
                        <m:sty m:val="p"/>
                      </m:rPr>
                      <a:rPr lang="en-US" i="1" dirty="0" smtClean="0">
                        <a:latin typeface="Cambria Math" panose="02040503050406030204" pitchFamily="18" charset="0"/>
                      </a:rPr>
                      <m:t>gcd</m:t>
                    </m:r>
                  </m:oMath>
                </a14:m>
                <a:r>
                  <a:rPr lang="zh-CN" altLang="en-US" dirty="0" smtClean="0"/>
                  <a:t>来自</a:t>
                </a:r>
                <a:r>
                  <a:rPr lang="en-US" altLang="zh-CN" dirty="0" smtClean="0"/>
                  <a:t>greatest </a:t>
                </a:r>
                <a:r>
                  <a:rPr lang="en-US" altLang="zh-CN" dirty="0"/>
                  <a:t>common </a:t>
                </a:r>
                <a:r>
                  <a:rPr lang="en-US" altLang="zh-CN" dirty="0" smtClean="0"/>
                  <a:t>divisors</a:t>
                </a:r>
                <a:r>
                  <a:rPr lang="zh-CN" altLang="en-US" dirty="0" smtClean="0"/>
                  <a:t>的首字母缩写</a:t>
                </a:r>
                <a:r>
                  <a:rPr lang="en-US" altLang="zh-CN" dirty="0" smtClean="0"/>
                  <a:t>. </a:t>
                </a:r>
                <a:r>
                  <a:rPr lang="zh-CN" altLang="en-US" dirty="0" smtClean="0"/>
                  <a:t>找两个整数的最大公约数可以先找出这两个整数的所有</a:t>
                </a:r>
                <a:r>
                  <a:rPr lang="zh-CN" altLang="en-US" b="1" dirty="0" smtClean="0"/>
                  <a:t>正公约数</a:t>
                </a:r>
                <a:r>
                  <a:rPr lang="en-US" altLang="zh-CN" dirty="0" smtClean="0"/>
                  <a:t>(</a:t>
                </a:r>
                <a:r>
                  <a:rPr lang="zh-CN" altLang="en-US" dirty="0" smtClean="0"/>
                  <a:t>公约数也称公因数</a:t>
                </a:r>
                <a:r>
                  <a:rPr lang="en-US" altLang="zh-CN" dirty="0" smtClean="0"/>
                  <a:t>, </a:t>
                </a:r>
                <a:r>
                  <a:rPr lang="zh-CN" altLang="en-US" dirty="0" smtClean="0"/>
                  <a:t>指能同时整除几个整数的正整数</a:t>
                </a:r>
                <a:r>
                  <a:rPr lang="en-US" altLang="zh-CN" dirty="0" smtClean="0"/>
                  <a:t>)</a:t>
                </a:r>
                <a:r>
                  <a:rPr lang="zh-CN" altLang="en-US" dirty="0" smtClean="0"/>
                  <a:t>，然后取其中最大的那个正公约数。</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88" t="-1190" r="-999"/>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5DA82BD1-2B59-4ED2-869C-A9EA9BD313BC}"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76</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2229201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最大公约数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:24</a:t>
                </a:r>
                <a:r>
                  <a:rPr lang="zh-CN" altLang="en-US" dirty="0" smtClean="0"/>
                  <a:t>和</a:t>
                </a:r>
                <a:r>
                  <a:rPr lang="en-US" altLang="zh-CN" dirty="0" smtClean="0"/>
                  <a:t>36</a:t>
                </a:r>
                <a:r>
                  <a:rPr lang="zh-CN" altLang="en-US" dirty="0" smtClean="0"/>
                  <a:t>的最大公约数是多少？</a:t>
                </a:r>
                <a:endParaRPr lang="en-US" dirty="0" smtClean="0"/>
              </a:p>
              <a:p>
                <a:r>
                  <a:rPr lang="zh-CN" altLang="en-US" dirty="0" smtClean="0"/>
                  <a:t>解</a:t>
                </a:r>
                <a:r>
                  <a:rPr lang="en-US" dirty="0" smtClean="0"/>
                  <a:t>:24</a:t>
                </a:r>
                <a:r>
                  <a:rPr lang="zh-CN" altLang="en-US" dirty="0" smtClean="0"/>
                  <a:t>和</a:t>
                </a:r>
                <a:r>
                  <a:rPr lang="en-US" altLang="zh-CN" dirty="0" smtClean="0"/>
                  <a:t>36</a:t>
                </a:r>
                <a:r>
                  <a:rPr lang="zh-CN" altLang="en-US" dirty="0" smtClean="0"/>
                  <a:t>的正公约数是</a:t>
                </a:r>
                <a:r>
                  <a:rPr lang="en-US" altLang="zh-CN" dirty="0" smtClean="0"/>
                  <a:t>1,2,3,4,6,12, </a:t>
                </a:r>
                <a:r>
                  <a:rPr lang="zh-CN" altLang="en-US" dirty="0" smtClean="0"/>
                  <a:t>因此</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⁡(24,26)</m:t>
                    </m:r>
                  </m:oMath>
                </a14:m>
                <a:r>
                  <a:rPr lang="en-US" dirty="0" smtClean="0"/>
                  <a:t> = 12</a:t>
                </a:r>
              </a:p>
              <a:p>
                <a:endParaRPr lang="en-US" dirty="0" smtClean="0"/>
              </a:p>
              <a:p>
                <a:r>
                  <a:rPr lang="zh-CN" altLang="en-US" dirty="0" smtClean="0"/>
                  <a:t>例</a:t>
                </a:r>
                <a:r>
                  <a:rPr lang="en-US" altLang="zh-CN" dirty="0" smtClean="0"/>
                  <a:t>:17</a:t>
                </a:r>
                <a:r>
                  <a:rPr lang="zh-CN" altLang="en-US" dirty="0" smtClean="0"/>
                  <a:t>和</a:t>
                </a:r>
                <a:r>
                  <a:rPr lang="en-US" altLang="zh-CN" dirty="0" smtClean="0"/>
                  <a:t>22</a:t>
                </a:r>
                <a:r>
                  <a:rPr lang="zh-CN" altLang="en-US" dirty="0" smtClean="0"/>
                  <a:t>的最大公约数是多少？</a:t>
                </a:r>
                <a:endParaRPr lang="en-US" altLang="zh-CN" dirty="0" smtClean="0"/>
              </a:p>
              <a:p>
                <a:r>
                  <a:rPr lang="zh-CN" altLang="en-US" dirty="0" smtClean="0"/>
                  <a:t>解</a:t>
                </a:r>
                <a:r>
                  <a:rPr lang="en-US" altLang="zh-CN" dirty="0" smtClean="0"/>
                  <a:t>:</a:t>
                </a:r>
                <a:r>
                  <a:rPr lang="en-US" dirty="0" smtClean="0"/>
                  <a:t>17</a:t>
                </a:r>
                <a:r>
                  <a:rPr lang="zh-CN" altLang="en-US" dirty="0" smtClean="0"/>
                  <a:t>和</a:t>
                </a:r>
                <a:r>
                  <a:rPr lang="en-US" altLang="zh-CN" dirty="0" smtClean="0"/>
                  <a:t>22</a:t>
                </a:r>
                <a:r>
                  <a:rPr lang="zh-CN" altLang="en-US" dirty="0" smtClean="0"/>
                  <a:t>除了</a:t>
                </a:r>
                <a:r>
                  <a:rPr lang="en-US" altLang="zh-CN" dirty="0" smtClean="0"/>
                  <a:t>1</a:t>
                </a:r>
                <a:r>
                  <a:rPr lang="zh-CN" altLang="en-US" dirty="0" smtClean="0"/>
                  <a:t>以外没有其他正公约数</a:t>
                </a:r>
                <a:r>
                  <a:rPr lang="en-US" altLang="zh-CN" dirty="0" smtClean="0"/>
                  <a:t>, </a:t>
                </a:r>
                <a:r>
                  <a:rPr lang="zh-CN" altLang="en-US" dirty="0" smtClean="0"/>
                  <a:t>因此</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⁡(17,22)</m:t>
                    </m:r>
                  </m:oMath>
                </a14:m>
                <a:r>
                  <a:rPr lang="en-US" dirty="0" smtClean="0"/>
                  <a:t> = 1</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5DA82BD1-2B59-4ED2-869C-A9EA9BD313BC}"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77</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1896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最大公约数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:0</a:t>
                </a:r>
                <a:r>
                  <a:rPr lang="zh-CN" altLang="en-US" dirty="0" smtClean="0"/>
                  <a:t>和</a:t>
                </a:r>
                <a:r>
                  <a:rPr lang="en-US" altLang="zh-CN" dirty="0" smtClean="0"/>
                  <a:t>22</a:t>
                </a:r>
                <a:r>
                  <a:rPr lang="zh-CN" altLang="en-US" dirty="0" smtClean="0"/>
                  <a:t>的最大公约数是多少？</a:t>
                </a:r>
                <a:endParaRPr lang="en-US" altLang="zh-CN" dirty="0" smtClean="0"/>
              </a:p>
              <a:p>
                <a:r>
                  <a:rPr lang="zh-CN" altLang="en-US" dirty="0" smtClean="0"/>
                  <a:t>解</a:t>
                </a:r>
                <a:r>
                  <a:rPr lang="en-US" altLang="zh-CN" dirty="0" smtClean="0"/>
                  <a:t>:0</a:t>
                </a:r>
                <a:r>
                  <a:rPr lang="zh-CN" altLang="en-US" dirty="0" smtClean="0"/>
                  <a:t>和</a:t>
                </a:r>
                <a:r>
                  <a:rPr lang="en-US" altLang="zh-CN" dirty="0" smtClean="0"/>
                  <a:t>22</a:t>
                </a:r>
                <a:r>
                  <a:rPr lang="zh-CN" altLang="en-US" dirty="0" smtClean="0"/>
                  <a:t>的</a:t>
                </a:r>
                <a:r>
                  <a:rPr lang="zh-CN" altLang="en-US" dirty="0"/>
                  <a:t>正公约数是</a:t>
                </a:r>
                <a:r>
                  <a:rPr lang="en-US" altLang="zh-CN" dirty="0" smtClean="0"/>
                  <a:t>1,2,11,22, </a:t>
                </a:r>
                <a:r>
                  <a:rPr lang="zh-CN" altLang="en-US" dirty="0" smtClean="0"/>
                  <a:t>因此</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⁡(0,22)</m:t>
                    </m:r>
                  </m:oMath>
                </a14:m>
                <a:r>
                  <a:rPr lang="en-US" altLang="zh-CN" dirty="0" smtClean="0"/>
                  <a:t> </a:t>
                </a:r>
                <a:r>
                  <a:rPr lang="en-US" altLang="zh-CN" dirty="0"/>
                  <a:t>= </a:t>
                </a:r>
                <a:r>
                  <a:rPr lang="en-US" altLang="zh-CN" dirty="0" smtClean="0"/>
                  <a:t>22</a:t>
                </a:r>
              </a:p>
              <a:p>
                <a:r>
                  <a:rPr lang="zh-CN" altLang="en-US" dirty="0" smtClean="0"/>
                  <a:t>备注</a:t>
                </a:r>
                <a:r>
                  <a:rPr lang="en-US" altLang="zh-CN" dirty="0" smtClean="0"/>
                  <a:t>:</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⁡(0,</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oMath>
                </a14:m>
                <a:r>
                  <a:rPr lang="en-US" altLang="zh-CN" dirty="0" smtClean="0"/>
                  <a:t>, </a:t>
                </a:r>
                <a14:m>
                  <m:oMath xmlns:m="http://schemas.openxmlformats.org/officeDocument/2006/math">
                    <m:r>
                      <a:rPr lang="en-US" altLang="zh-CN" i="1" dirty="0" smtClean="0">
                        <a:latin typeface="Cambria Math" panose="02040503050406030204" pitchFamily="18" charset="0"/>
                      </a:rPr>
                      <m:t>𝑎</m:t>
                    </m:r>
                  </m:oMath>
                </a14:m>
                <a:r>
                  <a:rPr lang="zh-CN" altLang="en-US" dirty="0" smtClean="0"/>
                  <a:t>为任意的正整数</a:t>
                </a:r>
                <a:endParaRPr lang="en-US" altLang="zh-CN" dirty="0" smtClean="0"/>
              </a:p>
              <a:p>
                <a:endParaRPr lang="en-US" altLang="zh-CN" dirty="0"/>
              </a:p>
              <a:p>
                <a:r>
                  <a:rPr lang="zh-CN" altLang="en-US" dirty="0" smtClean="0"/>
                  <a:t>例</a:t>
                </a:r>
                <a:r>
                  <a:rPr lang="en-US" altLang="zh-CN" dirty="0" smtClean="0"/>
                  <a:t>:1</a:t>
                </a:r>
                <a:r>
                  <a:rPr lang="zh-CN" altLang="en-US" dirty="0" smtClean="0"/>
                  <a:t>和</a:t>
                </a:r>
                <a:r>
                  <a:rPr lang="en-US" altLang="zh-CN" dirty="0" smtClean="0"/>
                  <a:t>22</a:t>
                </a:r>
                <a:r>
                  <a:rPr lang="zh-CN" altLang="en-US" dirty="0" smtClean="0"/>
                  <a:t>的最大公约数是多少？</a:t>
                </a:r>
                <a:endParaRPr lang="en-US" altLang="zh-CN" dirty="0" smtClean="0"/>
              </a:p>
              <a:p>
                <a:r>
                  <a:rPr lang="zh-CN" altLang="en-US" dirty="0" smtClean="0"/>
                  <a:t>解</a:t>
                </a:r>
                <a:r>
                  <a:rPr lang="en-US" altLang="zh-CN" dirty="0" smtClean="0"/>
                  <a:t>:1</a:t>
                </a:r>
                <a:r>
                  <a:rPr lang="zh-CN" altLang="en-US" dirty="0" smtClean="0"/>
                  <a:t>和</a:t>
                </a:r>
                <a:r>
                  <a:rPr lang="en-US" altLang="zh-CN" dirty="0" smtClean="0"/>
                  <a:t>22</a:t>
                </a:r>
                <a:r>
                  <a:rPr lang="zh-CN" altLang="en-US" dirty="0" smtClean="0"/>
                  <a:t>的正公约数有</a:t>
                </a:r>
                <a:r>
                  <a:rPr lang="en-US" altLang="zh-CN" dirty="0" smtClean="0"/>
                  <a:t>1, </a:t>
                </a:r>
                <a:r>
                  <a:rPr lang="zh-CN" altLang="en-US" dirty="0" smtClean="0"/>
                  <a:t>因此</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⁡(1,22)</m:t>
                    </m:r>
                  </m:oMath>
                </a14:m>
                <a:r>
                  <a:rPr lang="en-US" altLang="zh-CN" dirty="0" smtClean="0"/>
                  <a:t>=1</a:t>
                </a:r>
              </a:p>
              <a:p>
                <a:r>
                  <a:rPr lang="zh-CN" altLang="en-US" dirty="0" smtClean="0"/>
                  <a:t>备注</a:t>
                </a:r>
                <a:r>
                  <a:rPr lang="en-US" altLang="zh-CN" dirty="0" smtClean="0"/>
                  <a:t>: </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)=1</m:t>
                    </m:r>
                  </m:oMath>
                </a14:m>
                <a:r>
                  <a:rPr lang="en-US" altLang="zh-CN" dirty="0" smtClean="0"/>
                  <a:t>, </a:t>
                </a:r>
                <a14:m>
                  <m:oMath xmlns:m="http://schemas.openxmlformats.org/officeDocument/2006/math">
                    <m:r>
                      <a:rPr lang="en-US" altLang="zh-CN" i="1" dirty="0" smtClean="0">
                        <a:latin typeface="Cambria Math" panose="02040503050406030204" pitchFamily="18" charset="0"/>
                      </a:rPr>
                      <m:t>𝑎</m:t>
                    </m:r>
                  </m:oMath>
                </a14:m>
                <a:r>
                  <a:rPr lang="zh-CN" altLang="en-US" dirty="0" smtClean="0"/>
                  <a:t>为任意的正整数</a:t>
                </a:r>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5DA82BD1-2B59-4ED2-869C-A9EA9BD313BC}"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78</a:t>
            </a:fld>
            <a:endParaRPr lang="zh-CN" altLang="en-US" dirty="0"/>
          </a:p>
        </p:txBody>
      </p:sp>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63217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down)">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down)">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43345" y="2209800"/>
            <a:ext cx="11277599" cy="89469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7200" y="1066800"/>
            <a:ext cx="11277599" cy="609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最大公约数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a:t>
                </a:r>
                <a:r>
                  <a:rPr lang="zh-CN" altLang="en-US" dirty="0" smtClean="0"/>
                  <a:t>定义</a:t>
                </a:r>
                <a:r>
                  <a:rPr lang="en-US" altLang="zh-CN" dirty="0" smtClean="0"/>
                  <a:t>】</a:t>
                </a:r>
                <a:r>
                  <a:rPr lang="en-US" dirty="0" smtClean="0"/>
                  <a:t>: </a:t>
                </a:r>
                <a:r>
                  <a:rPr lang="zh-CN" altLang="en-US" dirty="0" smtClean="0"/>
                  <a:t>整数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是</a:t>
                </a:r>
                <a:r>
                  <a:rPr lang="zh-CN" altLang="en-US" b="1" dirty="0" smtClean="0">
                    <a:solidFill>
                      <a:srgbClr val="C00000"/>
                    </a:solidFill>
                  </a:rPr>
                  <a:t>互素</a:t>
                </a:r>
                <a:r>
                  <a:rPr lang="zh-CN" altLang="en-US" dirty="0" smtClean="0"/>
                  <a:t>的</a:t>
                </a:r>
                <a:r>
                  <a:rPr lang="en-US" altLang="zh-CN" dirty="0" smtClean="0"/>
                  <a:t>, </a:t>
                </a:r>
                <a:r>
                  <a:rPr lang="zh-CN" altLang="en-US" dirty="0" smtClean="0"/>
                  <a:t>如果他们的最大公约数是</a:t>
                </a:r>
                <a:r>
                  <a:rPr lang="en-US" altLang="zh-CN" dirty="0" smtClean="0"/>
                  <a:t>1</a:t>
                </a:r>
                <a:r>
                  <a:rPr lang="en-US" dirty="0" smtClean="0"/>
                  <a:t>. </a:t>
                </a:r>
              </a:p>
              <a:p>
                <a:r>
                  <a:rPr lang="zh-CN" altLang="en-US" dirty="0" smtClean="0"/>
                  <a:t>例如之前例子中提到的</a:t>
                </a:r>
                <a:r>
                  <a:rPr lang="en-US" altLang="zh-CN" dirty="0" smtClean="0"/>
                  <a:t>17</a:t>
                </a:r>
                <a:r>
                  <a:rPr lang="zh-CN" altLang="en-US" dirty="0" smtClean="0"/>
                  <a:t>和</a:t>
                </a:r>
                <a:r>
                  <a:rPr lang="en-US" altLang="zh-CN" dirty="0" smtClean="0"/>
                  <a:t>22(</a:t>
                </a:r>
                <a:r>
                  <a:rPr lang="zh-CN" altLang="en-US" dirty="0" smtClean="0"/>
                  <a:t>因为</a:t>
                </a:r>
                <a14:m>
                  <m:oMath xmlns:m="http://schemas.openxmlformats.org/officeDocument/2006/math">
                    <m:r>
                      <m:rPr>
                        <m:sty m:val="p"/>
                      </m:rPr>
                      <a:rPr lang="en-US" altLang="zh-CN" i="1" dirty="0">
                        <a:latin typeface="Cambria Math" panose="02040503050406030204" pitchFamily="18" charset="0"/>
                      </a:rPr>
                      <m:t>gcd</m:t>
                    </m:r>
                    <m:r>
                      <a:rPr lang="en-US" altLang="zh-CN" i="1" dirty="0">
                        <a:latin typeface="Cambria Math" panose="02040503050406030204" pitchFamily="18" charset="0"/>
                      </a:rPr>
                      <m:t>⁡(17,22)</m:t>
                    </m:r>
                  </m:oMath>
                </a14:m>
                <a:r>
                  <a:rPr lang="en-US" altLang="zh-CN" dirty="0"/>
                  <a:t> = </a:t>
                </a:r>
                <a:r>
                  <a:rPr lang="en-US" altLang="zh-CN" dirty="0" smtClean="0"/>
                  <a:t>1)</a:t>
                </a:r>
                <a:endParaRPr lang="en-US" dirty="0" smtClean="0"/>
              </a:p>
              <a:p>
                <a:r>
                  <a:rPr lang="en-US" altLang="zh-CN" dirty="0"/>
                  <a:t>【</a:t>
                </a:r>
                <a:r>
                  <a:rPr lang="zh-CN" altLang="en-US" dirty="0"/>
                  <a:t>定义</a:t>
                </a:r>
                <a:r>
                  <a:rPr lang="en-US" altLang="zh-CN" dirty="0"/>
                  <a:t>】</a:t>
                </a:r>
                <a:r>
                  <a:rPr lang="en-US" dirty="0" smtClean="0"/>
                  <a:t>: </a:t>
                </a:r>
                <a:r>
                  <a:rPr lang="zh-CN" altLang="en-US" dirty="0" smtClean="0"/>
                  <a:t>整数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a14:m>
                <a:r>
                  <a:rPr lang="en-US" dirty="0" smtClean="0"/>
                  <a:t>,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oMath>
                </a14:m>
                <a:r>
                  <a:rPr lang="en-US" dirty="0" smtClean="0"/>
                  <a:t>, …</a:t>
                </a:r>
                <a:r>
                  <a:rPr lang="zh-CN" altLang="en-US" dirty="0" smtClean="0"/>
                  <a:t>是</a:t>
                </a:r>
                <a:r>
                  <a:rPr lang="zh-CN" altLang="en-US" b="1" dirty="0" smtClean="0">
                    <a:solidFill>
                      <a:srgbClr val="C00000"/>
                    </a:solidFill>
                  </a:rPr>
                  <a:t>两两互素</a:t>
                </a:r>
                <a:r>
                  <a:rPr lang="zh-CN" altLang="en-US" dirty="0" smtClean="0"/>
                  <a:t>的</a:t>
                </a:r>
                <a:r>
                  <a:rPr lang="en-US" altLang="zh-CN" dirty="0" smtClean="0"/>
                  <a:t>, </a:t>
                </a:r>
                <a:r>
                  <a:rPr lang="zh-CN" altLang="en-US" dirty="0" smtClean="0"/>
                  <a:t>如果当</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𝑖</m:t>
                    </m:r>
                    <m:r>
                      <a:rPr lang="en-US" altLang="zh-CN" i="1" dirty="0" smtClean="0">
                        <a:latin typeface="Cambria Math" panose="02040503050406030204" pitchFamily="18" charset="0"/>
                      </a:rPr>
                      <m:t>&lt;</m:t>
                    </m:r>
                    <m:r>
                      <a:rPr lang="en-US" altLang="zh-CN" i="1" dirty="0" err="1" smtClean="0">
                        <a:latin typeface="Cambria Math" panose="02040503050406030204" pitchFamily="18" charset="0"/>
                      </a:rPr>
                      <m:t>𝑗</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𝑛</m:t>
                    </m:r>
                  </m:oMath>
                </a14:m>
                <a:r>
                  <a:rPr lang="zh-CN" altLang="en-US" dirty="0" smtClean="0"/>
                  <a:t>时有</a:t>
                </a:r>
                <a14:m>
                  <m:oMath xmlns:m="http://schemas.openxmlformats.org/officeDocument/2006/math">
                    <m:r>
                      <m:rPr>
                        <m:sty m:val="p"/>
                      </m:rPr>
                      <a:rPr lang="en-US" i="1" dirty="0" smtClean="0">
                        <a:latin typeface="Cambria Math" panose="02040503050406030204" pitchFamily="18" charset="0"/>
                      </a:rPr>
                      <m:t>gcd</m:t>
                    </m:r>
                  </m:oMath>
                </a14:m>
                <a:r>
                  <a:rPr lang="en-US"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b="0" i="1" dirty="0" smtClean="0">
                            <a:latin typeface="Cambria Math" panose="02040503050406030204" pitchFamily="18" charset="0"/>
                          </a:rPr>
                          <m:t>𝑖</m:t>
                        </m:r>
                      </m:sub>
                    </m:sSub>
                  </m:oMath>
                </a14:m>
                <a:r>
                  <a:rPr lang="en-US"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b="0" i="1" dirty="0" smtClean="0">
                            <a:latin typeface="Cambria Math" panose="02040503050406030204" pitchFamily="18" charset="0"/>
                          </a:rPr>
                          <m:t>𝑗</m:t>
                        </m:r>
                      </m:sub>
                    </m:sSub>
                  </m:oMath>
                </a14:m>
                <a:r>
                  <a:rPr lang="en-US" dirty="0" smtClean="0"/>
                  <a:t>)=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668D13F5-A0B4-458E-87A4-C0A4972474C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79</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692690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2514600"/>
            <a:ext cx="11277599" cy="2590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smtClean="0"/>
              <a:t>除法算法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当一个整数被一个正整数除时</a:t>
                </a:r>
                <a:r>
                  <a:rPr lang="en-US" altLang="zh-CN" dirty="0" smtClean="0"/>
                  <a:t>, </a:t>
                </a:r>
                <a:r>
                  <a:rPr lang="zh-CN" altLang="en-US" dirty="0" smtClean="0"/>
                  <a:t>会得到一个商和余数</a:t>
                </a:r>
                <a:r>
                  <a:rPr lang="en-US" altLang="zh-CN" dirty="0" smtClean="0"/>
                  <a:t>. </a:t>
                </a:r>
                <a:r>
                  <a:rPr lang="zh-CN" altLang="en-US" dirty="0" smtClean="0"/>
                  <a:t>传统上</a:t>
                </a:r>
                <a:r>
                  <a:rPr lang="en-US" altLang="zh-CN" dirty="0" smtClean="0"/>
                  <a:t>, </a:t>
                </a:r>
                <a:r>
                  <a:rPr lang="zh-CN" altLang="en-US" dirty="0" smtClean="0"/>
                  <a:t>我们叫做除法算法，尽管如此</a:t>
                </a:r>
                <a:r>
                  <a:rPr lang="en-US" altLang="zh-CN" dirty="0" smtClean="0"/>
                  <a:t>, </a:t>
                </a:r>
                <a:r>
                  <a:rPr lang="zh-CN" altLang="en-US" dirty="0" smtClean="0"/>
                  <a:t>我们还是使用它传统的名称</a:t>
                </a:r>
                <a:r>
                  <a:rPr lang="en-US" altLang="zh-CN" dirty="0" smtClean="0"/>
                  <a:t>.</a:t>
                </a:r>
              </a:p>
              <a:p>
                <a:r>
                  <a:rPr lang="zh-CN" altLang="en-US" b="1" dirty="0" smtClean="0">
                    <a:solidFill>
                      <a:srgbClr val="C00000"/>
                    </a:solidFill>
                  </a:rPr>
                  <a:t>除法算法</a:t>
                </a:r>
                <a:r>
                  <a:rPr lang="en-US" altLang="zh-CN" dirty="0" smtClean="0"/>
                  <a:t>: </a:t>
                </a:r>
                <a:r>
                  <a:rPr lang="zh-CN" altLang="en-US" dirty="0" smtClean="0"/>
                  <a:t>令</a:t>
                </a:r>
                <a14:m>
                  <m:oMath xmlns:m="http://schemas.openxmlformats.org/officeDocument/2006/math">
                    <m:r>
                      <a:rPr lang="en-US" altLang="zh-CN" i="1" dirty="0" smtClean="0">
                        <a:latin typeface="Cambria Math" panose="02040503050406030204" pitchFamily="18" charset="0"/>
                      </a:rPr>
                      <m:t>𝑎</m:t>
                    </m:r>
                  </m:oMath>
                </a14:m>
                <a:r>
                  <a:rPr lang="zh-CN" altLang="en-US" dirty="0" smtClean="0"/>
                  <a:t>为整数</a:t>
                </a:r>
                <a:r>
                  <a:rPr lang="en-US" altLang="zh-CN" dirty="0" smtClean="0"/>
                  <a:t>, </a:t>
                </a:r>
                <a14:m>
                  <m:oMath xmlns:m="http://schemas.openxmlformats.org/officeDocument/2006/math">
                    <m:r>
                      <a:rPr lang="en-US" altLang="zh-CN" i="1" dirty="0" smtClean="0">
                        <a:latin typeface="Cambria Math" panose="02040503050406030204" pitchFamily="18" charset="0"/>
                      </a:rPr>
                      <m:t>𝑑</m:t>
                    </m:r>
                  </m:oMath>
                </a14:m>
                <a:r>
                  <a:rPr lang="zh-CN" altLang="en-US" dirty="0" smtClean="0"/>
                  <a:t>为正整数</a:t>
                </a:r>
                <a:r>
                  <a:rPr lang="en-US" altLang="zh-CN" dirty="0" smtClean="0"/>
                  <a:t>, </a:t>
                </a:r>
                <a:r>
                  <a:rPr lang="zh-CN" altLang="en-US" dirty="0" smtClean="0"/>
                  <a:t>则存在唯一的整数</a:t>
                </a:r>
                <a14:m>
                  <m:oMath xmlns:m="http://schemas.openxmlformats.org/officeDocument/2006/math">
                    <m:r>
                      <a:rPr lang="en-US" altLang="zh-CN" i="1" dirty="0" smtClean="0">
                        <a:latin typeface="Cambria Math" panose="02040503050406030204" pitchFamily="18" charset="0"/>
                      </a:rPr>
                      <m:t>𝑞</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𝑟</m:t>
                    </m:r>
                  </m:oMath>
                </a14:m>
                <a:r>
                  <a:rPr lang="en-US" altLang="zh-CN" dirty="0" smtClean="0"/>
                  <a:t>, </a:t>
                </a:r>
                <a:r>
                  <a:rPr lang="zh-CN" altLang="en-US" dirty="0" smtClean="0"/>
                  <a:t>满足</a:t>
                </a:r>
                <a:r>
                  <a:rPr lang="en-US" dirty="0" smtClean="0"/>
                  <a:t>0 ≤ </a:t>
                </a:r>
                <a14:m>
                  <m:oMath xmlns:m="http://schemas.openxmlformats.org/officeDocument/2006/math">
                    <m:r>
                      <a:rPr lang="en-US" i="1" dirty="0" smtClean="0">
                        <a:latin typeface="Cambria Math" panose="02040503050406030204" pitchFamily="18" charset="0"/>
                      </a:rPr>
                      <m:t>𝑟</m:t>
                    </m:r>
                  </m:oMath>
                </a14:m>
                <a:r>
                  <a:rPr lang="en-US" dirty="0" smtClean="0"/>
                  <a:t> &lt; </a:t>
                </a:r>
                <a14:m>
                  <m:oMath xmlns:m="http://schemas.openxmlformats.org/officeDocument/2006/math">
                    <m:r>
                      <a:rPr lang="en-US" i="1" dirty="0" smtClean="0">
                        <a:latin typeface="Cambria Math" panose="02040503050406030204" pitchFamily="18" charset="0"/>
                      </a:rPr>
                      <m:t>𝑑</m:t>
                    </m:r>
                  </m:oMath>
                </a14:m>
                <a:r>
                  <a:rPr lang="en-US" altLang="zh-CN" dirty="0" smtClean="0"/>
                  <a:t>, </a:t>
                </a:r>
                <a:r>
                  <a:rPr lang="zh-CN" altLang="en-US" dirty="0" smtClean="0"/>
                  <a:t>使得</a:t>
                </a:r>
                <a:r>
                  <a:rPr lang="en-US" dirty="0" smtClean="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err="1" smtClean="0">
                        <a:latin typeface="Cambria Math" panose="02040503050406030204" pitchFamily="18" charset="0"/>
                      </a:rPr>
                      <m:t>𝑑𝑞</m:t>
                    </m:r>
                    <m:r>
                      <a:rPr lang="en-US" i="1" dirty="0" smtClean="0">
                        <a:latin typeface="Cambria Math" panose="02040503050406030204" pitchFamily="18" charset="0"/>
                      </a:rPr>
                      <m:t> + </m:t>
                    </m:r>
                    <m:r>
                      <a:rPr lang="en-US" i="1" dirty="0" smtClean="0">
                        <a:latin typeface="Cambria Math" panose="02040503050406030204" pitchFamily="18" charset="0"/>
                      </a:rPr>
                      <m:t>𝑟</m:t>
                    </m:r>
                  </m:oMath>
                </a14:m>
                <a:r>
                  <a:rPr lang="en-US"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𝑑</m:t>
                    </m:r>
                  </m:oMath>
                </a14:m>
                <a:r>
                  <a:rPr lang="zh-CN" altLang="en-US" dirty="0" smtClean="0"/>
                  <a:t>称为除数</a:t>
                </a:r>
                <a:r>
                  <a:rPr lang="en-US" altLang="zh-CN" dirty="0" smtClean="0"/>
                  <a:t>, </a:t>
                </a:r>
                <a14:m>
                  <m:oMath xmlns:m="http://schemas.openxmlformats.org/officeDocument/2006/math">
                    <m:r>
                      <a:rPr lang="en-US" altLang="zh-CN" i="1" dirty="0" smtClean="0">
                        <a:latin typeface="Cambria Math" panose="02040503050406030204" pitchFamily="18" charset="0"/>
                      </a:rPr>
                      <m:t>𝑎</m:t>
                    </m:r>
                  </m:oMath>
                </a14:m>
                <a:r>
                  <a:rPr lang="zh-CN" altLang="en-US" dirty="0" smtClean="0"/>
                  <a:t>称为被除数</a:t>
                </a:r>
                <a:r>
                  <a:rPr lang="en-US" altLang="zh-CN" dirty="0" smtClean="0"/>
                  <a:t>, </a:t>
                </a:r>
                <a14:m>
                  <m:oMath xmlns:m="http://schemas.openxmlformats.org/officeDocument/2006/math">
                    <m:r>
                      <a:rPr lang="en-US" altLang="zh-CN" i="1" dirty="0" smtClean="0">
                        <a:latin typeface="Cambria Math" panose="02040503050406030204" pitchFamily="18" charset="0"/>
                      </a:rPr>
                      <m:t>𝑞</m:t>
                    </m:r>
                  </m:oMath>
                </a14:m>
                <a:r>
                  <a:rPr lang="zh-CN" altLang="en-US" dirty="0" smtClean="0"/>
                  <a:t>称为商</a:t>
                </a:r>
                <a:r>
                  <a:rPr lang="en-US" altLang="zh-CN" dirty="0" smtClean="0"/>
                  <a:t>, </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称为余数</a:t>
                </a:r>
                <a:r>
                  <a:rPr lang="en-US" altLang="zh-CN" dirty="0" smtClean="0"/>
                  <a:t>.</a:t>
                </a:r>
                <a:r>
                  <a:rPr lang="zh-CN" altLang="en-US" dirty="0" smtClean="0"/>
                  <a:t>下面用记号表示商和余数</a:t>
                </a:r>
                <a:r>
                  <a:rPr lang="en-US" altLang="zh-CN" dirty="0" smtClean="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138E48C-A236-48C4-AAC8-7C91298681A7}" type="datetime1">
              <a:rPr lang="zh-CN" altLang="en-US" smtClean="0"/>
              <a:pPr/>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a:t>
            </a:fld>
            <a:endParaRPr lang="zh-CN" altLang="en-US" dirty="0"/>
          </a:p>
        </p:txBody>
      </p:sp>
      <mc:AlternateContent xmlns:mc="http://schemas.openxmlformats.org/markup-compatibility/2006" xmlns:a14="http://schemas.microsoft.com/office/drawing/2010/main">
        <mc:Choice Requires="a14">
          <p:sp>
            <p:nvSpPr>
              <p:cNvPr id="6" name="TextBox 5"/>
              <p:cNvSpPr txBox="1"/>
              <p:nvPr/>
            </p:nvSpPr>
            <p:spPr>
              <a:xfrm>
                <a:off x="3726544" y="3983055"/>
                <a:ext cx="4724400" cy="830997"/>
              </a:xfrm>
              <a:prstGeom prst="rect">
                <a:avLst/>
              </a:prstGeom>
              <a:noFill/>
              <a:ln>
                <a:noFill/>
              </a:ln>
            </p:spPr>
            <p:txBody>
              <a:bodyPr wrap="square" rtlCol="0">
                <a:spAutoFit/>
              </a:bodyPr>
              <a:lstStyle/>
              <a:p>
                <a:pPr lvl="1"/>
                <a:r>
                  <a:rPr lang="en-US" sz="2400" i="1" dirty="0" smtClean="0">
                    <a:latin typeface="微软雅黑" panose="020B0503020204020204" pitchFamily="34" charset="-122"/>
                    <a:ea typeface="微软雅黑" panose="020B0503020204020204" pitchFamily="34" charset="-122"/>
                  </a:rPr>
                  <a:t>     </a:t>
                </a:r>
                <a14:m>
                  <m:oMath xmlns:m="http://schemas.openxmlformats.org/officeDocument/2006/math">
                    <m:r>
                      <a:rPr lang="en-US" sz="2400" i="1" dirty="0" smtClean="0">
                        <a:latin typeface="Cambria Math" panose="02040503050406030204" pitchFamily="18" charset="0"/>
                        <a:ea typeface="微软雅黑" panose="020B0503020204020204" pitchFamily="34" charset="-122"/>
                      </a:rPr>
                      <m:t>𝑞</m:t>
                    </m:r>
                  </m:oMath>
                </a14:m>
                <a:r>
                  <a:rPr lang="en-US" sz="2400" i="1" dirty="0">
                    <a:latin typeface="微软雅黑" panose="020B0503020204020204" pitchFamily="34" charset="-122"/>
                    <a:ea typeface="微软雅黑" panose="020B0503020204020204" pitchFamily="34" charset="-122"/>
                  </a:rPr>
                  <a:t> </a:t>
                </a:r>
                <a14:m>
                  <m:oMath xmlns:m="http://schemas.openxmlformats.org/officeDocument/2006/math">
                    <m:r>
                      <a:rPr lang="en-US" sz="2400" i="1" dirty="0" smtClean="0">
                        <a:latin typeface="Cambria Math" panose="02040503050406030204" pitchFamily="18" charset="0"/>
                        <a:ea typeface="微软雅黑" panose="020B0503020204020204" pitchFamily="34" charset="-122"/>
                      </a:rPr>
                      <m:t>= </m:t>
                    </m:r>
                    <m:r>
                      <a:rPr lang="en-US" sz="2400" i="1" dirty="0" smtClean="0">
                        <a:latin typeface="Cambria Math" panose="02040503050406030204" pitchFamily="18" charset="0"/>
                        <a:ea typeface="微软雅黑" panose="020B0503020204020204" pitchFamily="34" charset="-122"/>
                      </a:rPr>
                      <m:t>𝑎</m:t>
                    </m:r>
                  </m:oMath>
                </a14:m>
                <a:r>
                  <a:rPr lang="en-US" sz="2400" i="1" dirty="0">
                    <a:latin typeface="微软雅黑" panose="020B0503020204020204" pitchFamily="34" charset="-122"/>
                    <a:ea typeface="微软雅黑" panose="020B0503020204020204" pitchFamily="34" charset="-122"/>
                  </a:rPr>
                  <a:t> </a:t>
                </a:r>
                <a:r>
                  <a:rPr lang="en-US" sz="2400" b="1" dirty="0">
                    <a:latin typeface="微软雅黑" panose="020B0503020204020204" pitchFamily="34" charset="-122"/>
                    <a:ea typeface="微软雅黑" panose="020B0503020204020204" pitchFamily="34" charset="-122"/>
                  </a:rPr>
                  <a:t>div</a:t>
                </a:r>
                <a:r>
                  <a:rPr lang="en-US" sz="2400" i="1" dirty="0">
                    <a:latin typeface="微软雅黑" panose="020B0503020204020204" pitchFamily="34" charset="-122"/>
                    <a:ea typeface="微软雅黑" panose="020B0503020204020204" pitchFamily="34" charset="-122"/>
                  </a:rPr>
                  <a:t> </a:t>
                </a:r>
                <a14:m>
                  <m:oMath xmlns:m="http://schemas.openxmlformats.org/officeDocument/2006/math">
                    <m:r>
                      <a:rPr lang="en-US" sz="2400" i="1" dirty="0" smtClean="0">
                        <a:latin typeface="Cambria Math" panose="02040503050406030204" pitchFamily="18" charset="0"/>
                        <a:ea typeface="微软雅黑" panose="020B0503020204020204" pitchFamily="34" charset="-122"/>
                      </a:rPr>
                      <m:t>𝑑</m:t>
                    </m:r>
                  </m:oMath>
                </a14:m>
                <a:endParaRPr lang="en-US" sz="2400" i="1" dirty="0">
                  <a:latin typeface="微软雅黑" panose="020B0503020204020204" pitchFamily="34" charset="-122"/>
                  <a:ea typeface="微软雅黑" panose="020B0503020204020204" pitchFamily="34" charset="-122"/>
                </a:endParaRPr>
              </a:p>
              <a:p>
                <a:pPr lvl="1"/>
                <a:r>
                  <a:rPr lang="en-US" sz="2400" i="1" dirty="0">
                    <a:latin typeface="微软雅黑" panose="020B0503020204020204" pitchFamily="34" charset="-122"/>
                    <a:ea typeface="微软雅黑" panose="020B0503020204020204" pitchFamily="34" charset="-122"/>
                  </a:rPr>
                  <a:t>     </a:t>
                </a:r>
                <a14:m>
                  <m:oMath xmlns:m="http://schemas.openxmlformats.org/officeDocument/2006/math">
                    <m:r>
                      <a:rPr lang="en-US" sz="2400" i="1" dirty="0" smtClean="0">
                        <a:latin typeface="Cambria Math" panose="02040503050406030204" pitchFamily="18" charset="0"/>
                        <a:ea typeface="微软雅黑" panose="020B0503020204020204" pitchFamily="34" charset="-122"/>
                      </a:rPr>
                      <m:t>𝑟</m:t>
                    </m:r>
                    <m:r>
                      <a:rPr lang="en-US" sz="2400" i="1" dirty="0" smtClean="0">
                        <a:latin typeface="Cambria Math" panose="02040503050406030204" pitchFamily="18" charset="0"/>
                        <a:ea typeface="微软雅黑" panose="020B0503020204020204" pitchFamily="34" charset="-122"/>
                      </a:rPr>
                      <m:t> = </m:t>
                    </m:r>
                    <m:r>
                      <a:rPr lang="en-US" sz="2400" i="1" dirty="0" smtClean="0">
                        <a:latin typeface="Cambria Math" panose="02040503050406030204" pitchFamily="18" charset="0"/>
                        <a:ea typeface="微软雅黑" panose="020B0503020204020204" pitchFamily="34" charset="-122"/>
                      </a:rPr>
                      <m:t>𝑎</m:t>
                    </m:r>
                    <m:r>
                      <a:rPr lang="en-US" sz="2400" i="1" dirty="0" smtClean="0">
                        <a:latin typeface="Cambria Math" panose="02040503050406030204" pitchFamily="18" charset="0"/>
                        <a:ea typeface="微软雅黑" panose="020B0503020204020204" pitchFamily="34" charset="-122"/>
                      </a:rPr>
                      <m:t> </m:t>
                    </m:r>
                  </m:oMath>
                </a14:m>
                <a:r>
                  <a:rPr lang="en-US" sz="2400" b="1" dirty="0">
                    <a:latin typeface="微软雅黑" panose="020B0503020204020204" pitchFamily="34" charset="-122"/>
                    <a:ea typeface="微软雅黑" panose="020B0503020204020204" pitchFamily="34" charset="-122"/>
                  </a:rPr>
                  <a:t>mod</a:t>
                </a:r>
                <a:r>
                  <a:rPr lang="en-US" sz="2400" i="1" dirty="0">
                    <a:latin typeface="微软雅黑" panose="020B0503020204020204" pitchFamily="34" charset="-122"/>
                    <a:ea typeface="微软雅黑" panose="020B0503020204020204" pitchFamily="34" charset="-122"/>
                  </a:rPr>
                  <a:t> </a:t>
                </a:r>
                <a14:m>
                  <m:oMath xmlns:m="http://schemas.openxmlformats.org/officeDocument/2006/math">
                    <m:r>
                      <a:rPr lang="en-US" sz="2400" i="1" dirty="0" smtClean="0">
                        <a:latin typeface="Cambria Math" panose="02040503050406030204" pitchFamily="18" charset="0"/>
                        <a:ea typeface="微软雅黑" panose="020B0503020204020204" pitchFamily="34" charset="-122"/>
                      </a:rPr>
                      <m:t>𝑑</m:t>
                    </m:r>
                  </m:oMath>
                </a14:m>
                <a:endParaRPr lang="en-US" sz="2400" i="1" dirty="0">
                  <a:latin typeface="微软雅黑" panose="020B0503020204020204" pitchFamily="34" charset="-122"/>
                  <a:ea typeface="微软雅黑" panose="020B0503020204020204" pitchFamily="34"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726544" y="3983055"/>
                <a:ext cx="4724400" cy="830997"/>
              </a:xfrm>
              <a:prstGeom prst="rect">
                <a:avLst/>
              </a:prstGeom>
              <a:blipFill>
                <a:blip r:embed="rId3"/>
                <a:stretch>
                  <a:fillRect t="-5839" b="-15328"/>
                </a:stretch>
              </a:blipFill>
              <a:ln>
                <a:noFill/>
              </a:ln>
            </p:spPr>
            <p:txBody>
              <a:bodyPr/>
              <a:lstStyle/>
              <a:p>
                <a:r>
                  <a:rPr lang="zh-CN" altLang="en-US">
                    <a:noFill/>
                  </a:rPr>
                  <a:t> </a:t>
                </a:r>
              </a:p>
            </p:txBody>
          </p:sp>
        </mc:Fallback>
      </mc:AlternateContent>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最大公约数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判断</a:t>
                </a:r>
                <a:r>
                  <a:rPr lang="en-US" altLang="zh-CN" dirty="0" smtClean="0"/>
                  <a:t>10,</a:t>
                </a:r>
                <a:r>
                  <a:rPr lang="en-US" dirty="0" smtClean="0"/>
                  <a:t>17</a:t>
                </a:r>
                <a:r>
                  <a:rPr lang="en-US" altLang="zh-CN" dirty="0" smtClean="0"/>
                  <a:t>,</a:t>
                </a:r>
                <a:r>
                  <a:rPr lang="en-US" dirty="0" smtClean="0"/>
                  <a:t>21</a:t>
                </a:r>
                <a:r>
                  <a:rPr lang="zh-CN" altLang="en-US" dirty="0" smtClean="0"/>
                  <a:t>是否两两互素？</a:t>
                </a:r>
                <a:r>
                  <a:rPr lang="en-US" altLang="zh-CN" dirty="0" smtClean="0"/>
                  <a:t>10</a:t>
                </a:r>
                <a:r>
                  <a:rPr lang="en-US" altLang="zh-CN" dirty="0"/>
                  <a:t>, 19, </a:t>
                </a:r>
                <a:r>
                  <a:rPr lang="en-US" altLang="zh-CN" dirty="0" smtClean="0"/>
                  <a:t>24</a:t>
                </a:r>
                <a:r>
                  <a:rPr lang="zh-CN" altLang="en-US" dirty="0" smtClean="0"/>
                  <a:t>是否两两互素？</a:t>
                </a:r>
                <a:endParaRPr lang="en-US" altLang="zh-CN" dirty="0" smtClean="0"/>
              </a:p>
              <a:p>
                <a:r>
                  <a:rPr lang="zh-CN" altLang="en-US" dirty="0" smtClean="0"/>
                  <a:t>解</a:t>
                </a:r>
                <a:r>
                  <a:rPr lang="en-US" altLang="zh-CN" dirty="0" smtClean="0"/>
                  <a:t>:</a:t>
                </a:r>
                <a:r>
                  <a:rPr lang="zh-CN" altLang="en-US" dirty="0" smtClean="0"/>
                  <a:t>由于</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m:t>
                    </m:r>
                  </m:oMath>
                </a14:m>
                <a:r>
                  <a:rPr lang="en-US" dirty="0" smtClean="0"/>
                  <a:t>10,17) = 1, </a:t>
                </a:r>
                <a14:m>
                  <m:oMath xmlns:m="http://schemas.openxmlformats.org/officeDocument/2006/math">
                    <m:r>
                      <m:rPr>
                        <m:sty m:val="p"/>
                      </m:rPr>
                      <a:rPr lang="en-US" i="1" dirty="0" smtClean="0">
                        <a:latin typeface="Cambria Math" panose="02040503050406030204" pitchFamily="18" charset="0"/>
                      </a:rPr>
                      <m:t>gcd</m:t>
                    </m:r>
                  </m:oMath>
                </a14:m>
                <a:r>
                  <a:rPr lang="en-US" dirty="0" smtClean="0"/>
                  <a:t>(10,21) = 1, </a:t>
                </a:r>
                <a14:m>
                  <m:oMath xmlns:m="http://schemas.openxmlformats.org/officeDocument/2006/math">
                    <m:r>
                      <m:rPr>
                        <m:sty m:val="p"/>
                      </m:rPr>
                      <a:rPr lang="en-US" i="1" dirty="0" smtClean="0">
                        <a:latin typeface="Cambria Math" panose="02040503050406030204" pitchFamily="18" charset="0"/>
                      </a:rPr>
                      <m:t>gcd</m:t>
                    </m:r>
                  </m:oMath>
                </a14:m>
                <a:r>
                  <a:rPr lang="en-US" dirty="0" smtClean="0"/>
                  <a:t>(17,21) = 1, </a:t>
                </a:r>
                <a:r>
                  <a:rPr lang="zh-CN" altLang="en-US" dirty="0" smtClean="0"/>
                  <a:t>所以</a:t>
                </a:r>
                <a:r>
                  <a:rPr lang="en-US" dirty="0" smtClean="0"/>
                  <a:t>10, 17, 21</a:t>
                </a:r>
                <a:r>
                  <a:rPr lang="zh-CN" altLang="en-US" dirty="0" smtClean="0"/>
                  <a:t>是两两互素的；因为</a:t>
                </a:r>
                <a14:m>
                  <m:oMath xmlns:m="http://schemas.openxmlformats.org/officeDocument/2006/math">
                    <m:r>
                      <m:rPr>
                        <m:sty m:val="p"/>
                      </m:rPr>
                      <a:rPr lang="en-US" i="1" dirty="0" smtClean="0">
                        <a:latin typeface="Cambria Math" panose="02040503050406030204" pitchFamily="18" charset="0"/>
                      </a:rPr>
                      <m:t>gcd</m:t>
                    </m:r>
                  </m:oMath>
                </a14:m>
                <a:r>
                  <a:rPr lang="en-US" dirty="0" smtClean="0"/>
                  <a:t>(10,24) = 2, </a:t>
                </a:r>
                <a:r>
                  <a:rPr lang="zh-CN" altLang="en-US" dirty="0" smtClean="0"/>
                  <a:t>所以</a:t>
                </a:r>
                <a:r>
                  <a:rPr lang="en-US" dirty="0" smtClean="0"/>
                  <a:t>10, 19, 24</a:t>
                </a:r>
                <a:r>
                  <a:rPr lang="zh-CN" altLang="en-US" dirty="0" smtClean="0"/>
                  <a:t>不是两两互素的</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668D13F5-A0B4-458E-87A4-C0A4972474C9}"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80</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66045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2971800"/>
            <a:ext cx="11277599" cy="2895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最大公约数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nSpc>
                    <a:spcPct val="120000"/>
                  </a:lnSpc>
                </a:pPr>
                <a:r>
                  <a:rPr lang="zh-CN" altLang="en-US" dirty="0" smtClean="0"/>
                  <a:t>方法一</a:t>
                </a:r>
                <a:r>
                  <a:rPr lang="en-US" altLang="zh-CN" dirty="0" smtClean="0"/>
                  <a:t>:</a:t>
                </a:r>
                <a:r>
                  <a:rPr lang="zh-CN" altLang="en-US" dirty="0" smtClean="0"/>
                  <a:t>以上求解两个整数的最大公约数都是通过定义首先找出两个数的公约数</a:t>
                </a:r>
                <a:r>
                  <a:rPr lang="en-US" altLang="zh-CN" dirty="0" smtClean="0"/>
                  <a:t>, </a:t>
                </a:r>
                <a:r>
                  <a:rPr lang="zh-CN" altLang="en-US" dirty="0" smtClean="0"/>
                  <a:t>然后再找出最大的那个公约数</a:t>
                </a:r>
                <a:r>
                  <a:rPr lang="en-US" altLang="zh-CN" dirty="0" smtClean="0"/>
                  <a:t>.</a:t>
                </a:r>
              </a:p>
              <a:p>
                <a:pPr>
                  <a:lnSpc>
                    <a:spcPct val="120000"/>
                  </a:lnSpc>
                </a:pPr>
                <a:r>
                  <a:rPr lang="zh-CN" altLang="en-US" dirty="0" smtClean="0"/>
                  <a:t>方法二</a:t>
                </a:r>
                <a:r>
                  <a:rPr lang="en-US" altLang="zh-CN" dirty="0" smtClean="0"/>
                  <a:t>:</a:t>
                </a:r>
                <a:r>
                  <a:rPr lang="zh-CN" altLang="en-US" dirty="0" smtClean="0"/>
                  <a:t>利用整数</a:t>
                </a:r>
                <a:r>
                  <a:rPr lang="zh-CN" altLang="en-US" dirty="0"/>
                  <a:t>的素因子分解</a:t>
                </a:r>
                <a:r>
                  <a:rPr lang="zh-CN" altLang="en-US" dirty="0" smtClean="0"/>
                  <a:t>式也能求解两个整数的最大公约数</a:t>
                </a:r>
                <a:r>
                  <a:rPr lang="en-US" altLang="zh-CN" dirty="0" smtClean="0"/>
                  <a:t>.</a:t>
                </a:r>
              </a:p>
              <a:p>
                <a:pPr>
                  <a:lnSpc>
                    <a:spcPct val="120000"/>
                  </a:lnSpc>
                </a:pPr>
                <a:r>
                  <a:rPr lang="zh-CN" altLang="en-US" dirty="0" smtClean="0"/>
                  <a:t>假设两个正整数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的素因子分解式分别为</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sup>
                    </m:sSubSup>
                    <m: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𝑛</m:t>
                            </m:r>
                          </m:sub>
                        </m:sSub>
                      </m:sup>
                    </m:sSubSup>
                  </m:oMath>
                </a14:m>
                <a:r>
                  <a:rPr lang="en-US" altLang="zh-CN" dirty="0" smtClean="0"/>
                  <a:t>,</a:t>
                </a:r>
                <a:r>
                  <a:rPr lang="en-US" altLang="zh-CN" dirty="0"/>
                  <a:t> </a:t>
                </a:r>
                <a14:m>
                  <m:oMath xmlns:m="http://schemas.openxmlformats.org/officeDocument/2006/math">
                    <m:r>
                      <a:rPr lang="en-US" altLang="zh-CN" b="0" i="1" smtClean="0">
                        <a:latin typeface="Cambria Math" panose="02040503050406030204" pitchFamily="18" charset="0"/>
                      </a:rPr>
                      <m:t>𝑏</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1</m:t>
                        </m:r>
                      </m:sub>
                      <m:sup>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1</m:t>
                            </m:r>
                          </m:sub>
                        </m:sSub>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2</m:t>
                        </m:r>
                      </m:sub>
                      <m:sup>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2</m:t>
                            </m:r>
                          </m:sub>
                        </m:sSub>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𝑛</m:t>
                        </m:r>
                      </m:sub>
                      <m:sup>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𝑛</m:t>
                            </m:r>
                          </m:sub>
                        </m:sSub>
                      </m:sup>
                    </m:sSubSup>
                  </m:oMath>
                </a14:m>
                <a:r>
                  <a:rPr lang="zh-CN" altLang="en-US" dirty="0" smtClean="0"/>
                  <a:t>其中每个指数都是非负整数</a:t>
                </a:r>
                <a:r>
                  <a:rPr lang="en-US" altLang="zh-CN" dirty="0" smtClean="0"/>
                  <a:t>, </a:t>
                </a:r>
                <a:r>
                  <a:rPr lang="zh-CN" altLang="en-US" dirty="0" smtClean="0"/>
                  <a:t>而且出现在</a:t>
                </a:r>
                <a14:m>
                  <m:oMath xmlns:m="http://schemas.openxmlformats.org/officeDocument/2006/math">
                    <m:r>
                      <a:rPr lang="en-US" altLang="zh-CN" i="1" dirty="0" smtClean="0">
                        <a:latin typeface="Cambria Math" panose="02040503050406030204" pitchFamily="18" charset="0"/>
                      </a:rPr>
                      <m:t>𝑎</m:t>
                    </m:r>
                  </m:oMath>
                </a14:m>
                <a:r>
                  <a:rPr lang="zh-CN" altLang="en-US" dirty="0" smtClean="0"/>
                  <a:t>或</a:t>
                </a:r>
                <a14:m>
                  <m:oMath xmlns:m="http://schemas.openxmlformats.org/officeDocument/2006/math">
                    <m:r>
                      <a:rPr lang="en-US" altLang="zh-CN" i="1" dirty="0" smtClean="0">
                        <a:latin typeface="Cambria Math" panose="02040503050406030204" pitchFamily="18" charset="0"/>
                      </a:rPr>
                      <m:t>𝑏</m:t>
                    </m:r>
                  </m:oMath>
                </a14:m>
                <a:r>
                  <a:rPr lang="zh-CN" altLang="en-US" dirty="0" smtClean="0"/>
                  <a:t>的素因子分解式中的所有素数都出现在这两个素因子分解式中</a:t>
                </a:r>
                <a:r>
                  <a:rPr lang="en-US" altLang="zh-CN" dirty="0" smtClean="0"/>
                  <a:t>, </a:t>
                </a:r>
                <a:r>
                  <a:rPr lang="zh-CN" altLang="en-US" dirty="0" smtClean="0"/>
                  <a:t>必要时以</a:t>
                </a:r>
                <a:r>
                  <a:rPr lang="en-US" altLang="zh-CN" dirty="0" smtClean="0"/>
                  <a:t>0</a:t>
                </a:r>
                <a:r>
                  <a:rPr lang="zh-CN" altLang="en-US" dirty="0" smtClean="0"/>
                  <a:t>指数出现</a:t>
                </a:r>
                <a:r>
                  <a:rPr lang="en-US" altLang="zh-CN" dirty="0" smtClean="0"/>
                  <a:t>, </a:t>
                </a:r>
                <a:r>
                  <a:rPr lang="zh-CN" altLang="en-US" dirty="0" smtClean="0"/>
                  <a:t>那么最大公约数为</a:t>
                </a:r>
                <a:r>
                  <a:rPr lang="en-US" altLang="zh-CN" dirty="0" smtClean="0"/>
                  <a:t>:</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gcd</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e>
                      </m:func>
                      <m:r>
                        <a:rPr lang="en-US"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1</m:t>
                          </m:r>
                        </m:sub>
                        <m:sup>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2</m:t>
                          </m:r>
                        </m:sub>
                        <m:sup>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𝑛</m:t>
                          </m:r>
                        </m:sub>
                        <m:sup>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sup>
                      </m:sSubSup>
                    </m:oMath>
                  </m:oMathPara>
                </a14:m>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55"/>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5FB414DF-8AC4-46DA-9822-B8B459FC7C4E}"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81</a:t>
            </a:fld>
            <a:endParaRPr lang="zh-CN" altLang="en-US" dirty="0"/>
          </a:p>
        </p:txBody>
      </p:sp>
      <p:sp>
        <p:nvSpPr>
          <p:cNvPr id="12"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8106335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最大公约数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dirty="0" smtClean="0"/>
                  <a:t>例</a:t>
                </a:r>
                <a:r>
                  <a:rPr lang="en-US" dirty="0" smtClean="0"/>
                  <a:t>: </a:t>
                </a:r>
                <a:r>
                  <a:rPr lang="zh-CN" altLang="en-US" dirty="0" smtClean="0"/>
                  <a:t>求</a:t>
                </a:r>
                <a:r>
                  <a:rPr lang="en-US" altLang="zh-CN" dirty="0" smtClean="0"/>
                  <a:t>120</a:t>
                </a:r>
                <a:r>
                  <a:rPr lang="zh-CN" altLang="en-US" dirty="0" smtClean="0"/>
                  <a:t>和</a:t>
                </a:r>
                <a:r>
                  <a:rPr lang="en-US" altLang="zh-CN" dirty="0" smtClean="0"/>
                  <a:t>500</a:t>
                </a:r>
                <a:r>
                  <a:rPr lang="zh-CN" altLang="en-US" dirty="0" smtClean="0"/>
                  <a:t>的最大公约数</a:t>
                </a:r>
                <a:r>
                  <a:rPr lang="en-US" altLang="zh-CN" dirty="0" smtClean="0"/>
                  <a:t>.</a:t>
                </a:r>
              </a:p>
              <a:p>
                <a:r>
                  <a:rPr lang="zh-CN" altLang="en-US" dirty="0" smtClean="0"/>
                  <a:t>解</a:t>
                </a:r>
                <a:r>
                  <a:rPr lang="en-US" altLang="zh-CN" dirty="0" smtClean="0"/>
                  <a:t>: </a:t>
                </a:r>
                <a:r>
                  <a:rPr lang="zh-CN" altLang="en-US" dirty="0" smtClean="0"/>
                  <a:t>因为</a:t>
                </a:r>
                <a:r>
                  <a:rPr lang="en-US" altLang="zh-CN" dirty="0" smtClean="0"/>
                  <a:t>120</a:t>
                </a:r>
                <a:r>
                  <a:rPr lang="zh-CN" altLang="en-US" dirty="0" smtClean="0"/>
                  <a:t>和</a:t>
                </a:r>
                <a:r>
                  <a:rPr lang="en-US" altLang="zh-CN" dirty="0" smtClean="0"/>
                  <a:t>500</a:t>
                </a:r>
                <a:r>
                  <a:rPr lang="zh-CN" altLang="en-US" dirty="0" smtClean="0"/>
                  <a:t>的素因子分解式为</a:t>
                </a:r>
                <a:r>
                  <a:rPr lang="en-US" dirty="0" smtClean="0"/>
                  <a:t>120 =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m:t>
                        </m:r>
                      </m:sup>
                    </m:sSup>
                  </m:oMath>
                </a14:m>
                <a:r>
                  <a:rPr lang="en-US" dirty="0" smtClean="0"/>
                  <a:t> ∙3 ∙5, 500 =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2</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5</m:t>
                        </m:r>
                      </m:e>
                      <m:sup>
                        <m:r>
                          <a:rPr lang="en-US" altLang="zh-CN" i="1">
                            <a:latin typeface="Cambria Math" panose="02040503050406030204" pitchFamily="18" charset="0"/>
                          </a:rPr>
                          <m:t>3</m:t>
                        </m:r>
                      </m:sup>
                    </m:sSup>
                    <m:r>
                      <a:rPr lang="en-US" altLang="zh-CN" b="0" i="0" smtClean="0">
                        <a:latin typeface="Cambria Math" panose="02040503050406030204" pitchFamily="18" charset="0"/>
                      </a:rPr>
                      <m:t>,</m:t>
                    </m:r>
                  </m:oMath>
                </a14:m>
                <a:r>
                  <a:rPr lang="zh-CN" altLang="en-US" dirty="0" smtClean="0"/>
                  <a:t>那么</a:t>
                </a:r>
                <a14:m>
                  <m:oMath xmlns:m="http://schemas.openxmlformats.org/officeDocument/2006/math">
                    <m:r>
                      <m:rPr>
                        <m:sty m:val="p"/>
                      </m:rPr>
                      <a:rPr lang="en-US" i="1" dirty="0" smtClean="0">
                        <a:latin typeface="Cambria Math" panose="02040503050406030204" pitchFamily="18" charset="0"/>
                      </a:rPr>
                      <m:t>gcd</m:t>
                    </m:r>
                  </m:oMath>
                </a14:m>
                <a:r>
                  <a:rPr lang="en-US" dirty="0" smtClean="0"/>
                  <a:t>(120,500) =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i="1">
                            <a:latin typeface="Cambria Math" panose="02040503050406030204" pitchFamily="18" charset="0"/>
                          </a:rPr>
                          <m:t>3</m:t>
                        </m:r>
                        <m:r>
                          <a:rPr lang="en-US" altLang="zh-CN" b="0" i="1" smtClean="0">
                            <a:latin typeface="Cambria Math" panose="02040503050406030204" pitchFamily="18" charset="0"/>
                          </a:rPr>
                          <m:t>,2)</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sup>
                    </m:sSup>
                  </m:oMath>
                </a14:m>
                <a:r>
                  <a:rPr lang="en-US" altLang="zh-CN" dirty="0"/>
                  <a:t> </a:t>
                </a:r>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5</m:t>
                        </m:r>
                      </m:e>
                      <m:sup>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3</m:t>
                        </m:r>
                        <m:r>
                          <a:rPr lang="en-US" altLang="zh-CN" i="1">
                            <a:latin typeface="Cambria Math" panose="02040503050406030204" pitchFamily="18" charset="0"/>
                          </a:rPr>
                          <m:t>)</m:t>
                        </m:r>
                      </m:sup>
                    </m:sSup>
                  </m:oMath>
                </a14:m>
                <a:r>
                  <a:rPr lang="en-US" altLang="zh-CN" dirty="0"/>
                  <a:t> </a:t>
                </a:r>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b="0" i="0" smtClean="0">
                            <a:latin typeface="Cambria Math" panose="02040503050406030204" pitchFamily="18" charset="0"/>
                          </a:rPr>
                          <m:t>0</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5</m:t>
                        </m:r>
                      </m:e>
                      <m:sup>
                        <m:r>
                          <a:rPr lang="en-US" altLang="zh-CN" b="0" i="1" smtClean="0">
                            <a:latin typeface="Cambria Math" panose="02040503050406030204" pitchFamily="18" charset="0"/>
                          </a:rPr>
                          <m:t>1</m:t>
                        </m:r>
                      </m:sup>
                    </m:sSup>
                  </m:oMath>
                </a14:m>
                <a:r>
                  <a:rPr lang="en-US" altLang="zh-CN" dirty="0"/>
                  <a:t> </a:t>
                </a:r>
                <a:r>
                  <a:rPr lang="en-US" altLang="zh-CN" dirty="0" smtClean="0"/>
                  <a:t>=20</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5FB414DF-8AC4-46DA-9822-B8B459FC7C4E}" type="datetime1">
              <a:rPr lang="zh-CN" altLang="en-US" smtClean="0"/>
              <a:t>2023/10/30</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82</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51539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最小公倍数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a:t>
                </a:r>
                <a:r>
                  <a:rPr lang="zh-CN" altLang="en-US" dirty="0" smtClean="0"/>
                  <a:t>定义</a:t>
                </a:r>
                <a:r>
                  <a:rPr lang="en-US" altLang="zh-CN" dirty="0" smtClean="0"/>
                  <a:t>】:</a:t>
                </a:r>
                <a:r>
                  <a:rPr lang="zh-CN" altLang="en-US" dirty="0" smtClean="0"/>
                  <a:t>正整数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的</a:t>
                </a:r>
                <a:r>
                  <a:rPr lang="zh-CN" altLang="en-US" b="1" dirty="0" smtClean="0">
                    <a:solidFill>
                      <a:srgbClr val="C00000"/>
                    </a:solidFill>
                  </a:rPr>
                  <a:t>最小公倍数</a:t>
                </a:r>
                <a:r>
                  <a:rPr lang="zh-CN" altLang="en-US" dirty="0" smtClean="0"/>
                  <a:t>是能被</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整除的最小正整数</a:t>
                </a:r>
                <a:r>
                  <a:rPr lang="en-US" altLang="zh-CN" dirty="0" smtClean="0"/>
                  <a:t>,</a:t>
                </a:r>
                <a:r>
                  <a:rPr lang="zh-CN" altLang="en-US" dirty="0" smtClean="0"/>
                  <a:t>记作</a:t>
                </a:r>
                <a14:m>
                  <m:oMath xmlns:m="http://schemas.openxmlformats.org/officeDocument/2006/math">
                    <m:r>
                      <a:rPr lang="en-US" i="1" dirty="0" smtClean="0">
                        <a:latin typeface="Cambria Math" panose="02040503050406030204" pitchFamily="18" charset="0"/>
                      </a:rPr>
                      <m:t>𝑙𝑐𝑚</m:t>
                    </m:r>
                    <m:r>
                      <a:rPr lang="en-US" i="1" dirty="0" smtClean="0">
                        <a:latin typeface="Cambria Math" panose="02040503050406030204" pitchFamily="18" charset="0"/>
                      </a:rPr>
                      <m:t>(</m:t>
                    </m:r>
                    <m:r>
                      <a:rPr lang="en-US" i="1" dirty="0" err="1" smtClean="0">
                        <a:latin typeface="Cambria Math" panose="02040503050406030204" pitchFamily="18" charset="0"/>
                      </a:rPr>
                      <m:t>𝑎</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a14:m>
                <a:r>
                  <a:rPr lang="en-US" dirty="0" smtClean="0"/>
                  <a:t>.</a:t>
                </a:r>
              </a:p>
              <a:p>
                <a:r>
                  <a:rPr lang="zh-CN" altLang="en-US" dirty="0" smtClean="0"/>
                  <a:t>备注</a:t>
                </a:r>
                <a:r>
                  <a:rPr lang="en-US" altLang="zh-CN" dirty="0" smtClean="0"/>
                  <a:t>:</a:t>
                </a:r>
                <a14:m>
                  <m:oMath xmlns:m="http://schemas.openxmlformats.org/officeDocument/2006/math">
                    <m:r>
                      <a:rPr lang="en-US" altLang="zh-CN" i="1" dirty="0" smtClean="0">
                        <a:latin typeface="Cambria Math" panose="02040503050406030204" pitchFamily="18" charset="0"/>
                      </a:rPr>
                      <m:t>𝑙𝑐𝑚</m:t>
                    </m:r>
                  </m:oMath>
                </a14:m>
                <a:r>
                  <a:rPr lang="zh-CN" altLang="en-US" dirty="0" smtClean="0"/>
                  <a:t>是单词</a:t>
                </a:r>
                <a:r>
                  <a:rPr lang="en-US" altLang="zh-CN" dirty="0" smtClean="0"/>
                  <a:t>Least </a:t>
                </a:r>
                <a:r>
                  <a:rPr lang="en-US" altLang="zh-CN" dirty="0"/>
                  <a:t>Common </a:t>
                </a:r>
                <a:r>
                  <a:rPr lang="en-US" altLang="zh-CN" dirty="0" smtClean="0"/>
                  <a:t>Multiple</a:t>
                </a:r>
                <a:r>
                  <a:rPr lang="zh-CN" altLang="en-US" dirty="0" smtClean="0"/>
                  <a:t>的首字母缩写</a:t>
                </a:r>
                <a:endParaRPr lang="en-US" altLang="zh-CN" dirty="0" smtClean="0"/>
              </a:p>
              <a:p>
                <a:r>
                  <a:rPr lang="zh-CN" altLang="en-US" dirty="0" smtClean="0"/>
                  <a:t>例</a:t>
                </a:r>
                <a:r>
                  <a:rPr lang="en-US" altLang="zh-CN" dirty="0"/>
                  <a:t>:24</a:t>
                </a:r>
                <a:r>
                  <a:rPr lang="zh-CN" altLang="en-US" dirty="0"/>
                  <a:t>和</a:t>
                </a:r>
                <a:r>
                  <a:rPr lang="en-US" altLang="zh-CN" dirty="0"/>
                  <a:t>36</a:t>
                </a:r>
                <a:r>
                  <a:rPr lang="zh-CN" altLang="en-US" dirty="0"/>
                  <a:t>的</a:t>
                </a:r>
                <a:r>
                  <a:rPr lang="zh-CN" altLang="en-US" dirty="0" smtClean="0"/>
                  <a:t>最小公倍数是</a:t>
                </a:r>
                <a:r>
                  <a:rPr lang="zh-CN" altLang="en-US" dirty="0"/>
                  <a:t>多少</a:t>
                </a:r>
                <a:r>
                  <a:rPr lang="zh-CN" altLang="en-US" dirty="0" smtClean="0"/>
                  <a:t>？</a:t>
                </a:r>
                <a:endParaRPr lang="en-US" altLang="zh-CN" dirty="0" smtClean="0"/>
              </a:p>
              <a:p>
                <a:r>
                  <a:rPr lang="zh-CN" altLang="en-US" dirty="0" smtClean="0"/>
                  <a:t>解</a:t>
                </a:r>
                <a:r>
                  <a:rPr lang="en-US" altLang="zh-CN" dirty="0" smtClean="0"/>
                  <a:t>:24</a:t>
                </a:r>
                <a:r>
                  <a:rPr lang="zh-CN" altLang="en-US" dirty="0" smtClean="0"/>
                  <a:t>的倍数有</a:t>
                </a:r>
                <a:r>
                  <a:rPr lang="en-US" altLang="zh-CN" dirty="0" smtClean="0"/>
                  <a:t>24,48,72,… 36</a:t>
                </a:r>
                <a:r>
                  <a:rPr lang="zh-CN" altLang="en-US" dirty="0" smtClean="0"/>
                  <a:t>的倍数有</a:t>
                </a:r>
                <a:r>
                  <a:rPr lang="en-US" altLang="zh-CN" dirty="0" smtClean="0"/>
                  <a:t>36,72,…</a:t>
                </a:r>
                <a:r>
                  <a:rPr lang="zh-CN" altLang="en-US" dirty="0" smtClean="0"/>
                  <a:t>因此</a:t>
                </a:r>
                <a14:m>
                  <m:oMath xmlns:m="http://schemas.openxmlformats.org/officeDocument/2006/math">
                    <m:r>
                      <a:rPr lang="en-US" altLang="zh-CN" i="1" dirty="0" smtClean="0">
                        <a:latin typeface="Cambria Math" panose="02040503050406030204" pitchFamily="18" charset="0"/>
                      </a:rPr>
                      <m:t>𝑙𝑐𝑚</m:t>
                    </m:r>
                  </m:oMath>
                </a14:m>
                <a:r>
                  <a:rPr lang="en-US" altLang="zh-CN" dirty="0" smtClean="0"/>
                  <a:t>(24,36)=72.</a:t>
                </a:r>
              </a:p>
              <a:p>
                <a:endParaRPr lang="en-US" altLang="zh-CN" dirty="0" smtClean="0"/>
              </a:p>
              <a:p>
                <a:r>
                  <a:rPr lang="zh-CN" altLang="en-US" dirty="0" smtClean="0"/>
                  <a:t>例</a:t>
                </a:r>
                <a:r>
                  <a:rPr lang="en-US" altLang="zh-CN" dirty="0" smtClean="0"/>
                  <a:t>:1</a:t>
                </a:r>
                <a:r>
                  <a:rPr lang="zh-CN" altLang="en-US" dirty="0" smtClean="0"/>
                  <a:t>和</a:t>
                </a:r>
                <a:r>
                  <a:rPr lang="en-US" altLang="zh-CN" dirty="0" smtClean="0"/>
                  <a:t>24</a:t>
                </a:r>
                <a:r>
                  <a:rPr lang="zh-CN" altLang="en-US" dirty="0" smtClean="0"/>
                  <a:t>的最小公倍数是多少？</a:t>
                </a:r>
                <a:endParaRPr lang="en-US" altLang="zh-CN" dirty="0" smtClean="0"/>
              </a:p>
              <a:p>
                <a:r>
                  <a:rPr lang="zh-CN" altLang="en-US" dirty="0" smtClean="0"/>
                  <a:t>解</a:t>
                </a:r>
                <a:r>
                  <a:rPr lang="en-US" altLang="zh-CN" dirty="0"/>
                  <a:t>:</a:t>
                </a:r>
                <a:r>
                  <a:rPr lang="en-US" altLang="zh-CN" dirty="0" smtClean="0"/>
                  <a:t>1</a:t>
                </a:r>
                <a:r>
                  <a:rPr lang="zh-CN" altLang="en-US" dirty="0" smtClean="0"/>
                  <a:t>的倍数有</a:t>
                </a:r>
                <a:r>
                  <a:rPr lang="en-US" altLang="zh-CN" dirty="0" smtClean="0"/>
                  <a:t>1,2,3…</a:t>
                </a:r>
                <a:r>
                  <a:rPr lang="zh-CN" altLang="en-US" dirty="0" smtClean="0"/>
                  <a:t>，</a:t>
                </a:r>
                <a:r>
                  <a:rPr lang="en-US" altLang="zh-CN" dirty="0" smtClean="0"/>
                  <a:t>24</a:t>
                </a:r>
                <a:r>
                  <a:rPr lang="zh-CN" altLang="en-US" dirty="0" smtClean="0"/>
                  <a:t>的倍数有</a:t>
                </a:r>
                <a:r>
                  <a:rPr lang="en-US" altLang="zh-CN" dirty="0"/>
                  <a:t>24,48,72,… </a:t>
                </a:r>
                <a:r>
                  <a:rPr lang="zh-CN" altLang="en-US" dirty="0" smtClean="0"/>
                  <a:t>因此</a:t>
                </a:r>
                <a14:m>
                  <m:oMath xmlns:m="http://schemas.openxmlformats.org/officeDocument/2006/math">
                    <m:r>
                      <a:rPr lang="en-US" altLang="zh-CN" i="1" dirty="0" smtClean="0">
                        <a:latin typeface="Cambria Math" panose="02040503050406030204" pitchFamily="18" charset="0"/>
                      </a:rPr>
                      <m:t>𝑙𝑐𝑚</m:t>
                    </m:r>
                    <m:r>
                      <a:rPr lang="en-US" altLang="zh-CN" i="1" dirty="0" smtClean="0">
                        <a:latin typeface="Cambria Math" panose="02040503050406030204" pitchFamily="18" charset="0"/>
                      </a:rPr>
                      <m:t>(1,24)</m:t>
                    </m:r>
                  </m:oMath>
                </a14:m>
                <a:r>
                  <a:rPr lang="en-US" altLang="zh-CN" dirty="0" smtClean="0"/>
                  <a:t>=24</a:t>
                </a:r>
              </a:p>
              <a:p>
                <a:r>
                  <a:rPr lang="zh-CN" altLang="en-US" dirty="0" smtClean="0"/>
                  <a:t>备注</a:t>
                </a:r>
                <a:r>
                  <a:rPr lang="en-US" altLang="zh-CN" dirty="0" smtClean="0"/>
                  <a:t>: </a:t>
                </a:r>
                <a14:m>
                  <m:oMath xmlns:m="http://schemas.openxmlformats.org/officeDocument/2006/math">
                    <m:r>
                      <a:rPr lang="en-US" altLang="zh-CN" i="1" dirty="0" smtClean="0">
                        <a:latin typeface="Cambria Math" panose="02040503050406030204" pitchFamily="18" charset="0"/>
                      </a:rPr>
                      <m:t>𝑙𝑐𝑚</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𝑎</m:t>
                    </m:r>
                  </m:oMath>
                </a14:m>
                <a:r>
                  <a:rPr lang="zh-CN" altLang="en-US" dirty="0" smtClean="0"/>
                  <a:t>为任意的正整数</a:t>
                </a:r>
                <a:endParaRPr lang="en-US" altLang="zh-CN" dirty="0"/>
              </a:p>
              <a:p>
                <a:endParaRPr lang="en-US" altLang="zh-CN" sz="3000" dirty="0" smtClean="0"/>
              </a:p>
              <a:p>
                <a:endParaRPr lang="en-US" sz="3000" dirty="0"/>
              </a:p>
              <a:p>
                <a:endParaRPr lang="en-US" sz="3000" dirty="0" smtClean="0"/>
              </a:p>
              <a:p>
                <a:endParaRPr lang="en-US" sz="3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942"/>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C539EE53-D2B0-4C65-9A51-F2DEBB813EA0}"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83</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87525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down)">
                                      <p:cBhvr>
                                        <p:cTn id="17" dur="500"/>
                                        <p:tgtEl>
                                          <p:spTgt spid="3">
                                            <p:txEl>
                                              <p:pRg st="6" end="6"/>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wipe(down)">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2971800"/>
            <a:ext cx="11277599" cy="2362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最小公倍数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r>
                  <a:rPr lang="zh-CN" altLang="en-US" dirty="0" smtClean="0"/>
                  <a:t>方法一</a:t>
                </a:r>
                <a:r>
                  <a:rPr lang="en-US" altLang="zh-CN" dirty="0"/>
                  <a:t>:</a:t>
                </a:r>
                <a:r>
                  <a:rPr lang="zh-CN" altLang="en-US" dirty="0"/>
                  <a:t>以上求解两个整数的</a:t>
                </a:r>
                <a:r>
                  <a:rPr lang="zh-CN" altLang="en-US" dirty="0" smtClean="0"/>
                  <a:t>最小公倍数都是</a:t>
                </a:r>
                <a:r>
                  <a:rPr lang="zh-CN" altLang="en-US" dirty="0"/>
                  <a:t>通过定义首先找出两</a:t>
                </a:r>
                <a:r>
                  <a:rPr lang="zh-CN" altLang="en-US" dirty="0" smtClean="0"/>
                  <a:t>个数各自的倍数</a:t>
                </a:r>
                <a:r>
                  <a:rPr lang="en-US" altLang="zh-CN" dirty="0" smtClean="0"/>
                  <a:t>, </a:t>
                </a:r>
                <a:r>
                  <a:rPr lang="zh-CN" altLang="en-US" dirty="0" smtClean="0"/>
                  <a:t>然后</a:t>
                </a:r>
                <a:r>
                  <a:rPr lang="zh-CN" altLang="en-US" dirty="0"/>
                  <a:t>再找出</a:t>
                </a:r>
                <a:r>
                  <a:rPr lang="zh-CN" altLang="en-US" dirty="0" smtClean="0"/>
                  <a:t>最小的那个</a:t>
                </a:r>
                <a:r>
                  <a:rPr lang="zh-CN" altLang="en-US" dirty="0"/>
                  <a:t>公倍数</a:t>
                </a:r>
                <a:r>
                  <a:rPr lang="en-US" altLang="zh-CN" dirty="0" smtClean="0"/>
                  <a:t>.</a:t>
                </a:r>
                <a:endParaRPr lang="en-US" altLang="zh-CN" dirty="0"/>
              </a:p>
              <a:p>
                <a:pPr>
                  <a:lnSpc>
                    <a:spcPct val="120000"/>
                  </a:lnSpc>
                </a:pPr>
                <a:r>
                  <a:rPr lang="zh-CN" altLang="en-US" dirty="0"/>
                  <a:t>方法二</a:t>
                </a:r>
                <a:r>
                  <a:rPr lang="en-US" altLang="zh-CN" dirty="0"/>
                  <a:t>:</a:t>
                </a:r>
                <a:r>
                  <a:rPr lang="zh-CN" altLang="en-US" dirty="0"/>
                  <a:t>利用整数的素因子分解式也能求解两个整数的</a:t>
                </a:r>
                <a:r>
                  <a:rPr lang="zh-CN" altLang="en-US" dirty="0" smtClean="0"/>
                  <a:t>最</a:t>
                </a:r>
                <a:r>
                  <a:rPr lang="zh-CN" altLang="en-US" dirty="0"/>
                  <a:t>小公倍数</a:t>
                </a:r>
                <a:r>
                  <a:rPr lang="en-US" altLang="zh-CN" dirty="0" smtClean="0"/>
                  <a:t>.</a:t>
                </a:r>
              </a:p>
              <a:p>
                <a:pPr>
                  <a:lnSpc>
                    <a:spcPct val="120000"/>
                  </a:lnSpc>
                </a:pPr>
                <a:r>
                  <a:rPr lang="zh-CN" altLang="en-US" dirty="0" smtClean="0"/>
                  <a:t>假设</a:t>
                </a:r>
                <a:r>
                  <a:rPr lang="zh-CN" altLang="en-US" dirty="0"/>
                  <a:t>两个正整数</a:t>
                </a:r>
                <a14:m>
                  <m:oMath xmlns:m="http://schemas.openxmlformats.org/officeDocument/2006/math">
                    <m:r>
                      <a:rPr lang="en-US" altLang="zh-CN" i="1" dirty="0" smtClean="0">
                        <a:latin typeface="Cambria Math" panose="02040503050406030204" pitchFamily="18" charset="0"/>
                      </a:rPr>
                      <m:t>𝑎</m:t>
                    </m:r>
                  </m:oMath>
                </a14:m>
                <a:r>
                  <a:rPr lang="zh-CN" altLang="en-US" dirty="0"/>
                  <a:t>和</a:t>
                </a:r>
                <a14:m>
                  <m:oMath xmlns:m="http://schemas.openxmlformats.org/officeDocument/2006/math">
                    <m:r>
                      <a:rPr lang="en-US" altLang="zh-CN" i="1" dirty="0" smtClean="0">
                        <a:latin typeface="Cambria Math" panose="02040503050406030204" pitchFamily="18" charset="0"/>
                      </a:rPr>
                      <m:t>𝑏</m:t>
                    </m:r>
                  </m:oMath>
                </a14:m>
                <a:r>
                  <a:rPr lang="zh-CN" altLang="en-US" dirty="0"/>
                  <a:t>的素因子分解式分别</a:t>
                </a:r>
                <a:r>
                  <a:rPr lang="zh-CN" altLang="en-US" dirty="0" smtClean="0"/>
                  <a:t>为</a:t>
                </a:r>
                <a:r>
                  <a:rPr lang="en-US" altLang="zh-CN" dirty="0" smtClean="0"/>
                  <a:t>:</a:t>
                </a:r>
                <a:endParaRPr lang="en-US" altLang="zh-CN" dirty="0"/>
              </a:p>
              <a:p>
                <a:pPr marL="0" indent="0" algn="ctr">
                  <a:buNone/>
                </a:pP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1</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2</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𝑛</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sup>
                    </m:sSubSup>
                  </m:oMath>
                </a14:m>
                <a:r>
                  <a:rPr lang="en-US" altLang="zh-CN" dirty="0"/>
                  <a:t>, </a:t>
                </a:r>
                <a14:m>
                  <m:oMath xmlns:m="http://schemas.openxmlformats.org/officeDocument/2006/math">
                    <m:r>
                      <a:rPr lang="en-US" altLang="zh-CN" i="1">
                        <a:latin typeface="Cambria Math" panose="02040503050406030204" pitchFamily="18" charset="0"/>
                      </a:rPr>
                      <m:t>𝑏</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1</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2</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𝑛</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𝑛</m:t>
                            </m:r>
                          </m:sub>
                        </m:sSub>
                      </m:sup>
                    </m:sSubSup>
                  </m:oMath>
                </a14:m>
                <a:endParaRPr lang="en-US" altLang="zh-CN" dirty="0" smtClean="0"/>
              </a:p>
              <a:p>
                <a:pPr marL="0" indent="0">
                  <a:buNone/>
                </a:pPr>
                <a:r>
                  <a:rPr lang="zh-CN" altLang="en-US" dirty="0" smtClean="0"/>
                  <a:t>    那么最小公倍数为</a:t>
                </a:r>
                <a:r>
                  <a:rPr lang="en-US" altLang="zh-CN" dirty="0" smtClean="0"/>
                  <a:t>:</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sz="3200" i="1">
                              <a:latin typeface="Cambria Math" panose="02040503050406030204" pitchFamily="18" charset="0"/>
                            </a:rPr>
                          </m:ctrlPr>
                        </m:funcPr>
                        <m:fName>
                          <m:r>
                            <a:rPr lang="en-US" altLang="zh-CN" sz="3200" b="0" i="1" smtClean="0">
                              <a:latin typeface="Cambria Math" panose="02040503050406030204" pitchFamily="18" charset="0"/>
                            </a:rPr>
                            <m:t>𝑙𝑐𝑚</m:t>
                          </m:r>
                        </m:fName>
                        <m:e>
                          <m:d>
                            <m:dPr>
                              <m:ctrlPr>
                                <a:rPr lang="en-US" altLang="zh-CN" sz="3200" i="1">
                                  <a:latin typeface="Cambria Math" panose="02040503050406030204" pitchFamily="18" charset="0"/>
                                </a:rPr>
                              </m:ctrlPr>
                            </m:dPr>
                            <m:e>
                              <m:r>
                                <a:rPr lang="en-US" altLang="zh-CN" sz="3200" i="1">
                                  <a:latin typeface="Cambria Math" panose="02040503050406030204" pitchFamily="18" charset="0"/>
                                </a:rPr>
                                <m:t>𝑎</m:t>
                              </m:r>
                              <m:r>
                                <a:rPr lang="en-US" altLang="zh-CN" sz="3200" i="1">
                                  <a:latin typeface="Cambria Math" panose="02040503050406030204" pitchFamily="18" charset="0"/>
                                </a:rPr>
                                <m:t>,</m:t>
                              </m:r>
                              <m:r>
                                <a:rPr lang="en-US" altLang="zh-CN" sz="3200" i="1">
                                  <a:latin typeface="Cambria Math" panose="02040503050406030204" pitchFamily="18" charset="0"/>
                                </a:rPr>
                                <m:t>𝑏</m:t>
                              </m:r>
                            </m:e>
                          </m:d>
                        </m:e>
                      </m:func>
                      <m:r>
                        <a:rPr lang="en-US" altLang="zh-CN" sz="3200" i="1">
                          <a:latin typeface="Cambria Math" panose="02040503050406030204" pitchFamily="18" charset="0"/>
                        </a:rPr>
                        <m:t>=</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𝑝</m:t>
                          </m:r>
                        </m:e>
                        <m:sub>
                          <m:r>
                            <a:rPr lang="en-US" altLang="zh-CN" sz="3200" i="1">
                              <a:latin typeface="Cambria Math" panose="02040503050406030204" pitchFamily="18" charset="0"/>
                            </a:rPr>
                            <m:t>1</m:t>
                          </m:r>
                        </m:sub>
                        <m:sup>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m</m:t>
                              </m:r>
                              <m:r>
                                <m:rPr>
                                  <m:sty m:val="p"/>
                                </m:rPr>
                                <a:rPr lang="en-US" altLang="zh-CN" sz="3200" b="0" i="0" smtClean="0">
                                  <a:latin typeface="Cambria Math" panose="02040503050406030204" pitchFamily="18" charset="0"/>
                                </a:rPr>
                                <m:t>ax</m:t>
                              </m:r>
                              <m:r>
                                <a:rPr lang="en-US" altLang="zh-CN" sz="3200" i="1">
                                  <a:latin typeface="Cambria Math" panose="02040503050406030204" pitchFamily="18" charset="0"/>
                                </a:rPr>
                                <m:t>⁡(</m:t>
                              </m:r>
                              <m:r>
                                <a:rPr lang="en-US" altLang="zh-CN" sz="3200" i="1">
                                  <a:latin typeface="Cambria Math" panose="02040503050406030204" pitchFamily="18" charset="0"/>
                                </a:rPr>
                                <m:t>𝑎</m:t>
                              </m:r>
                            </m:e>
                            <m:sub>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𝑏</m:t>
                              </m:r>
                            </m:e>
                            <m:sub>
                              <m:r>
                                <a:rPr lang="en-US" altLang="zh-CN" sz="3200" i="1">
                                  <a:latin typeface="Cambria Math" panose="02040503050406030204" pitchFamily="18" charset="0"/>
                                </a:rPr>
                                <m:t>1</m:t>
                              </m:r>
                            </m:sub>
                          </m:sSub>
                          <m:r>
                            <a:rPr lang="en-US" altLang="zh-CN" sz="3200" i="1">
                              <a:latin typeface="Cambria Math" panose="02040503050406030204" pitchFamily="18" charset="0"/>
                            </a:rPr>
                            <m:t>)</m:t>
                          </m:r>
                        </m:sup>
                      </m:sSubSup>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𝑝</m:t>
                          </m:r>
                        </m:e>
                        <m:sub>
                          <m:r>
                            <a:rPr lang="en-US" altLang="zh-CN" sz="3200" i="1">
                              <a:latin typeface="Cambria Math" panose="02040503050406030204" pitchFamily="18" charset="0"/>
                            </a:rPr>
                            <m:t>2</m:t>
                          </m:r>
                        </m:sub>
                        <m:sup>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m</m:t>
                              </m:r>
                              <m:r>
                                <m:rPr>
                                  <m:sty m:val="p"/>
                                </m:rPr>
                                <a:rPr lang="en-US" altLang="zh-CN" sz="3200" b="0" i="0" smtClean="0">
                                  <a:latin typeface="Cambria Math" panose="02040503050406030204" pitchFamily="18" charset="0"/>
                                </a:rPr>
                                <m:t>ax</m:t>
                              </m:r>
                              <m:r>
                                <a:rPr lang="en-US" altLang="zh-CN" sz="3200" i="1">
                                  <a:latin typeface="Cambria Math" panose="02040503050406030204" pitchFamily="18" charset="0"/>
                                </a:rPr>
                                <m:t>⁡(</m:t>
                              </m:r>
                              <m:r>
                                <a:rPr lang="en-US" altLang="zh-CN" sz="3200" i="1">
                                  <a:latin typeface="Cambria Math" panose="02040503050406030204" pitchFamily="18" charset="0"/>
                                </a:rPr>
                                <m:t>𝑎</m:t>
                              </m:r>
                            </m:e>
                            <m:sub>
                              <m:r>
                                <a:rPr lang="en-US" altLang="zh-CN" sz="3200" i="1">
                                  <a:latin typeface="Cambria Math" panose="02040503050406030204" pitchFamily="18" charset="0"/>
                                </a:rPr>
                                <m:t>2</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𝑏</m:t>
                              </m:r>
                            </m:e>
                            <m:sub>
                              <m:r>
                                <a:rPr lang="en-US" altLang="zh-CN" sz="3200" i="1">
                                  <a:latin typeface="Cambria Math" panose="02040503050406030204" pitchFamily="18" charset="0"/>
                                </a:rPr>
                                <m:t>2</m:t>
                              </m:r>
                            </m:sub>
                          </m:sSub>
                          <m:r>
                            <a:rPr lang="en-US" altLang="zh-CN" sz="3200" i="1">
                              <a:latin typeface="Cambria Math" panose="02040503050406030204" pitchFamily="18" charset="0"/>
                            </a:rPr>
                            <m:t>)</m:t>
                          </m:r>
                        </m:sup>
                      </m:sSubSup>
                      <m:r>
                        <a:rPr lang="en-US" altLang="zh-CN" sz="3200" i="1">
                          <a:latin typeface="Cambria Math" panose="02040503050406030204" pitchFamily="18" charset="0"/>
                          <a:ea typeface="Cambria Math" panose="02040503050406030204" pitchFamily="18" charset="0"/>
                        </a:rPr>
                        <m:t>⋯</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𝑝</m:t>
                          </m:r>
                        </m:e>
                        <m:sub>
                          <m:r>
                            <a:rPr lang="en-US" altLang="zh-CN" sz="3200" i="1">
                              <a:latin typeface="Cambria Math" panose="02040503050406030204" pitchFamily="18" charset="0"/>
                            </a:rPr>
                            <m:t>𝑛</m:t>
                          </m:r>
                        </m:sub>
                        <m:sup>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m</m:t>
                              </m:r>
                              <m:r>
                                <m:rPr>
                                  <m:sty m:val="p"/>
                                </m:rPr>
                                <a:rPr lang="en-US" altLang="zh-CN" sz="3200" b="0" i="0" smtClean="0">
                                  <a:latin typeface="Cambria Math" panose="02040503050406030204" pitchFamily="18" charset="0"/>
                                </a:rPr>
                                <m:t>ax</m:t>
                              </m:r>
                              <m:r>
                                <a:rPr lang="en-US" altLang="zh-CN" sz="3200" i="1">
                                  <a:latin typeface="Cambria Math" panose="02040503050406030204" pitchFamily="18" charset="0"/>
                                </a:rPr>
                                <m:t>⁡(</m:t>
                              </m:r>
                              <m:r>
                                <a:rPr lang="en-US" altLang="zh-CN" sz="3200" i="1">
                                  <a:latin typeface="Cambria Math" panose="02040503050406030204" pitchFamily="18" charset="0"/>
                                </a:rPr>
                                <m:t>𝑎</m:t>
                              </m:r>
                            </m:e>
                            <m:sub>
                              <m:r>
                                <a:rPr lang="en-US" altLang="zh-CN" sz="3200" i="1">
                                  <a:latin typeface="Cambria Math" panose="02040503050406030204" pitchFamily="18" charset="0"/>
                                </a:rPr>
                                <m:t>𝑛</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𝑏</m:t>
                              </m:r>
                            </m:e>
                            <m:sub>
                              <m:r>
                                <a:rPr lang="en-US" altLang="zh-CN" sz="3200" i="1">
                                  <a:latin typeface="Cambria Math" panose="02040503050406030204" pitchFamily="18" charset="0"/>
                                </a:rPr>
                                <m:t>𝑛</m:t>
                              </m:r>
                            </m:sub>
                          </m:sSub>
                          <m:r>
                            <a:rPr lang="en-US" altLang="zh-CN" sz="3200" i="1">
                              <a:latin typeface="Cambria Math" panose="02040503050406030204" pitchFamily="18" charset="0"/>
                            </a:rPr>
                            <m:t>)</m:t>
                          </m:r>
                        </m:sup>
                      </m:sSubSup>
                    </m:oMath>
                  </m:oMathPara>
                </a14:m>
                <a:endParaRPr lang="en-US" altLang="zh-CN" sz="3000" dirty="0" smtClean="0"/>
              </a:p>
              <a:p>
                <a:endParaRPr lang="en-US" altLang="zh-CN"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C539EE53-D2B0-4C65-9A51-F2DEBB813EA0}"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84</a:t>
            </a:fld>
            <a:endParaRPr lang="zh-CN" altLang="en-US" dirty="0"/>
          </a:p>
        </p:txBody>
      </p:sp>
      <p:sp>
        <p:nvSpPr>
          <p:cNvPr id="12"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5953950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最小公倍数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sz="3000" dirty="0" smtClean="0"/>
                  <a:t>例</a:t>
                </a:r>
                <a:r>
                  <a:rPr lang="en-US" altLang="zh-CN" sz="3000" dirty="0"/>
                  <a:t>:</a:t>
                </a:r>
                <a:r>
                  <a:rPr lang="zh-CN" altLang="en-US" sz="3000" dirty="0" smtClean="0"/>
                  <a:t>求</a:t>
                </a:r>
                <a14:m>
                  <m:oMath xmlns:m="http://schemas.openxmlformats.org/officeDocument/2006/math">
                    <m:sSup>
                      <m:sSupPr>
                        <m:ctrlPr>
                          <a:rPr lang="en-US" altLang="zh-CN" sz="3000" i="1" smtClean="0">
                            <a:latin typeface="Cambria Math" panose="02040503050406030204" pitchFamily="18" charset="0"/>
                          </a:rPr>
                        </m:ctrlPr>
                      </m:sSupPr>
                      <m:e>
                        <m:r>
                          <a:rPr lang="en-US" altLang="zh-CN" sz="3000" b="0" i="1" smtClean="0">
                            <a:latin typeface="Cambria Math" panose="02040503050406030204" pitchFamily="18" charset="0"/>
                          </a:rPr>
                          <m:t>2</m:t>
                        </m:r>
                      </m:e>
                      <m:sup>
                        <m:r>
                          <a:rPr lang="en-US" altLang="zh-CN" sz="3000" b="0" i="1" smtClean="0">
                            <a:latin typeface="Cambria Math" panose="02040503050406030204" pitchFamily="18" charset="0"/>
                          </a:rPr>
                          <m:t>3</m:t>
                        </m:r>
                      </m:sup>
                    </m:sSup>
                    <m:sSup>
                      <m:sSupPr>
                        <m:ctrlPr>
                          <a:rPr lang="en-US" altLang="zh-CN" sz="3000" i="1">
                            <a:latin typeface="Cambria Math" panose="02040503050406030204" pitchFamily="18" charset="0"/>
                          </a:rPr>
                        </m:ctrlPr>
                      </m:sSupPr>
                      <m:e>
                        <m:r>
                          <a:rPr lang="en-US" altLang="zh-CN" sz="3000" b="0" i="1" smtClean="0">
                            <a:latin typeface="Cambria Math" panose="02040503050406030204" pitchFamily="18" charset="0"/>
                          </a:rPr>
                          <m:t>3</m:t>
                        </m:r>
                      </m:e>
                      <m:sup>
                        <m:r>
                          <a:rPr lang="en-US" altLang="zh-CN" sz="3000" b="0" i="1" smtClean="0">
                            <a:latin typeface="Cambria Math" panose="02040503050406030204" pitchFamily="18" charset="0"/>
                          </a:rPr>
                          <m:t>5</m:t>
                        </m:r>
                      </m:sup>
                    </m:sSup>
                    <m:sSup>
                      <m:sSupPr>
                        <m:ctrlPr>
                          <a:rPr lang="en-US" altLang="zh-CN" sz="3000" i="1">
                            <a:latin typeface="Cambria Math" panose="02040503050406030204" pitchFamily="18" charset="0"/>
                          </a:rPr>
                        </m:ctrlPr>
                      </m:sSupPr>
                      <m:e>
                        <m:r>
                          <a:rPr lang="en-US" altLang="zh-CN" sz="3000" b="0" i="1" smtClean="0">
                            <a:latin typeface="Cambria Math" panose="02040503050406030204" pitchFamily="18" charset="0"/>
                          </a:rPr>
                          <m:t>7</m:t>
                        </m:r>
                      </m:e>
                      <m:sup>
                        <m:r>
                          <a:rPr lang="en-US" altLang="zh-CN" sz="3000" b="0" i="1" smtClean="0">
                            <a:latin typeface="Cambria Math" panose="02040503050406030204" pitchFamily="18" charset="0"/>
                          </a:rPr>
                          <m:t>2</m:t>
                        </m:r>
                      </m:sup>
                    </m:sSup>
                    <m:r>
                      <a:rPr lang="zh-CN" altLang="en-US" sz="3000" i="1" smtClean="0">
                        <a:latin typeface="Cambria Math" panose="02040503050406030204" pitchFamily="18" charset="0"/>
                      </a:rPr>
                      <m:t>和</m:t>
                    </m:r>
                    <m:sSup>
                      <m:sSupPr>
                        <m:ctrlPr>
                          <a:rPr lang="en-US" altLang="zh-CN" sz="3000" i="1">
                            <a:latin typeface="Cambria Math" panose="02040503050406030204" pitchFamily="18" charset="0"/>
                          </a:rPr>
                        </m:ctrlPr>
                      </m:sSupPr>
                      <m:e>
                        <m:r>
                          <a:rPr lang="en-US" altLang="zh-CN" sz="3000" b="0" i="1">
                            <a:latin typeface="Cambria Math" panose="02040503050406030204" pitchFamily="18" charset="0"/>
                          </a:rPr>
                          <m:t> </m:t>
                        </m:r>
                        <m:r>
                          <a:rPr lang="en-US" altLang="zh-CN" sz="3000" i="1">
                            <a:latin typeface="Cambria Math" panose="02040503050406030204" pitchFamily="18" charset="0"/>
                          </a:rPr>
                          <m:t>2</m:t>
                        </m:r>
                      </m:e>
                      <m:sup>
                        <m:r>
                          <a:rPr lang="en-US" altLang="zh-CN" sz="3000" b="0" i="1" smtClean="0">
                            <a:latin typeface="Cambria Math" panose="02040503050406030204" pitchFamily="18" charset="0"/>
                          </a:rPr>
                          <m:t>4</m:t>
                        </m:r>
                      </m:sup>
                    </m:sSup>
                    <m:sSup>
                      <m:sSupPr>
                        <m:ctrlPr>
                          <a:rPr lang="en-US" altLang="zh-CN" sz="3000" i="1">
                            <a:latin typeface="Cambria Math" panose="02040503050406030204" pitchFamily="18" charset="0"/>
                          </a:rPr>
                        </m:ctrlPr>
                      </m:sSupPr>
                      <m:e>
                        <m:r>
                          <a:rPr lang="en-US" altLang="zh-CN" sz="3000" b="0" i="1" smtClean="0">
                            <a:latin typeface="Cambria Math" panose="02040503050406030204" pitchFamily="18" charset="0"/>
                          </a:rPr>
                          <m:t>3</m:t>
                        </m:r>
                      </m:e>
                      <m:sup>
                        <m:r>
                          <a:rPr lang="en-US" altLang="zh-CN" sz="3000" i="1">
                            <a:latin typeface="Cambria Math" panose="02040503050406030204" pitchFamily="18" charset="0"/>
                          </a:rPr>
                          <m:t>3</m:t>
                        </m:r>
                      </m:sup>
                    </m:sSup>
                  </m:oMath>
                </a14:m>
                <a:r>
                  <a:rPr lang="zh-CN" altLang="en-US" sz="3000" dirty="0" smtClean="0"/>
                  <a:t>的最小公倍数</a:t>
                </a:r>
                <a:endParaRPr lang="en-US" altLang="zh-CN" sz="3000" dirty="0" smtClean="0"/>
              </a:p>
              <a:p>
                <a:r>
                  <a:rPr lang="zh-CN" altLang="en-US" sz="3000" dirty="0" smtClean="0"/>
                  <a:t>解</a:t>
                </a:r>
                <a:r>
                  <a:rPr lang="en-US" altLang="zh-CN" sz="3000" dirty="0" smtClean="0"/>
                  <a:t>:</a:t>
                </a:r>
                <a14:m>
                  <m:oMath xmlns:m="http://schemas.openxmlformats.org/officeDocument/2006/math">
                    <m:r>
                      <a:rPr lang="en-US" sz="3000" i="1" dirty="0" smtClean="0">
                        <a:latin typeface="Cambria Math" panose="02040503050406030204" pitchFamily="18" charset="0"/>
                      </a:rPr>
                      <m:t>𝑙𝑐𝑚</m:t>
                    </m:r>
                  </m:oMath>
                </a14:m>
                <a:r>
                  <a:rPr lang="en-US" sz="3000" dirty="0" smtClean="0"/>
                  <a:t>(</a:t>
                </a:r>
                <a14:m>
                  <m:oMath xmlns:m="http://schemas.openxmlformats.org/officeDocument/2006/math">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2</m:t>
                        </m:r>
                      </m:e>
                      <m:sup>
                        <m:r>
                          <a:rPr lang="en-US" altLang="zh-CN" sz="3000" i="1">
                            <a:latin typeface="Cambria Math" panose="02040503050406030204" pitchFamily="18" charset="0"/>
                          </a:rPr>
                          <m:t>3</m:t>
                        </m:r>
                      </m:sup>
                    </m:sSup>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3</m:t>
                        </m:r>
                      </m:e>
                      <m:sup>
                        <m:r>
                          <a:rPr lang="en-US" altLang="zh-CN" sz="3000" i="1">
                            <a:latin typeface="Cambria Math" panose="02040503050406030204" pitchFamily="18" charset="0"/>
                          </a:rPr>
                          <m:t>5</m:t>
                        </m:r>
                      </m:sup>
                    </m:sSup>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7</m:t>
                        </m:r>
                      </m:e>
                      <m:sup>
                        <m:r>
                          <a:rPr lang="en-US" altLang="zh-CN" sz="3000" i="1">
                            <a:latin typeface="Cambria Math" panose="02040503050406030204" pitchFamily="18" charset="0"/>
                          </a:rPr>
                          <m:t>2</m:t>
                        </m:r>
                      </m:sup>
                    </m:sSup>
                  </m:oMath>
                </a14:m>
                <a:r>
                  <a:rPr lang="en-US" sz="3000" dirty="0" smtClean="0"/>
                  <a:t>, </a:t>
                </a:r>
                <a14:m>
                  <m:oMath xmlns:m="http://schemas.openxmlformats.org/officeDocument/2006/math">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 2</m:t>
                        </m:r>
                      </m:e>
                      <m:sup>
                        <m:r>
                          <a:rPr lang="en-US" altLang="zh-CN" sz="3000" i="1">
                            <a:latin typeface="Cambria Math" panose="02040503050406030204" pitchFamily="18" charset="0"/>
                          </a:rPr>
                          <m:t>4</m:t>
                        </m:r>
                      </m:sup>
                    </m:sSup>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3</m:t>
                        </m:r>
                      </m:e>
                      <m:sup>
                        <m:r>
                          <a:rPr lang="en-US" altLang="zh-CN" sz="3000" i="1">
                            <a:latin typeface="Cambria Math" panose="02040503050406030204" pitchFamily="18" charset="0"/>
                          </a:rPr>
                          <m:t>3</m:t>
                        </m:r>
                      </m:sup>
                    </m:sSup>
                  </m:oMath>
                </a14:m>
                <a:r>
                  <a:rPr lang="en-US" sz="3000" dirty="0" smtClean="0"/>
                  <a:t>) =</a:t>
                </a:r>
                <a14:m>
                  <m:oMath xmlns:m="http://schemas.openxmlformats.org/officeDocument/2006/math">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2</m:t>
                        </m:r>
                      </m:e>
                      <m:sup>
                        <m:r>
                          <m:rPr>
                            <m:sty m:val="p"/>
                          </m:rPr>
                          <a:rPr lang="en-US" altLang="zh-CN" sz="3000" b="0" i="0" smtClean="0">
                            <a:latin typeface="Cambria Math" panose="02040503050406030204" pitchFamily="18" charset="0"/>
                          </a:rPr>
                          <m:t>max</m:t>
                        </m:r>
                        <m:r>
                          <a:rPr lang="en-US" altLang="zh-CN" sz="3000" b="0" i="1" smtClean="0">
                            <a:latin typeface="Cambria Math" panose="02040503050406030204" pitchFamily="18" charset="0"/>
                          </a:rPr>
                          <m:t>⁡(</m:t>
                        </m:r>
                        <m:r>
                          <a:rPr lang="en-US" altLang="zh-CN" sz="3000" i="1">
                            <a:latin typeface="Cambria Math" panose="02040503050406030204" pitchFamily="18" charset="0"/>
                          </a:rPr>
                          <m:t>3</m:t>
                        </m:r>
                        <m:r>
                          <a:rPr lang="en-US" altLang="zh-CN" sz="3000" b="0" i="1" smtClean="0">
                            <a:latin typeface="Cambria Math" panose="02040503050406030204" pitchFamily="18" charset="0"/>
                          </a:rPr>
                          <m:t>,4)</m:t>
                        </m:r>
                      </m:sup>
                    </m:sSup>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3</m:t>
                        </m:r>
                      </m:e>
                      <m:sup>
                        <m:r>
                          <m:rPr>
                            <m:sty m:val="p"/>
                          </m:rPr>
                          <a:rPr lang="en-US" altLang="zh-CN" sz="3000" b="0" i="0" smtClean="0">
                            <a:latin typeface="Cambria Math" panose="02040503050406030204" pitchFamily="18" charset="0"/>
                          </a:rPr>
                          <m:t>max</m:t>
                        </m:r>
                        <m:r>
                          <a:rPr lang="en-US" altLang="zh-CN" sz="3000" b="0" i="1" smtClean="0">
                            <a:latin typeface="Cambria Math" panose="02040503050406030204" pitchFamily="18" charset="0"/>
                          </a:rPr>
                          <m:t>⁡(</m:t>
                        </m:r>
                        <m:r>
                          <a:rPr lang="en-US" altLang="zh-CN" sz="3000" i="1">
                            <a:latin typeface="Cambria Math" panose="02040503050406030204" pitchFamily="18" charset="0"/>
                          </a:rPr>
                          <m:t>5</m:t>
                        </m:r>
                        <m:r>
                          <a:rPr lang="en-US" altLang="zh-CN" sz="3000" b="0" i="1" smtClean="0">
                            <a:latin typeface="Cambria Math" panose="02040503050406030204" pitchFamily="18" charset="0"/>
                          </a:rPr>
                          <m:t>,3)</m:t>
                        </m:r>
                      </m:sup>
                    </m:sSup>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7</m:t>
                        </m:r>
                      </m:e>
                      <m:sup>
                        <m:r>
                          <m:rPr>
                            <m:sty m:val="p"/>
                          </m:rPr>
                          <a:rPr lang="en-US" altLang="zh-CN" sz="3000" b="0" i="0" smtClean="0">
                            <a:latin typeface="Cambria Math" panose="02040503050406030204" pitchFamily="18" charset="0"/>
                          </a:rPr>
                          <m:t>max</m:t>
                        </m:r>
                        <m:r>
                          <a:rPr lang="en-US" altLang="zh-CN" sz="3000" b="0" i="1" smtClean="0">
                            <a:latin typeface="Cambria Math" panose="02040503050406030204" pitchFamily="18" charset="0"/>
                          </a:rPr>
                          <m:t>⁡(</m:t>
                        </m:r>
                        <m:r>
                          <a:rPr lang="en-US" altLang="zh-CN" sz="3000" i="1">
                            <a:latin typeface="Cambria Math" panose="02040503050406030204" pitchFamily="18" charset="0"/>
                          </a:rPr>
                          <m:t>2</m:t>
                        </m:r>
                        <m:r>
                          <a:rPr lang="en-US" altLang="zh-CN" sz="3000" b="0" i="1" smtClean="0">
                            <a:latin typeface="Cambria Math" panose="02040503050406030204" pitchFamily="18" charset="0"/>
                          </a:rPr>
                          <m:t>,0)</m:t>
                        </m:r>
                      </m:sup>
                    </m:sSup>
                  </m:oMath>
                </a14:m>
                <a:r>
                  <a:rPr lang="en-US" sz="3000" dirty="0" smtClean="0"/>
                  <a:t>=</a:t>
                </a:r>
                <a14:m>
                  <m:oMath xmlns:m="http://schemas.openxmlformats.org/officeDocument/2006/math">
                    <m:sSup>
                      <m:sSupPr>
                        <m:ctrlPr>
                          <a:rPr lang="en-US" altLang="zh-CN" sz="3000" i="1">
                            <a:latin typeface="Cambria Math" panose="02040503050406030204" pitchFamily="18" charset="0"/>
                          </a:rPr>
                        </m:ctrlPr>
                      </m:sSupPr>
                      <m:e>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2</m:t>
                            </m:r>
                          </m:e>
                          <m:sup>
                            <m:r>
                              <a:rPr lang="en-US" altLang="zh-CN" sz="3000" b="0" i="1" smtClean="0">
                                <a:latin typeface="Cambria Math" panose="02040503050406030204" pitchFamily="18" charset="0"/>
                              </a:rPr>
                              <m:t>4</m:t>
                            </m:r>
                          </m:sup>
                        </m:sSup>
                        <m:r>
                          <a:rPr lang="en-US" altLang="zh-CN" sz="3000" i="1">
                            <a:latin typeface="Cambria Math" panose="02040503050406030204" pitchFamily="18" charset="0"/>
                          </a:rPr>
                          <m:t>3</m:t>
                        </m:r>
                      </m:e>
                      <m:sup>
                        <m:r>
                          <a:rPr lang="en-US" altLang="zh-CN" sz="3000" i="1">
                            <a:latin typeface="Cambria Math" panose="02040503050406030204" pitchFamily="18" charset="0"/>
                          </a:rPr>
                          <m:t>5</m:t>
                        </m:r>
                      </m:sup>
                    </m:sSup>
                    <m:sSup>
                      <m:sSupPr>
                        <m:ctrlPr>
                          <a:rPr lang="en-US" altLang="zh-CN" sz="3000" i="1">
                            <a:latin typeface="Cambria Math" panose="02040503050406030204" pitchFamily="18" charset="0"/>
                          </a:rPr>
                        </m:ctrlPr>
                      </m:sSupPr>
                      <m:e>
                        <m:r>
                          <a:rPr lang="en-US" altLang="zh-CN" sz="3000" i="1">
                            <a:latin typeface="Cambria Math" panose="02040503050406030204" pitchFamily="18" charset="0"/>
                          </a:rPr>
                          <m:t>7</m:t>
                        </m:r>
                      </m:e>
                      <m:sup>
                        <m:r>
                          <a:rPr lang="en-US" altLang="zh-CN" sz="3000" i="1">
                            <a:latin typeface="Cambria Math" panose="02040503050406030204" pitchFamily="18" charset="0"/>
                          </a:rPr>
                          <m:t>2</m:t>
                        </m:r>
                      </m:sup>
                    </m:sSup>
                  </m:oMath>
                </a14:m>
                <a:endParaRPr lang="en-US" sz="3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5" t="-1429"/>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C539EE53-D2B0-4C65-9A51-F2DEBB813EA0}"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85</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22080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600200"/>
            <a:ext cx="11277599" cy="685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最小公倍数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两</a:t>
                </a:r>
                <a:r>
                  <a:rPr lang="zh-CN" altLang="en-US" dirty="0" smtClean="0"/>
                  <a:t>个正整数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的最大公约数和最小公倍数之间的关系</a:t>
                </a:r>
                <a:endParaRPr lang="en-US" altLang="zh-CN" dirty="0" smtClean="0"/>
              </a:p>
              <a:p>
                <a:r>
                  <a:rPr lang="zh-CN" altLang="en-US" dirty="0" smtClean="0"/>
                  <a:t>定理</a:t>
                </a:r>
                <a:r>
                  <a:rPr lang="en-US" altLang="zh-CN" dirty="0" smtClean="0"/>
                  <a:t>:</a:t>
                </a:r>
                <a:r>
                  <a:rPr lang="zh-CN" altLang="en-US" dirty="0" smtClean="0"/>
                  <a:t>令</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为正整数</a:t>
                </a:r>
                <a:r>
                  <a:rPr lang="en-US" altLang="zh-CN" dirty="0" smtClean="0"/>
                  <a:t>, </a:t>
                </a:r>
                <a:r>
                  <a:rPr lang="zh-CN" altLang="en-US" dirty="0" smtClean="0"/>
                  <a:t>则</a:t>
                </a:r>
                <a14:m>
                  <m:oMath xmlns:m="http://schemas.openxmlformats.org/officeDocument/2006/math">
                    <m:r>
                      <a:rPr lang="en-US" i="1" dirty="0" smtClean="0">
                        <a:latin typeface="Cambria Math" panose="02040503050406030204" pitchFamily="18" charset="0"/>
                      </a:rPr>
                      <m:t>𝑎𝑏</m:t>
                    </m:r>
                  </m:oMath>
                </a14:m>
                <a:r>
                  <a:rPr lang="en-US" dirty="0" smtClean="0"/>
                  <a:t> </a:t>
                </a:r>
                <a14:m>
                  <m:oMath xmlns:m="http://schemas.openxmlformats.org/officeDocument/2006/math">
                    <m:r>
                      <a:rPr lang="en-US" i="1" dirty="0" smtClean="0">
                        <a:latin typeface="Cambria Math" panose="02040503050406030204" pitchFamily="18" charset="0"/>
                      </a:rPr>
                      <m:t>= </m:t>
                    </m:r>
                    <m:r>
                      <m:rPr>
                        <m:sty m:val="p"/>
                      </m:rPr>
                      <a:rPr lang="en-US" i="1" dirty="0" err="1" smtClean="0">
                        <a:latin typeface="Cambria Math" panose="02040503050406030204" pitchFamily="18" charset="0"/>
                      </a:rPr>
                      <m:t>gcd</m:t>
                    </m:r>
                    <m:r>
                      <a:rPr lang="en-US" i="1" dirty="0" smtClean="0">
                        <a:latin typeface="Cambria Math" panose="02040503050406030204" pitchFamily="18" charset="0"/>
                      </a:rPr>
                      <m:t>⁡(</m:t>
                    </m:r>
                    <m:r>
                      <a:rPr lang="en-US" i="1" dirty="0" err="1" smtClean="0">
                        <a:latin typeface="Cambria Math" panose="02040503050406030204" pitchFamily="18" charset="0"/>
                      </a:rPr>
                      <m:t>𝑎</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𝑙𝑐𝑚</m:t>
                    </m:r>
                    <m:r>
                      <a:rPr lang="en-US" i="1" dirty="0" smtClean="0">
                        <a:latin typeface="Cambria Math" panose="02040503050406030204" pitchFamily="18" charset="0"/>
                      </a:rPr>
                      <m:t>(</m:t>
                    </m:r>
                    <m:r>
                      <a:rPr lang="en-US" i="1" dirty="0" err="1" smtClean="0">
                        <a:latin typeface="Cambria Math" panose="02040503050406030204" pitchFamily="18" charset="0"/>
                      </a:rPr>
                      <m:t>𝑎</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C539EE53-D2B0-4C65-9A51-F2DEBB813EA0}"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86</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9897162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欧几里得算法</a:t>
            </a:r>
            <a:endParaRPr lang="en-US" dirty="0"/>
          </a:p>
        </p:txBody>
      </p:sp>
      <p:sp>
        <p:nvSpPr>
          <p:cNvPr id="3" name="Content Placeholder 2"/>
          <p:cNvSpPr>
            <a:spLocks noGrp="1"/>
          </p:cNvSpPr>
          <p:nvPr>
            <p:ph idx="1"/>
          </p:nvPr>
        </p:nvSpPr>
        <p:spPr/>
        <p:txBody>
          <a:bodyPr>
            <a:normAutofit/>
          </a:bodyPr>
          <a:lstStyle/>
          <a:p>
            <a:r>
              <a:rPr lang="zh-CN" altLang="en-US" dirty="0" smtClean="0"/>
              <a:t>方法三</a:t>
            </a:r>
            <a:r>
              <a:rPr lang="en-US" altLang="zh-CN" dirty="0" smtClean="0"/>
              <a:t>:</a:t>
            </a:r>
            <a:r>
              <a:rPr lang="zh-CN" altLang="en-US" dirty="0" smtClean="0"/>
              <a:t>前面提及的直接从整数的素因子分解式来计算两个正整数的最大公约数的效率很低</a:t>
            </a:r>
            <a:r>
              <a:rPr lang="en-US" altLang="zh-CN" dirty="0" smtClean="0"/>
              <a:t>, </a:t>
            </a:r>
            <a:r>
              <a:rPr lang="zh-CN" altLang="en-US" dirty="0" smtClean="0"/>
              <a:t>因为寻找素因子分解式就很耗时</a:t>
            </a:r>
            <a:r>
              <a:rPr lang="en-US" altLang="zh-CN" dirty="0" smtClean="0"/>
              <a:t>. </a:t>
            </a:r>
            <a:r>
              <a:rPr lang="zh-CN" altLang="en-US" dirty="0" smtClean="0"/>
              <a:t>其实</a:t>
            </a:r>
            <a:r>
              <a:rPr lang="en-US" altLang="zh-CN" dirty="0" smtClean="0"/>
              <a:t>, </a:t>
            </a:r>
            <a:r>
              <a:rPr lang="zh-CN" altLang="en-US" dirty="0" smtClean="0"/>
              <a:t>欧几里得算法给出了一种更高效的做法</a:t>
            </a:r>
            <a:r>
              <a:rPr lang="en-US" altLang="zh-CN" dirty="0" smtClean="0"/>
              <a:t>.</a:t>
            </a:r>
          </a:p>
          <a:p>
            <a:r>
              <a:rPr lang="zh-CN" altLang="en-US" dirty="0" smtClean="0"/>
              <a:t>首先我们先看一个简单的例子</a:t>
            </a:r>
            <a:r>
              <a:rPr lang="en-US" altLang="zh-CN" dirty="0" smtClean="0"/>
              <a:t>:</a:t>
            </a:r>
            <a:endParaRPr lang="en-US" dirty="0" smtClean="0"/>
          </a:p>
        </p:txBody>
      </p:sp>
      <p:sp>
        <p:nvSpPr>
          <p:cNvPr id="10" name="日期占位符 9"/>
          <p:cNvSpPr>
            <a:spLocks noGrp="1"/>
          </p:cNvSpPr>
          <p:nvPr>
            <p:ph type="dt" sz="half" idx="10"/>
          </p:nvPr>
        </p:nvSpPr>
        <p:spPr/>
        <p:txBody>
          <a:bodyPr/>
          <a:lstStyle/>
          <a:p>
            <a:fld id="{D3880547-A9E5-483E-ABFD-DF396DC9B490}" type="datetime1">
              <a:rPr lang="zh-CN" altLang="en-US" smtClean="0"/>
              <a:t>2023/10/30</a:t>
            </a:fld>
            <a:endParaRPr lang="zh-CN" altLang="en-US" dirty="0"/>
          </a:p>
        </p:txBody>
      </p:sp>
      <p:sp>
        <p:nvSpPr>
          <p:cNvPr id="14" name="灯片编号占位符 13"/>
          <p:cNvSpPr>
            <a:spLocks noGrp="1"/>
          </p:cNvSpPr>
          <p:nvPr>
            <p:ph type="sldNum" sz="quarter" idx="12"/>
          </p:nvPr>
        </p:nvSpPr>
        <p:spPr/>
        <p:txBody>
          <a:bodyPr/>
          <a:lstStyle/>
          <a:p>
            <a:fld id="{67913A8A-9EFB-4B5F-9CCB-3D21173FAA85}" type="slidenum">
              <a:rPr lang="zh-CN" altLang="en-US" smtClean="0"/>
              <a:pPr/>
              <a:t>87</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9409758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欧几里得算法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smtClean="0"/>
                  <a:t>例</a:t>
                </a:r>
                <a:r>
                  <a:rPr lang="en-US" dirty="0" smtClean="0"/>
                  <a:t>: </a:t>
                </a:r>
                <a:r>
                  <a:rPr lang="zh-CN" altLang="en-US" dirty="0" smtClean="0"/>
                  <a:t>求</a:t>
                </a:r>
                <a14:m>
                  <m:oMath xmlns:m="http://schemas.openxmlformats.org/officeDocument/2006/math">
                    <m:r>
                      <m:rPr>
                        <m:sty m:val="p"/>
                      </m:rPr>
                      <a:rPr lang="en-US" i="1" dirty="0" smtClean="0">
                        <a:latin typeface="Cambria Math" panose="02040503050406030204" pitchFamily="18" charset="0"/>
                      </a:rPr>
                      <m:t>gcd</m:t>
                    </m:r>
                  </m:oMath>
                </a14:m>
                <a:r>
                  <a:rPr lang="en-US" dirty="0" smtClean="0"/>
                  <a:t>(91, 287)</a:t>
                </a:r>
              </a:p>
              <a:p>
                <a:pPr>
                  <a:lnSpc>
                    <a:spcPct val="120000"/>
                  </a:lnSpc>
                </a:pPr>
                <a:r>
                  <a:rPr lang="zh-CN" altLang="en-US" dirty="0" smtClean="0"/>
                  <a:t>解</a:t>
                </a:r>
                <a:r>
                  <a:rPr lang="en-US" altLang="zh-CN" dirty="0" smtClean="0"/>
                  <a:t>:</a:t>
                </a:r>
              </a:p>
              <a:p>
                <a:pPr lvl="1">
                  <a:lnSpc>
                    <a:spcPct val="100000"/>
                  </a:lnSpc>
                </a:pPr>
                <a:r>
                  <a:rPr lang="en-US" dirty="0"/>
                  <a:t>287 = 91 ∙ 3 + 14. </a:t>
                </a:r>
                <a:r>
                  <a:rPr lang="zh-CN" altLang="en-US" dirty="0"/>
                  <a:t>如果存在任意的一个公约数</a:t>
                </a:r>
                <a14:m>
                  <m:oMath xmlns:m="http://schemas.openxmlformats.org/officeDocument/2006/math">
                    <m:r>
                      <a:rPr lang="en-US" altLang="zh-CN" i="1" dirty="0" smtClean="0">
                        <a:latin typeface="Cambria Math" panose="02040503050406030204" pitchFamily="18" charset="0"/>
                      </a:rPr>
                      <m:t>𝑥</m:t>
                    </m:r>
                  </m:oMath>
                </a14:m>
                <a:r>
                  <a:rPr lang="en-US" altLang="zh-CN" dirty="0"/>
                  <a:t>,</a:t>
                </a:r>
                <a:r>
                  <a:rPr lang="en-US" altLang="zh-CN" dirty="0" smtClean="0"/>
                  <a:t> </a:t>
                </a:r>
                <a14:m>
                  <m:oMath xmlns:m="http://schemas.openxmlformats.org/officeDocument/2006/math">
                    <m:r>
                      <a:rPr lang="en-US" altLang="zh-CN" i="1" dirty="0" smtClean="0">
                        <a:latin typeface="Cambria Math" panose="02040503050406030204" pitchFamily="18" charset="0"/>
                      </a:rPr>
                      <m:t>𝑥</m:t>
                    </m:r>
                  </m:oMath>
                </a14:m>
                <a:r>
                  <a:rPr lang="en-US" altLang="zh-CN" dirty="0"/>
                  <a:t>|287</a:t>
                </a:r>
                <a:r>
                  <a:rPr lang="zh-CN" altLang="en-US" dirty="0"/>
                  <a:t>，</a:t>
                </a:r>
                <a14:m>
                  <m:oMath xmlns:m="http://schemas.openxmlformats.org/officeDocument/2006/math">
                    <m:r>
                      <a:rPr lang="en-US" altLang="zh-CN" i="1" dirty="0" smtClean="0">
                        <a:latin typeface="Cambria Math" panose="02040503050406030204" pitchFamily="18" charset="0"/>
                      </a:rPr>
                      <m:t>𝑥</m:t>
                    </m:r>
                  </m:oMath>
                </a14:m>
                <a:r>
                  <a:rPr lang="en-US" altLang="zh-CN" dirty="0"/>
                  <a:t>|91</a:t>
                </a:r>
                <a:r>
                  <a:rPr lang="en-US" altLang="zh-CN" dirty="0" smtClean="0"/>
                  <a:t>, </a:t>
                </a:r>
                <a:r>
                  <a:rPr lang="zh-CN" altLang="en-US" dirty="0" smtClean="0"/>
                  <a:t>那么</a:t>
                </a:r>
                <a:r>
                  <a:rPr lang="zh-CN" altLang="en-US" dirty="0"/>
                  <a:t>一定会存在</a:t>
                </a:r>
                <a14:m>
                  <m:oMath xmlns:m="http://schemas.openxmlformats.org/officeDocument/2006/math">
                    <m:r>
                      <a:rPr lang="en-US" altLang="zh-CN" i="1" dirty="0" smtClean="0">
                        <a:latin typeface="Cambria Math" panose="02040503050406030204" pitchFamily="18" charset="0"/>
                      </a:rPr>
                      <m:t>𝑥</m:t>
                    </m:r>
                  </m:oMath>
                </a14:m>
                <a:r>
                  <a:rPr lang="en-US" altLang="zh-CN" dirty="0"/>
                  <a:t>|(287-91</a:t>
                </a:r>
                <a14:m>
                  <m:oMath xmlns:m="http://schemas.openxmlformats.org/officeDocument/2006/math">
                    <m:r>
                      <a:rPr lang="zh-CN" altLang="en-US" i="1" dirty="0" smtClean="0">
                        <a:latin typeface="Cambria Math" panose="02040503050406030204" pitchFamily="18" charset="0"/>
                      </a:rPr>
                      <m:t>∗</m:t>
                    </m:r>
                  </m:oMath>
                </a14:m>
                <a:r>
                  <a:rPr lang="en-US" altLang="zh-CN" dirty="0"/>
                  <a:t>3)=</a:t>
                </a:r>
                <a14:m>
                  <m:oMath xmlns:m="http://schemas.openxmlformats.org/officeDocument/2006/math">
                    <m:r>
                      <a:rPr lang="en-US" altLang="zh-CN" i="1" dirty="0" smtClean="0">
                        <a:latin typeface="Cambria Math" panose="02040503050406030204" pitchFamily="18" charset="0"/>
                      </a:rPr>
                      <m:t>𝑥</m:t>
                    </m:r>
                  </m:oMath>
                </a14:m>
                <a:r>
                  <a:rPr lang="en-US" altLang="zh-CN" dirty="0"/>
                  <a:t>|14 (</a:t>
                </a:r>
                <a:r>
                  <a:rPr lang="zh-CN" altLang="en-US" dirty="0"/>
                  <a:t>来自推论</a:t>
                </a:r>
                <a:r>
                  <a:rPr lang="en-US" altLang="zh-CN" dirty="0"/>
                  <a:t>:</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oMath>
                </a14:m>
                <a:r>
                  <a:rPr lang="zh-CN" altLang="en-US" dirty="0" smtClean="0"/>
                  <a:t>是整数</a:t>
                </a:r>
                <a:r>
                  <a:rPr lang="en-US" altLang="zh-CN" dirty="0" smtClean="0"/>
                  <a:t>, </a:t>
                </a:r>
                <a:r>
                  <a:rPr lang="zh-CN" altLang="en-US" dirty="0" smtClean="0"/>
                  <a:t>且</a:t>
                </a:r>
                <a14:m>
                  <m:oMath xmlns:m="http://schemas.openxmlformats.org/officeDocument/2006/math">
                    <m:r>
                      <a:rPr lang="en-US" altLang="zh-CN" i="1" dirty="0" smtClean="0">
                        <a:latin typeface="Cambria Math" panose="02040503050406030204" pitchFamily="18" charset="0"/>
                      </a:rPr>
                      <m:t>𝑎</m:t>
                    </m:r>
                  </m:oMath>
                </a14:m>
                <a:r>
                  <a:rPr lang="zh-CN" altLang="en-US" dirty="0"/>
                  <a:t>不为</a:t>
                </a:r>
                <a:r>
                  <a:rPr lang="en-US" altLang="zh-CN" dirty="0"/>
                  <a:t>0</a:t>
                </a:r>
                <a:r>
                  <a:rPr lang="en-US" altLang="zh-CN" dirty="0" smtClean="0"/>
                  <a:t>, </a:t>
                </a:r>
                <a:r>
                  <a:rPr lang="zh-CN" altLang="en-US" dirty="0" smtClean="0"/>
                  <a:t>当</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𝑐</m:t>
                    </m:r>
                  </m:oMath>
                </a14:m>
                <a:r>
                  <a:rPr lang="en-US" altLang="zh-CN" dirty="0" smtClean="0"/>
                  <a:t>, </a:t>
                </a:r>
                <a:r>
                  <a:rPr lang="zh-CN" altLang="en-US" dirty="0" smtClean="0"/>
                  <a:t>那么</a:t>
                </a:r>
                <a:r>
                  <a:rPr lang="zh-CN" altLang="en-US" dirty="0"/>
                  <a:t>当</a:t>
                </a:r>
                <a14:m>
                  <m:oMath xmlns:m="http://schemas.openxmlformats.org/officeDocument/2006/math">
                    <m:r>
                      <a:rPr lang="en-US" altLang="zh-CN" i="1" dirty="0" smtClean="0">
                        <a:latin typeface="Cambria Math" panose="02040503050406030204" pitchFamily="18" charset="0"/>
                      </a:rPr>
                      <m:t>𝑚</m:t>
                    </m:r>
                  </m:oMath>
                </a14:m>
                <a:r>
                  <a:rPr lang="zh-CN" altLang="en-US" dirty="0"/>
                  <a:t>和</a:t>
                </a:r>
                <a14:m>
                  <m:oMath xmlns:m="http://schemas.openxmlformats.org/officeDocument/2006/math">
                    <m:r>
                      <a:rPr lang="en-US" altLang="zh-CN" i="1" dirty="0" smtClean="0">
                        <a:latin typeface="Cambria Math" panose="02040503050406030204" pitchFamily="18" charset="0"/>
                      </a:rPr>
                      <m:t>𝑛</m:t>
                    </m:r>
                  </m:oMath>
                </a14:m>
                <a:r>
                  <a:rPr lang="zh-CN" altLang="en-US" dirty="0"/>
                  <a:t>为整数</a:t>
                </a:r>
                <a:r>
                  <a:rPr lang="zh-CN" altLang="en-US" dirty="0" smtClean="0"/>
                  <a:t>时</a:t>
                </a:r>
                <a:r>
                  <a:rPr lang="en-US" altLang="zh-CN" dirty="0" smtClean="0"/>
                  <a:t>, </a:t>
                </a:r>
                <a:r>
                  <a:rPr lang="zh-CN" altLang="en-US" dirty="0" smtClean="0"/>
                  <a:t>有</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𝑚𝑏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𝑛𝑐</m:t>
                    </m:r>
                  </m:oMath>
                </a14:m>
                <a:r>
                  <a:rPr lang="en-US" altLang="zh-CN" dirty="0"/>
                  <a:t>).</a:t>
                </a:r>
              </a:p>
              <a:p>
                <a:pPr lvl="1">
                  <a:lnSpc>
                    <a:spcPct val="100000"/>
                  </a:lnSpc>
                </a:pPr>
                <a:r>
                  <a:rPr lang="zh-CN" altLang="en-US" dirty="0"/>
                  <a:t>如果存在任意的一个公约数</a:t>
                </a:r>
                <a14:m>
                  <m:oMath xmlns:m="http://schemas.openxmlformats.org/officeDocument/2006/math">
                    <m:r>
                      <a:rPr lang="en-US" altLang="zh-CN" i="1" dirty="0" smtClean="0">
                        <a:latin typeface="Cambria Math" panose="02040503050406030204" pitchFamily="18" charset="0"/>
                      </a:rPr>
                      <m:t>𝑦</m:t>
                    </m:r>
                  </m:oMath>
                </a14:m>
                <a:r>
                  <a:rPr lang="en-US" altLang="zh-CN" dirty="0"/>
                  <a:t>,</a:t>
                </a:r>
                <a:r>
                  <a:rPr lang="zh-CN" altLang="en-US" dirty="0"/>
                  <a:t> </a:t>
                </a:r>
                <a14:m>
                  <m:oMath xmlns:m="http://schemas.openxmlformats.org/officeDocument/2006/math">
                    <m:r>
                      <a:rPr lang="en-US" altLang="zh-CN" i="1" dirty="0" smtClean="0">
                        <a:latin typeface="Cambria Math" panose="02040503050406030204" pitchFamily="18" charset="0"/>
                      </a:rPr>
                      <m:t>𝑦</m:t>
                    </m:r>
                    <m:r>
                      <a:rPr lang="en-US" altLang="zh-CN" i="1" dirty="0" smtClean="0">
                        <a:latin typeface="Cambria Math" panose="02040503050406030204" pitchFamily="18" charset="0"/>
                      </a:rPr>
                      <m:t>|91</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|14</m:t>
                    </m:r>
                  </m:oMath>
                </a14:m>
                <a:r>
                  <a:rPr lang="en-US" altLang="zh-CN" dirty="0" smtClean="0"/>
                  <a:t>, </a:t>
                </a:r>
                <a:r>
                  <a:rPr lang="zh-CN" altLang="en-US" dirty="0" smtClean="0"/>
                  <a:t>那么</a:t>
                </a:r>
                <a:r>
                  <a:rPr lang="zh-CN" altLang="en-US" dirty="0"/>
                  <a:t>一定会存在</a:t>
                </a:r>
                <a14:m>
                  <m:oMath xmlns:m="http://schemas.openxmlformats.org/officeDocument/2006/math">
                    <m:r>
                      <a:rPr lang="en-US" altLang="zh-CN" i="1" dirty="0" smtClean="0">
                        <a:latin typeface="Cambria Math" panose="02040503050406030204" pitchFamily="18" charset="0"/>
                      </a:rPr>
                      <m:t>𝑦</m:t>
                    </m:r>
                    <m:r>
                      <a:rPr lang="en-US" altLang="zh-CN" i="1" dirty="0" smtClean="0">
                        <a:latin typeface="Cambria Math" panose="02040503050406030204" pitchFamily="18" charset="0"/>
                      </a:rPr>
                      <m:t>|287=</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|(91 ∙ 3 + 14).</m:t>
                    </m:r>
                  </m:oMath>
                </a14:m>
                <a:endParaRPr lang="en-US" altLang="zh-CN" dirty="0"/>
              </a:p>
              <a:p>
                <a:pPr lvl="1">
                  <a:lnSpc>
                    <a:spcPct val="100000"/>
                  </a:lnSpc>
                </a:pPr>
                <a:r>
                  <a:rPr lang="zh-CN" altLang="en-US" dirty="0"/>
                  <a:t>因此</a:t>
                </a:r>
                <a:r>
                  <a:rPr lang="en-US" altLang="zh-CN" dirty="0" smtClean="0"/>
                  <a:t>, 287</a:t>
                </a:r>
                <a:r>
                  <a:rPr lang="zh-CN" altLang="en-US" dirty="0"/>
                  <a:t>和</a:t>
                </a:r>
                <a:r>
                  <a:rPr lang="en-US" altLang="zh-CN" dirty="0"/>
                  <a:t>91</a:t>
                </a:r>
                <a:r>
                  <a:rPr lang="zh-CN" altLang="en-US" dirty="0"/>
                  <a:t>的</a:t>
                </a:r>
                <a:r>
                  <a:rPr lang="zh-CN" altLang="en-US" dirty="0" smtClean="0"/>
                  <a:t>最大公约数</a:t>
                </a:r>
                <a:r>
                  <a:rPr lang="en-US" altLang="zh-CN" dirty="0" smtClean="0"/>
                  <a:t>, 91</a:t>
                </a:r>
                <a:r>
                  <a:rPr lang="zh-CN" altLang="en-US" dirty="0"/>
                  <a:t>和</a:t>
                </a:r>
                <a:r>
                  <a:rPr lang="en-US" altLang="zh-CN" dirty="0"/>
                  <a:t>14</a:t>
                </a:r>
                <a:r>
                  <a:rPr lang="zh-CN" altLang="en-US" dirty="0"/>
                  <a:t>的</a:t>
                </a:r>
                <a:r>
                  <a:rPr lang="zh-CN" altLang="en-US" dirty="0" smtClean="0"/>
                  <a:t>最大公约数</a:t>
                </a:r>
                <a:r>
                  <a:rPr lang="en-US" altLang="zh-CN" dirty="0" smtClean="0"/>
                  <a:t>, </a:t>
                </a:r>
                <a:r>
                  <a:rPr lang="zh-CN" altLang="en-US" dirty="0" smtClean="0"/>
                  <a:t>两</a:t>
                </a:r>
                <a:r>
                  <a:rPr lang="zh-CN" altLang="en-US" dirty="0"/>
                  <a:t>个最大公约数将是同一个数</a:t>
                </a:r>
                <a:r>
                  <a:rPr lang="en-US" altLang="zh-CN" dirty="0" smtClean="0"/>
                  <a:t>.</a:t>
                </a:r>
              </a:p>
              <a:p>
                <a:pPr lvl="1">
                  <a:lnSpc>
                    <a:spcPct val="100000"/>
                  </a:lnSpc>
                </a:pPr>
                <a:r>
                  <a:rPr lang="zh-CN" altLang="en-US" dirty="0" smtClean="0"/>
                  <a:t>那么</a:t>
                </a:r>
                <a:r>
                  <a:rPr lang="zh-CN" altLang="en-US" dirty="0"/>
                  <a:t>求</a:t>
                </a:r>
                <a:r>
                  <a:rPr lang="en-US" altLang="zh-CN" dirty="0"/>
                  <a:t>287</a:t>
                </a:r>
                <a:r>
                  <a:rPr lang="zh-CN" altLang="en-US" dirty="0"/>
                  <a:t>和</a:t>
                </a:r>
                <a:r>
                  <a:rPr lang="en-US" altLang="zh-CN" dirty="0"/>
                  <a:t>91</a:t>
                </a:r>
                <a:r>
                  <a:rPr lang="zh-CN" altLang="en-US" dirty="0"/>
                  <a:t>的最大公约数变为求解</a:t>
                </a:r>
                <a:r>
                  <a:rPr lang="en-US" altLang="zh-CN" dirty="0"/>
                  <a:t>91</a:t>
                </a:r>
                <a:r>
                  <a:rPr lang="zh-CN" altLang="en-US" dirty="0"/>
                  <a:t>和</a:t>
                </a:r>
                <a:r>
                  <a:rPr lang="en-US" altLang="zh-CN" dirty="0"/>
                  <a:t>14</a:t>
                </a:r>
                <a:r>
                  <a:rPr lang="zh-CN" altLang="en-US" dirty="0"/>
                  <a:t>的最大公约数</a:t>
                </a:r>
                <a:r>
                  <a:rPr lang="en-US" altLang="zh-CN" dirty="0" smtClean="0"/>
                  <a:t>.</a:t>
                </a:r>
              </a:p>
              <a:p>
                <a:pPr lvl="1">
                  <a:lnSpc>
                    <a:spcPct val="100000"/>
                  </a:lnSpc>
                </a:pPr>
                <a:r>
                  <a:rPr lang="zh-CN" altLang="en-US" dirty="0" smtClean="0"/>
                  <a:t>类似</a:t>
                </a:r>
                <a:r>
                  <a:rPr lang="zh-CN" altLang="en-US" dirty="0"/>
                  <a:t>地</a:t>
                </a:r>
                <a:r>
                  <a:rPr lang="en-US" altLang="zh-CN" dirty="0"/>
                  <a:t>, 91 = 14 ∙ 6 + </a:t>
                </a:r>
                <a:r>
                  <a:rPr lang="en-US" altLang="zh-CN" dirty="0" smtClean="0"/>
                  <a:t>7, </a:t>
                </a:r>
                <a:r>
                  <a:rPr lang="zh-CN" altLang="en-US" dirty="0" smtClean="0"/>
                  <a:t>而</a:t>
                </a:r>
                <a:r>
                  <a:rPr lang="en-US" altLang="zh-CN" dirty="0" smtClean="0"/>
                  <a:t>14 </a:t>
                </a:r>
                <a:r>
                  <a:rPr lang="en-US" altLang="zh-CN" dirty="0"/>
                  <a:t>=  7 ∙ 2 + 0</a:t>
                </a:r>
              </a:p>
              <a:p>
                <a:pPr lvl="1">
                  <a:lnSpc>
                    <a:spcPct val="100000"/>
                  </a:lnSpc>
                </a:pPr>
                <a:r>
                  <a:rPr lang="zh-CN" altLang="en-US" dirty="0"/>
                  <a:t>因此</a:t>
                </a:r>
                <a14:m>
                  <m:oMath xmlns:m="http://schemas.openxmlformats.org/officeDocument/2006/math">
                    <m:r>
                      <m:rPr>
                        <m:sty m:val="p"/>
                      </m:rPr>
                      <a:rPr lang="en-US" altLang="zh-CN" i="1" dirty="0" smtClean="0">
                        <a:latin typeface="Cambria Math" panose="02040503050406030204" pitchFamily="18" charset="0"/>
                      </a:rPr>
                      <m:t>gcd</m:t>
                    </m:r>
                    <m:r>
                      <a:rPr lang="en-US" altLang="zh-CN" i="1" dirty="0">
                        <a:latin typeface="Cambria Math" panose="02040503050406030204" pitchFamily="18" charset="0"/>
                      </a:rPr>
                      <m:t>⁡(287, 91) </m:t>
                    </m:r>
                    <m:r>
                      <a:rPr lang="en-US" altLang="zh-CN" i="1" dirty="0" smtClean="0">
                        <a:latin typeface="Cambria Math" panose="02040503050406030204" pitchFamily="18" charset="0"/>
                      </a:rPr>
                      <m:t>=</m:t>
                    </m:r>
                    <m:r>
                      <m:rPr>
                        <m:sty m:val="p"/>
                      </m:rPr>
                      <a:rPr lang="en-US" altLang="zh-CN" i="1" dirty="0" err="1" smtClean="0">
                        <a:latin typeface="Cambria Math" panose="02040503050406030204" pitchFamily="18" charset="0"/>
                      </a:rPr>
                      <m:t>gcd</m:t>
                    </m:r>
                    <m:r>
                      <a:rPr lang="en-US" altLang="zh-CN" i="1" dirty="0" smtClean="0">
                        <a:latin typeface="Cambria Math" panose="02040503050406030204" pitchFamily="18" charset="0"/>
                      </a:rPr>
                      <m:t>⁡(91</m:t>
                    </m:r>
                    <m:r>
                      <a:rPr lang="en-US" altLang="zh-CN" i="1" dirty="0">
                        <a:latin typeface="Cambria Math" panose="02040503050406030204" pitchFamily="18" charset="0"/>
                      </a:rPr>
                      <m:t>, 14) </m:t>
                    </m:r>
                    <m:r>
                      <a:rPr lang="en-US" altLang="zh-CN" i="1" dirty="0" smtClean="0">
                        <a:latin typeface="Cambria Math" panose="02040503050406030204" pitchFamily="18" charset="0"/>
                      </a:rPr>
                      <m:t>=</m:t>
                    </m:r>
                    <m:r>
                      <m:rPr>
                        <m:sty m:val="p"/>
                      </m:rPr>
                      <a:rPr lang="en-US" altLang="zh-CN" i="1" dirty="0" err="1" smtClean="0">
                        <a:latin typeface="Cambria Math" panose="02040503050406030204" pitchFamily="18" charset="0"/>
                      </a:rPr>
                      <m:t>gcd</m:t>
                    </m:r>
                    <m:r>
                      <a:rPr lang="en-US" altLang="zh-CN" i="1" dirty="0" smtClean="0">
                        <a:latin typeface="Cambria Math" panose="02040503050406030204" pitchFamily="18" charset="0"/>
                      </a:rPr>
                      <m:t>⁡(14</m:t>
                    </m:r>
                    <m:r>
                      <a:rPr lang="en-US" altLang="zh-CN" i="1" dirty="0">
                        <a:latin typeface="Cambria Math" panose="02040503050406030204" pitchFamily="18" charset="0"/>
                      </a:rPr>
                      <m:t>, 7) </m:t>
                    </m:r>
                    <m:r>
                      <a:rPr lang="en-US" altLang="zh-CN" i="1" dirty="0" smtClean="0">
                        <a:latin typeface="Cambria Math" panose="02040503050406030204" pitchFamily="18" charset="0"/>
                      </a:rPr>
                      <m:t>=</m:t>
                    </m:r>
                    <m:r>
                      <m:rPr>
                        <m:sty m:val="p"/>
                      </m:rPr>
                      <a:rPr lang="en-US" altLang="zh-CN" i="1" dirty="0" err="1" smtClean="0">
                        <a:latin typeface="Cambria Math" panose="02040503050406030204" pitchFamily="18" charset="0"/>
                      </a:rPr>
                      <m:t>gcd</m:t>
                    </m:r>
                    <m:r>
                      <a:rPr lang="en-US" altLang="zh-CN" i="1" dirty="0" smtClean="0">
                        <a:latin typeface="Cambria Math" panose="02040503050406030204" pitchFamily="18" charset="0"/>
                      </a:rPr>
                      <m:t>⁡(7,0)=7</m:t>
                    </m:r>
                  </m:oMath>
                </a14:m>
                <a:endParaRPr lang="en-US" altLang="zh-CN" dirty="0" smtClean="0"/>
              </a:p>
              <a:p>
                <a:pPr lvl="1">
                  <a:lnSpc>
                    <a:spcPct val="100000"/>
                  </a:lnSpc>
                </a:pP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10" name="日期占位符 9"/>
          <p:cNvSpPr>
            <a:spLocks noGrp="1"/>
          </p:cNvSpPr>
          <p:nvPr>
            <p:ph type="dt" sz="half" idx="10"/>
          </p:nvPr>
        </p:nvSpPr>
        <p:spPr/>
        <p:txBody>
          <a:bodyPr/>
          <a:lstStyle/>
          <a:p>
            <a:fld id="{D3880547-A9E5-483E-ABFD-DF396DC9B490}" type="datetime1">
              <a:rPr lang="zh-CN" altLang="en-US" smtClean="0"/>
              <a:t>2023/10/30</a:t>
            </a:fld>
            <a:endParaRPr lang="zh-CN" altLang="en-US" dirty="0"/>
          </a:p>
        </p:txBody>
      </p:sp>
      <p:sp>
        <p:nvSpPr>
          <p:cNvPr id="14" name="灯片编号占位符 13"/>
          <p:cNvSpPr>
            <a:spLocks noGrp="1"/>
          </p:cNvSpPr>
          <p:nvPr>
            <p:ph type="sldNum" sz="quarter" idx="12"/>
          </p:nvPr>
        </p:nvSpPr>
        <p:spPr/>
        <p:txBody>
          <a:bodyPr/>
          <a:lstStyle/>
          <a:p>
            <a:fld id="{67913A8A-9EFB-4B5F-9CCB-3D21173FAA85}" type="slidenum">
              <a:rPr lang="zh-CN" altLang="en-US" smtClean="0"/>
              <a:pPr/>
              <a:t>88</a:t>
            </a:fld>
            <a:endParaRPr lang="zh-CN" altLang="en-US" dirty="0"/>
          </a:p>
        </p:txBody>
      </p:sp>
      <p:sp>
        <p:nvSpPr>
          <p:cNvPr id="7"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815430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1017988"/>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欧几里得算法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smtClean="0">
                    <a:solidFill>
                      <a:srgbClr val="C00000"/>
                    </a:solidFill>
                  </a:rPr>
                  <a:t>欧几里得算法 </a:t>
                </a:r>
                <a:r>
                  <a:rPr lang="en-US" altLang="zh-CN" dirty="0" smtClean="0"/>
                  <a:t>(</a:t>
                </a:r>
                <a:r>
                  <a:rPr lang="zh-CN" altLang="en-US" dirty="0" smtClean="0"/>
                  <a:t>辗转相除法</a:t>
                </a:r>
                <a:r>
                  <a:rPr lang="en-US" altLang="zh-CN" dirty="0" smtClean="0"/>
                  <a:t>): </a:t>
                </a:r>
                <a:r>
                  <a:rPr lang="zh-CN" altLang="en-US" dirty="0" smtClean="0"/>
                  <a:t>令</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𝑏𝑞</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𝑟</m:t>
                    </m:r>
                    <m:r>
                      <a:rPr lang="en-US" altLang="zh-CN" i="1" dirty="0" smtClean="0">
                        <a:latin typeface="Cambria Math" panose="02040503050406030204" pitchFamily="18" charset="0"/>
                      </a:rPr>
                      <m:t>,</m:t>
                    </m:r>
                  </m:oMath>
                </a14:m>
                <a:r>
                  <a:rPr lang="en-US" altLang="zh-CN"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𝑞</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𝑟</m:t>
                    </m:r>
                  </m:oMath>
                </a14:m>
                <a:r>
                  <a:rPr lang="zh-CN" altLang="en-US" dirty="0" smtClean="0"/>
                  <a:t>都是整数</a:t>
                </a:r>
                <a:r>
                  <a:rPr lang="en-US" altLang="zh-CN" dirty="0" smtClean="0"/>
                  <a:t>, </a:t>
                </a:r>
                <a:r>
                  <a:rPr lang="zh-CN" altLang="en-US" dirty="0" smtClean="0"/>
                  <a:t>则</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m:t>
                    </m:r>
                    <m:r>
                      <m:rPr>
                        <m:sty m:val="p"/>
                      </m:rPr>
                      <a:rPr lang="en-US" altLang="zh-CN" i="1" dirty="0" err="1" smtClean="0">
                        <a:latin typeface="Cambria Math" panose="02040503050406030204" pitchFamily="18" charset="0"/>
                      </a:rPr>
                      <m:t>gcd</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𝑟</m:t>
                    </m:r>
                    <m:r>
                      <a:rPr lang="en-US" altLang="zh-CN" i="1" dirty="0" smtClean="0">
                        <a:latin typeface="Cambria Math" panose="02040503050406030204" pitchFamily="18" charset="0"/>
                      </a:rPr>
                      <m:t>).</m:t>
                    </m:r>
                  </m:oMath>
                </a14:m>
                <a:endParaRPr lang="en-US" altLang="zh-CN" dirty="0" smtClean="0"/>
              </a:p>
              <a:p>
                <a:r>
                  <a:rPr lang="zh-CN" altLang="en-US" dirty="0" smtClean="0"/>
                  <a:t>证</a:t>
                </a:r>
                <a:r>
                  <a:rPr lang="en-US" altLang="zh-CN" dirty="0" smtClean="0"/>
                  <a:t>:</a:t>
                </a:r>
              </a:p>
              <a:p>
                <a:pPr lvl="1"/>
                <a:r>
                  <a:rPr lang="zh-CN" altLang="en-US" dirty="0" smtClean="0"/>
                  <a:t>假定</a:t>
                </a:r>
                <a14:m>
                  <m:oMath xmlns:m="http://schemas.openxmlformats.org/officeDocument/2006/math">
                    <m:r>
                      <a:rPr lang="en-US" altLang="zh-CN" i="1" dirty="0" smtClean="0">
                        <a:latin typeface="Cambria Math" panose="02040503050406030204" pitchFamily="18" charset="0"/>
                      </a:rPr>
                      <m:t>𝑑</m:t>
                    </m:r>
                  </m:oMath>
                </a14:m>
                <a:r>
                  <a:rPr lang="zh-CN" altLang="en-US" dirty="0" smtClean="0"/>
                  <a:t>整除</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en-US" altLang="zh-CN" dirty="0" smtClean="0"/>
                  <a:t>, </a:t>
                </a:r>
                <a:r>
                  <a:rPr lang="zh-CN" altLang="en-US" dirty="0" smtClean="0"/>
                  <a:t>则可得</a:t>
                </a:r>
                <a14:m>
                  <m:oMath xmlns:m="http://schemas.openxmlformats.org/officeDocument/2006/math">
                    <m:r>
                      <a:rPr lang="en-US" altLang="zh-CN" i="1" dirty="0" smtClean="0">
                        <a:latin typeface="Cambria Math" panose="02040503050406030204" pitchFamily="18" charset="0"/>
                      </a:rPr>
                      <m:t>𝑑</m:t>
                    </m:r>
                  </m:oMath>
                </a14:m>
                <a:r>
                  <a:rPr lang="zh-CN" altLang="en-US" dirty="0" smtClean="0"/>
                  <a:t>也能整除</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err="1">
                        <a:latin typeface="Cambria Math" panose="02040503050406030204" pitchFamily="18" charset="0"/>
                      </a:rPr>
                      <m:t>𝑏𝑞</m:t>
                    </m:r>
                    <m:r>
                      <a:rPr lang="en-US" altLang="zh-CN" i="1" dirty="0">
                        <a:latin typeface="Cambria Math" panose="02040503050406030204" pitchFamily="18" charset="0"/>
                      </a:rPr>
                      <m:t> = </m:t>
                    </m:r>
                    <m:r>
                      <a:rPr lang="en-US" altLang="zh-CN" i="1" dirty="0">
                        <a:latin typeface="Cambria Math" panose="02040503050406030204" pitchFamily="18" charset="0"/>
                      </a:rPr>
                      <m:t>𝑟</m:t>
                    </m:r>
                    <m:r>
                      <a:rPr lang="en-US" altLang="zh-CN" i="1" dirty="0">
                        <a:latin typeface="Cambria Math" panose="02040503050406030204" pitchFamily="18" charset="0"/>
                      </a:rPr>
                      <m:t> </m:t>
                    </m:r>
                  </m:oMath>
                </a14:m>
                <a:r>
                  <a:rPr lang="en-US" altLang="zh-CN" dirty="0" smtClean="0"/>
                  <a:t>(</a:t>
                </a:r>
                <a:r>
                  <a:rPr lang="zh-CN" altLang="en-US" dirty="0" smtClean="0"/>
                  <a:t>来自</a:t>
                </a:r>
                <a:r>
                  <a:rPr lang="zh-CN" altLang="en-US" dirty="0"/>
                  <a:t>推论</a:t>
                </a:r>
                <a:r>
                  <a:rPr lang="en-US" altLang="zh-CN" dirty="0"/>
                  <a:t>: </a:t>
                </a:r>
                <a14:m>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r>
                      <a:rPr lang="en-US" altLang="zh-CN" i="1" dirty="0">
                        <a:latin typeface="Cambria Math" panose="02040503050406030204" pitchFamily="18" charset="0"/>
                      </a:rPr>
                      <m:t>𝑐</m:t>
                    </m:r>
                  </m:oMath>
                </a14:m>
                <a:r>
                  <a:rPr lang="zh-CN" altLang="en-US" dirty="0"/>
                  <a:t>是整数</a:t>
                </a:r>
                <a:r>
                  <a:rPr lang="en-US" altLang="zh-CN" dirty="0"/>
                  <a:t>, </a:t>
                </a:r>
                <a:r>
                  <a:rPr lang="zh-CN" altLang="en-US" dirty="0"/>
                  <a:t>且</a:t>
                </a:r>
                <a14:m>
                  <m:oMath xmlns:m="http://schemas.openxmlformats.org/officeDocument/2006/math">
                    <m:r>
                      <a:rPr lang="en-US" altLang="zh-CN" i="1" dirty="0">
                        <a:latin typeface="Cambria Math" panose="02040503050406030204" pitchFamily="18" charset="0"/>
                      </a:rPr>
                      <m:t>𝑎</m:t>
                    </m:r>
                  </m:oMath>
                </a14:m>
                <a:r>
                  <a:rPr lang="zh-CN" altLang="en-US" dirty="0"/>
                  <a:t>不为</a:t>
                </a:r>
                <a:r>
                  <a:rPr lang="en-US" altLang="zh-CN" dirty="0"/>
                  <a:t>0, </a:t>
                </a:r>
                <a:r>
                  <a:rPr lang="zh-CN" altLang="en-US" dirty="0"/>
                  <a:t>当</a:t>
                </a:r>
                <a14:m>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 </m:t>
                    </m:r>
                    <m:r>
                      <a:rPr lang="en-US" altLang="zh-CN" i="1" dirty="0" err="1">
                        <a:latin typeface="Cambria Math" panose="02040503050406030204" pitchFamily="18" charset="0"/>
                      </a:rPr>
                      <m:t>𝑎</m:t>
                    </m:r>
                    <m:r>
                      <a:rPr lang="en-US" altLang="zh-CN" i="1" dirty="0" err="1">
                        <a:latin typeface="Cambria Math" panose="02040503050406030204" pitchFamily="18" charset="0"/>
                      </a:rPr>
                      <m:t>|</m:t>
                    </m:r>
                    <m:r>
                      <a:rPr lang="en-US" altLang="zh-CN" i="1" dirty="0" err="1">
                        <a:latin typeface="Cambria Math" panose="02040503050406030204" pitchFamily="18" charset="0"/>
                      </a:rPr>
                      <m:t>𝑐</m:t>
                    </m:r>
                  </m:oMath>
                </a14:m>
                <a:r>
                  <a:rPr lang="en-US" altLang="zh-CN" dirty="0"/>
                  <a:t>, </a:t>
                </a:r>
                <a:r>
                  <a:rPr lang="zh-CN" altLang="en-US" dirty="0"/>
                  <a:t>那么当</a:t>
                </a:r>
                <a14:m>
                  <m:oMath xmlns:m="http://schemas.openxmlformats.org/officeDocument/2006/math">
                    <m:r>
                      <a:rPr lang="en-US" altLang="zh-CN" i="1" dirty="0">
                        <a:latin typeface="Cambria Math" panose="02040503050406030204" pitchFamily="18" charset="0"/>
                      </a:rPr>
                      <m:t>𝑚</m:t>
                    </m:r>
                  </m:oMath>
                </a14:m>
                <a:r>
                  <a:rPr lang="zh-CN" altLang="en-US" dirty="0"/>
                  <a:t>和</a:t>
                </a:r>
                <a14:m>
                  <m:oMath xmlns:m="http://schemas.openxmlformats.org/officeDocument/2006/math">
                    <m:r>
                      <a:rPr lang="en-US" altLang="zh-CN" i="1" dirty="0">
                        <a:latin typeface="Cambria Math" panose="02040503050406030204" pitchFamily="18" charset="0"/>
                      </a:rPr>
                      <m:t>𝑛</m:t>
                    </m:r>
                  </m:oMath>
                </a14:m>
                <a:r>
                  <a:rPr lang="zh-CN" altLang="en-US" dirty="0"/>
                  <a:t>为整数时</a:t>
                </a:r>
                <a:r>
                  <a:rPr lang="en-US" altLang="zh-CN" dirty="0"/>
                  <a:t>,</a:t>
                </a:r>
                <a:r>
                  <a:rPr lang="zh-CN" altLang="en-US" dirty="0"/>
                  <a:t>有</a:t>
                </a:r>
                <a14:m>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𝑚𝑏</m:t>
                    </m:r>
                    <m:r>
                      <a:rPr lang="en-US" altLang="zh-CN" i="1" dirty="0">
                        <a:latin typeface="Cambria Math" panose="02040503050406030204" pitchFamily="18" charset="0"/>
                      </a:rPr>
                      <m:t>+</m:t>
                    </m:r>
                    <m:r>
                      <a:rPr lang="en-US" altLang="zh-CN" i="1" dirty="0">
                        <a:latin typeface="Cambria Math" panose="02040503050406030204" pitchFamily="18" charset="0"/>
                      </a:rPr>
                      <m:t>𝑛𝑐</m:t>
                    </m:r>
                  </m:oMath>
                </a14:m>
                <a:r>
                  <a:rPr lang="en-US" altLang="zh-CN" dirty="0" smtClean="0"/>
                  <a:t>). </a:t>
                </a:r>
                <a:r>
                  <a:rPr lang="zh-CN" altLang="en-US" dirty="0" smtClean="0"/>
                  <a:t>因此</a:t>
                </a:r>
                <a:r>
                  <a:rPr lang="en-US" altLang="zh-CN" dirty="0" smtClean="0"/>
                  <a:t>, </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的任何公约数也是</a:t>
                </a:r>
                <a14:m>
                  <m:oMath xmlns:m="http://schemas.openxmlformats.org/officeDocument/2006/math">
                    <m:r>
                      <a:rPr lang="en-US" altLang="zh-CN" i="1" dirty="0" smtClean="0">
                        <a:latin typeface="Cambria Math" panose="02040503050406030204" pitchFamily="18" charset="0"/>
                      </a:rPr>
                      <m:t>𝑏</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的公约数</a:t>
                </a:r>
                <a:r>
                  <a:rPr lang="en-US" altLang="zh-CN" dirty="0" smtClean="0"/>
                  <a:t>.</a:t>
                </a:r>
                <a:endParaRPr lang="en-US" altLang="zh-CN" dirty="0"/>
              </a:p>
              <a:p>
                <a:pPr lvl="1"/>
                <a:r>
                  <a:rPr lang="zh-CN" altLang="en-US" dirty="0" smtClean="0"/>
                  <a:t>类似地</a:t>
                </a:r>
                <a:r>
                  <a:rPr lang="en-US" altLang="zh-CN" dirty="0" smtClean="0"/>
                  <a:t>, </a:t>
                </a:r>
                <a:r>
                  <a:rPr lang="zh-CN" altLang="en-US" dirty="0" smtClean="0"/>
                  <a:t>假定</a:t>
                </a:r>
                <a14:m>
                  <m:oMath xmlns:m="http://schemas.openxmlformats.org/officeDocument/2006/math">
                    <m:r>
                      <a:rPr lang="en-US" altLang="zh-CN" i="1" dirty="0" smtClean="0">
                        <a:latin typeface="Cambria Math" panose="02040503050406030204" pitchFamily="18" charset="0"/>
                      </a:rPr>
                      <m:t>𝑑</m:t>
                    </m:r>
                  </m:oMath>
                </a14:m>
                <a:r>
                  <a:rPr lang="zh-CN" altLang="en-US" dirty="0" smtClean="0"/>
                  <a:t>整除</a:t>
                </a:r>
                <a14:m>
                  <m:oMath xmlns:m="http://schemas.openxmlformats.org/officeDocument/2006/math">
                    <m:r>
                      <a:rPr lang="en-US" altLang="zh-CN" i="1" dirty="0" smtClean="0">
                        <a:latin typeface="Cambria Math" panose="02040503050406030204" pitchFamily="18" charset="0"/>
                      </a:rPr>
                      <m:t>𝑏</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𝑟</m:t>
                    </m:r>
                  </m:oMath>
                </a14:m>
                <a:r>
                  <a:rPr lang="en-US" altLang="zh-CN" dirty="0" smtClean="0"/>
                  <a:t>, </a:t>
                </a:r>
                <a:r>
                  <a:rPr lang="zh-CN" altLang="en-US" dirty="0" smtClean="0"/>
                  <a:t>则</a:t>
                </a:r>
                <a14:m>
                  <m:oMath xmlns:m="http://schemas.openxmlformats.org/officeDocument/2006/math">
                    <m:r>
                      <a:rPr lang="en-US" altLang="zh-CN" i="1" dirty="0" smtClean="0">
                        <a:latin typeface="Cambria Math" panose="02040503050406030204" pitchFamily="18" charset="0"/>
                      </a:rPr>
                      <m:t>𝑑</m:t>
                    </m:r>
                  </m:oMath>
                </a14:m>
                <a:r>
                  <a:rPr lang="zh-CN" altLang="en-US" dirty="0" smtClean="0"/>
                  <a:t>也能整除</a:t>
                </a:r>
                <a14:m>
                  <m:oMath xmlns:m="http://schemas.openxmlformats.org/officeDocument/2006/math">
                    <m:r>
                      <a:rPr lang="en-US" altLang="zh-CN" i="1" dirty="0" smtClean="0">
                        <a:latin typeface="Cambria Math" panose="02040503050406030204" pitchFamily="18" charset="0"/>
                      </a:rPr>
                      <m:t>𝑏𝑞</m:t>
                    </m:r>
                    <m:r>
                      <a:rPr lang="en-US" altLang="zh-CN" i="1" dirty="0" smtClean="0">
                        <a:latin typeface="Cambria Math" panose="02040503050406030204" pitchFamily="18" charset="0"/>
                      </a:rPr>
                      <m:t> + </m:t>
                    </m:r>
                    <m:r>
                      <a:rPr lang="en-US" altLang="zh-CN" i="1" dirty="0">
                        <a:latin typeface="Cambria Math" panose="02040503050406030204" pitchFamily="18" charset="0"/>
                      </a:rPr>
                      <m:t>𝑟</m:t>
                    </m:r>
                    <m:r>
                      <a:rPr lang="en-US" altLang="zh-CN" i="1" dirty="0">
                        <a:latin typeface="Cambria Math" panose="02040503050406030204" pitchFamily="18" charset="0"/>
                      </a:rPr>
                      <m:t> = </m:t>
                    </m:r>
                    <m:r>
                      <a:rPr lang="en-US" altLang="zh-CN" i="1" dirty="0">
                        <a:latin typeface="Cambria Math" panose="02040503050406030204" pitchFamily="18" charset="0"/>
                      </a:rPr>
                      <m:t>𝑎</m:t>
                    </m:r>
                  </m:oMath>
                </a14:m>
                <a:r>
                  <a:rPr lang="en-US" altLang="zh-CN" dirty="0"/>
                  <a:t>. </a:t>
                </a:r>
                <a:r>
                  <a:rPr lang="zh-CN" altLang="en-US" dirty="0" smtClean="0"/>
                  <a:t>因此</a:t>
                </a:r>
                <a:r>
                  <a:rPr lang="en-US" altLang="zh-CN" dirty="0" smtClean="0"/>
                  <a:t>, </a:t>
                </a:r>
                <a14:m>
                  <m:oMath xmlns:m="http://schemas.openxmlformats.org/officeDocument/2006/math">
                    <m:r>
                      <a:rPr lang="en-US" altLang="zh-CN" i="1" dirty="0" smtClean="0">
                        <a:latin typeface="Cambria Math" panose="02040503050406030204" pitchFamily="18" charset="0"/>
                      </a:rPr>
                      <m:t>𝑏</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𝑟</m:t>
                    </m:r>
                  </m:oMath>
                </a14:m>
                <a:r>
                  <a:rPr lang="zh-CN" altLang="en-US" dirty="0" smtClean="0"/>
                  <a:t>的任何公约数也是</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的公约数</a:t>
                </a:r>
                <a:r>
                  <a:rPr lang="en-US" altLang="zh-CN" dirty="0" smtClean="0"/>
                  <a:t>.</a:t>
                </a:r>
                <a:endParaRPr lang="en-US" altLang="zh-CN" dirty="0"/>
              </a:p>
              <a:p>
                <a:pPr lvl="1"/>
                <a:r>
                  <a:rPr lang="zh-CN" altLang="en-US" dirty="0" smtClean="0"/>
                  <a:t>因此</a:t>
                </a:r>
                <a:r>
                  <a:rPr lang="en-US" altLang="zh-CN" dirty="0" smtClean="0"/>
                  <a:t>, </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a:latin typeface="Cambria Math" panose="02040503050406030204" pitchFamily="18" charset="0"/>
                      </a:rPr>
                      <m:t>) = </m:t>
                    </m:r>
                    <m:r>
                      <m:rPr>
                        <m:sty m:val="p"/>
                      </m:rPr>
                      <a:rPr lang="en-US" altLang="zh-CN" i="1" dirty="0" err="1">
                        <a:latin typeface="Cambria Math" panose="02040503050406030204" pitchFamily="18" charset="0"/>
                      </a:rPr>
                      <m:t>gcd</m:t>
                    </m:r>
                    <m:r>
                      <a:rPr lang="en-US" altLang="zh-CN" i="1" dirty="0">
                        <a:latin typeface="Cambria Math" panose="02040503050406030204" pitchFamily="18" charset="0"/>
                      </a:rPr>
                      <m:t>⁡(</m:t>
                    </m:r>
                    <m:r>
                      <a:rPr lang="en-US" altLang="zh-CN" i="1" dirty="0" err="1">
                        <a:latin typeface="Cambria Math" panose="02040503050406030204" pitchFamily="18" charset="0"/>
                      </a:rPr>
                      <m:t>𝑏</m:t>
                    </m:r>
                    <m:r>
                      <a:rPr lang="en-US" altLang="zh-CN" i="1" dirty="0" err="1">
                        <a:latin typeface="Cambria Math" panose="02040503050406030204" pitchFamily="18" charset="0"/>
                      </a:rPr>
                      <m:t>,</m:t>
                    </m:r>
                    <m:r>
                      <a:rPr lang="en-US" altLang="zh-CN" i="1" dirty="0" err="1">
                        <a:latin typeface="Cambria Math" panose="02040503050406030204" pitchFamily="18" charset="0"/>
                      </a:rPr>
                      <m:t>𝑟</m:t>
                    </m:r>
                    <m:r>
                      <a:rPr lang="en-US" altLang="zh-CN" i="1" dirty="0" smtClean="0">
                        <a:latin typeface="Cambria Math" panose="02040503050406030204" pitchFamily="18" charset="0"/>
                      </a:rPr>
                      <m:t>).</m:t>
                    </m:r>
                  </m:oMath>
                </a14:m>
                <a:endParaRPr lang="en-US" altLang="zh-CN" dirty="0" smtClean="0"/>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a:stretch>
              </a:blipFill>
            </p:spPr>
            <p:txBody>
              <a:bodyPr/>
              <a:lstStyle/>
              <a:p>
                <a:r>
                  <a:rPr lang="zh-CN" altLang="en-US">
                    <a:noFill/>
                  </a:rPr>
                  <a:t> </a:t>
                </a:r>
              </a:p>
            </p:txBody>
          </p:sp>
        </mc:Fallback>
      </mc:AlternateContent>
      <p:pic>
        <p:nvPicPr>
          <p:cNvPr id="4" name="Picture 3" descr="0313.jpg"/>
          <p:cNvPicPr>
            <a:picLocks noChangeAspect="1"/>
          </p:cNvPicPr>
          <p:nvPr/>
        </p:nvPicPr>
        <p:blipFill>
          <a:blip r:embed="rId4" cstate="print"/>
          <a:stretch>
            <a:fillRect/>
          </a:stretch>
        </p:blipFill>
        <p:spPr>
          <a:xfrm>
            <a:off x="10927298" y="50218"/>
            <a:ext cx="894588" cy="1038606"/>
          </a:xfrm>
          <a:prstGeom prst="rect">
            <a:avLst/>
          </a:prstGeom>
        </p:spPr>
      </p:pic>
      <p:sp>
        <p:nvSpPr>
          <p:cNvPr id="5" name="TextBox 4"/>
          <p:cNvSpPr txBox="1"/>
          <p:nvPr/>
        </p:nvSpPr>
        <p:spPr>
          <a:xfrm>
            <a:off x="8382000" y="399851"/>
            <a:ext cx="3124200" cy="646331"/>
          </a:xfrm>
          <a:prstGeom prst="rect">
            <a:avLst/>
          </a:prstGeom>
          <a:noFill/>
        </p:spPr>
        <p:txBody>
          <a:bodyPr wrap="square" rtlCol="0">
            <a:spAutoFit/>
          </a:bodyPr>
          <a:lstStyle/>
          <a:p>
            <a:pPr algn="ctr"/>
            <a:r>
              <a:rPr lang="en-US" dirty="0"/>
              <a:t>Euclid </a:t>
            </a:r>
          </a:p>
          <a:p>
            <a:pPr algn="ctr"/>
            <a:r>
              <a:rPr lang="en-US" dirty="0"/>
              <a:t>(</a:t>
            </a:r>
            <a:r>
              <a:rPr lang="en-US" dirty="0">
                <a:latin typeface="Cambria Math" pitchFamily="18" charset="0"/>
                <a:ea typeface="Cambria Math" pitchFamily="18" charset="0"/>
              </a:rPr>
              <a:t>325</a:t>
            </a:r>
            <a:r>
              <a:rPr lang="en-US" dirty="0"/>
              <a:t> </a:t>
            </a:r>
            <a:r>
              <a:rPr lang="en-US" sz="1200" dirty="0"/>
              <a:t>B.C.E.</a:t>
            </a:r>
            <a:r>
              <a:rPr lang="en-US" dirty="0"/>
              <a:t> – </a:t>
            </a:r>
            <a:r>
              <a:rPr lang="en-US" dirty="0">
                <a:latin typeface="Cambria Math" pitchFamily="18" charset="0"/>
                <a:ea typeface="Cambria Math" pitchFamily="18" charset="0"/>
              </a:rPr>
              <a:t>265</a:t>
            </a:r>
            <a:r>
              <a:rPr lang="en-US" dirty="0"/>
              <a:t> </a:t>
            </a:r>
            <a:r>
              <a:rPr lang="en-US" sz="1200" dirty="0"/>
              <a:t>B.C.E.</a:t>
            </a:r>
            <a:r>
              <a:rPr lang="en-US" dirty="0"/>
              <a:t>)</a:t>
            </a:r>
          </a:p>
        </p:txBody>
      </p:sp>
      <p:sp>
        <p:nvSpPr>
          <p:cNvPr id="10" name="日期占位符 9"/>
          <p:cNvSpPr>
            <a:spLocks noGrp="1"/>
          </p:cNvSpPr>
          <p:nvPr>
            <p:ph type="dt" sz="half" idx="10"/>
          </p:nvPr>
        </p:nvSpPr>
        <p:spPr/>
        <p:txBody>
          <a:bodyPr/>
          <a:lstStyle/>
          <a:p>
            <a:fld id="{D3880547-A9E5-483E-ABFD-DF396DC9B490}" type="datetime1">
              <a:rPr lang="zh-CN" altLang="en-US" smtClean="0"/>
              <a:t>2023/10/30</a:t>
            </a:fld>
            <a:endParaRPr lang="zh-CN" altLang="en-US" dirty="0"/>
          </a:p>
        </p:txBody>
      </p:sp>
      <p:sp>
        <p:nvSpPr>
          <p:cNvPr id="14" name="灯片编号占位符 13"/>
          <p:cNvSpPr>
            <a:spLocks noGrp="1"/>
          </p:cNvSpPr>
          <p:nvPr>
            <p:ph type="sldNum" sz="quarter" idx="12"/>
          </p:nvPr>
        </p:nvSpPr>
        <p:spPr/>
        <p:txBody>
          <a:bodyPr/>
          <a:lstStyle/>
          <a:p>
            <a:fld id="{67913A8A-9EFB-4B5F-9CCB-3D21173FAA85}" type="slidenum">
              <a:rPr lang="zh-CN" altLang="en-US" smtClean="0"/>
              <a:pPr/>
              <a:t>89</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3079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除法算法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当</a:t>
                </a:r>
                <a:r>
                  <a:rPr lang="en-US" altLang="zh-CN" dirty="0" smtClean="0"/>
                  <a:t>101</a:t>
                </a:r>
                <a:r>
                  <a:rPr lang="zh-CN" altLang="en-US" dirty="0" smtClean="0"/>
                  <a:t>除以</a:t>
                </a:r>
                <a:r>
                  <a:rPr lang="en-US" altLang="zh-CN" dirty="0" smtClean="0"/>
                  <a:t>11</a:t>
                </a:r>
                <a:r>
                  <a:rPr lang="zh-CN" altLang="en-US" dirty="0" smtClean="0"/>
                  <a:t>时的商和余数是多少？</a:t>
                </a:r>
                <a:endParaRPr lang="en-US" altLang="zh-CN" dirty="0" smtClean="0"/>
              </a:p>
              <a:p>
                <a:r>
                  <a:rPr lang="zh-CN" altLang="en-US" dirty="0" smtClean="0"/>
                  <a:t>解</a:t>
                </a:r>
                <a:r>
                  <a:rPr lang="en-US" altLang="zh-CN" dirty="0" smtClean="0"/>
                  <a:t>:</a:t>
                </a:r>
                <a:r>
                  <a:rPr lang="zh-CN" altLang="en-US" dirty="0" smtClean="0"/>
                  <a:t>我们知道</a:t>
                </a:r>
                <a:r>
                  <a:rPr lang="en-US" altLang="zh-CN" dirty="0" smtClean="0"/>
                  <a:t>101=11</a:t>
                </a:r>
                <a14:m>
                  <m:oMath xmlns:m="http://schemas.openxmlformats.org/officeDocument/2006/math">
                    <m:r>
                      <a:rPr lang="en-US" altLang="zh-CN" i="1" dirty="0" smtClean="0">
                        <a:latin typeface="Cambria Math" panose="02040503050406030204" pitchFamily="18" charset="0"/>
                      </a:rPr>
                      <m:t>∗</m:t>
                    </m:r>
                  </m:oMath>
                </a14:m>
                <a:r>
                  <a:rPr lang="en-US" altLang="zh-CN" dirty="0" smtClean="0"/>
                  <a:t>9+2. </a:t>
                </a:r>
                <a:r>
                  <a:rPr lang="zh-CN" altLang="en-US" dirty="0" smtClean="0"/>
                  <a:t>因此</a:t>
                </a:r>
                <a:r>
                  <a:rPr lang="en-US" altLang="zh-CN" dirty="0" smtClean="0"/>
                  <a:t>,101</a:t>
                </a:r>
                <a:r>
                  <a:rPr lang="zh-CN" altLang="en-US" dirty="0" smtClean="0"/>
                  <a:t>除以</a:t>
                </a:r>
                <a:r>
                  <a:rPr lang="en-US" altLang="zh-CN" dirty="0" smtClean="0"/>
                  <a:t>11</a:t>
                </a:r>
                <a:r>
                  <a:rPr lang="zh-CN" altLang="en-US" dirty="0" smtClean="0"/>
                  <a:t>的商为</a:t>
                </a:r>
                <a:r>
                  <a:rPr lang="en-US" altLang="zh-CN" dirty="0" smtClean="0"/>
                  <a:t>9</a:t>
                </a:r>
                <a:r>
                  <a:rPr lang="en-US" altLang="zh-CN" dirty="0"/>
                  <a:t>= 101 </a:t>
                </a:r>
                <a:r>
                  <a:rPr lang="en-US" altLang="zh-CN" b="1" dirty="0"/>
                  <a:t>div </a:t>
                </a:r>
                <a:r>
                  <a:rPr lang="en-US" altLang="zh-CN" dirty="0" smtClean="0"/>
                  <a:t>11,</a:t>
                </a:r>
                <a:r>
                  <a:rPr lang="zh-CN" altLang="en-US" dirty="0" smtClean="0"/>
                  <a:t>而余数为</a:t>
                </a:r>
                <a:r>
                  <a:rPr lang="en-US" altLang="zh-CN" dirty="0"/>
                  <a:t>2 = 101 </a:t>
                </a:r>
                <a:r>
                  <a:rPr lang="en-US" altLang="zh-CN" b="1" dirty="0"/>
                  <a:t>mod</a:t>
                </a:r>
                <a:r>
                  <a:rPr lang="en-US" altLang="zh-CN" dirty="0"/>
                  <a:t> </a:t>
                </a:r>
                <a:r>
                  <a:rPr lang="en-US" altLang="zh-CN" dirty="0" smtClean="0"/>
                  <a:t>11.</a:t>
                </a:r>
              </a:p>
              <a:p>
                <a:endParaRPr lang="en-US" dirty="0"/>
              </a:p>
              <a:p>
                <a:r>
                  <a:rPr lang="zh-CN" altLang="en-US" dirty="0" smtClean="0"/>
                  <a:t>例</a:t>
                </a:r>
                <a:r>
                  <a:rPr lang="en-US" altLang="zh-CN" dirty="0" smtClean="0"/>
                  <a:t>:</a:t>
                </a:r>
                <a:r>
                  <a:rPr lang="zh-CN" altLang="en-US" dirty="0" smtClean="0"/>
                  <a:t>当</a:t>
                </a:r>
                <a:r>
                  <a:rPr lang="en-US" altLang="zh-CN" dirty="0" smtClean="0"/>
                  <a:t>-11</a:t>
                </a:r>
                <a:r>
                  <a:rPr lang="zh-CN" altLang="en-US" dirty="0" smtClean="0"/>
                  <a:t>除以</a:t>
                </a:r>
                <a:r>
                  <a:rPr lang="en-US" altLang="zh-CN" dirty="0" smtClean="0"/>
                  <a:t>3</a:t>
                </a:r>
                <a:r>
                  <a:rPr lang="zh-CN" altLang="en-US" dirty="0" smtClean="0"/>
                  <a:t>时</a:t>
                </a:r>
                <a:r>
                  <a:rPr lang="zh-CN" altLang="en-US" dirty="0"/>
                  <a:t>的商和余数是多少？</a:t>
                </a:r>
                <a:endParaRPr lang="en-US" altLang="zh-CN" dirty="0"/>
              </a:p>
              <a:p>
                <a:r>
                  <a:rPr lang="zh-CN" altLang="en-US" dirty="0" smtClean="0"/>
                  <a:t>解</a:t>
                </a:r>
                <a:r>
                  <a:rPr lang="en-US" altLang="zh-CN" dirty="0" smtClean="0"/>
                  <a:t>:</a:t>
                </a:r>
                <a:r>
                  <a:rPr lang="zh-CN" altLang="en-US" dirty="0" smtClean="0"/>
                  <a:t>我们知道</a:t>
                </a:r>
                <a:r>
                  <a:rPr lang="en-US" altLang="zh-CN" dirty="0" smtClean="0"/>
                  <a:t>-11=3</a:t>
                </a:r>
                <a14:m>
                  <m:oMath xmlns:m="http://schemas.openxmlformats.org/officeDocument/2006/math">
                    <m:r>
                      <a:rPr lang="zh-CN" altLang="en-US" i="1" dirty="0" smtClean="0">
                        <a:latin typeface="Cambria Math" panose="02040503050406030204" pitchFamily="18" charset="0"/>
                      </a:rPr>
                      <m:t>∗</m:t>
                    </m:r>
                  </m:oMath>
                </a14:m>
                <a:r>
                  <a:rPr lang="en-US" altLang="zh-CN" dirty="0" smtClean="0"/>
                  <a:t>(-4)+1. </a:t>
                </a:r>
                <a:r>
                  <a:rPr lang="zh-CN" altLang="en-US" dirty="0" smtClean="0"/>
                  <a:t>因此</a:t>
                </a:r>
                <a:r>
                  <a:rPr lang="en-US" altLang="zh-CN" dirty="0" smtClean="0"/>
                  <a:t>,101</a:t>
                </a:r>
                <a:r>
                  <a:rPr lang="zh-CN" altLang="en-US" dirty="0"/>
                  <a:t>除以</a:t>
                </a:r>
                <a:r>
                  <a:rPr lang="en-US" altLang="zh-CN" dirty="0"/>
                  <a:t>11</a:t>
                </a:r>
                <a:r>
                  <a:rPr lang="zh-CN" altLang="en-US" dirty="0"/>
                  <a:t>的</a:t>
                </a:r>
                <a:r>
                  <a:rPr lang="zh-CN" altLang="en-US" dirty="0" smtClean="0"/>
                  <a:t>商为</a:t>
                </a:r>
                <a:r>
                  <a:rPr lang="en-US" altLang="zh-CN" dirty="0"/>
                  <a:t>−4 = −11 </a:t>
                </a:r>
                <a:r>
                  <a:rPr lang="en-US" altLang="zh-CN" b="1" dirty="0"/>
                  <a:t>div </a:t>
                </a:r>
                <a:r>
                  <a:rPr lang="en-US" altLang="zh-CN" dirty="0" smtClean="0"/>
                  <a:t>3, </a:t>
                </a:r>
                <a:r>
                  <a:rPr lang="zh-CN" altLang="en-US" dirty="0" smtClean="0"/>
                  <a:t>而</a:t>
                </a:r>
                <a:r>
                  <a:rPr lang="zh-CN" altLang="en-US" dirty="0"/>
                  <a:t>余数</a:t>
                </a:r>
                <a:r>
                  <a:rPr lang="zh-CN" altLang="en-US" dirty="0" smtClean="0"/>
                  <a:t>为</a:t>
                </a:r>
                <a:r>
                  <a:rPr lang="en-US" altLang="zh-CN" dirty="0"/>
                  <a:t>1 = −11 </a:t>
                </a:r>
                <a:r>
                  <a:rPr lang="en-US" altLang="zh-CN" b="1" dirty="0"/>
                  <a:t>mod</a:t>
                </a:r>
                <a:r>
                  <a:rPr lang="en-US" altLang="zh-CN" dirty="0"/>
                  <a:t> 3</a:t>
                </a:r>
                <a:r>
                  <a:rPr lang="en-US" altLang="zh-CN" dirty="0" smtClean="0"/>
                  <a:t>.</a:t>
                </a:r>
              </a:p>
              <a:p>
                <a:r>
                  <a:rPr lang="zh-CN" altLang="en-US" dirty="0" smtClean="0"/>
                  <a:t>注意</a:t>
                </a:r>
                <a:r>
                  <a:rPr lang="en-US" altLang="zh-CN" dirty="0" smtClean="0"/>
                  <a:t>:</a:t>
                </a:r>
                <a:r>
                  <a:rPr lang="zh-CN" altLang="en-US" dirty="0" smtClean="0"/>
                  <a:t>余数要大于等于</a:t>
                </a:r>
                <a:r>
                  <a:rPr lang="en-US" altLang="zh-CN" dirty="0" smtClean="0"/>
                  <a:t>0, </a:t>
                </a:r>
                <a:r>
                  <a:rPr lang="zh-CN" altLang="en-US" dirty="0" smtClean="0"/>
                  <a:t>所以这儿不是</a:t>
                </a:r>
                <a:r>
                  <a:rPr lang="en-US" altLang="zh-CN" dirty="0" smtClean="0"/>
                  <a:t>-11=3</a:t>
                </a:r>
                <a14:m>
                  <m:oMath xmlns:m="http://schemas.openxmlformats.org/officeDocument/2006/math">
                    <m:r>
                      <a:rPr lang="en-US" altLang="zh-CN" i="1" dirty="0" smtClean="0">
                        <a:latin typeface="Cambria Math" panose="02040503050406030204" pitchFamily="18" charset="0"/>
                      </a:rPr>
                      <m:t>∗</m:t>
                    </m:r>
                  </m:oMath>
                </a14:m>
                <a:r>
                  <a:rPr lang="en-US" altLang="zh-CN" dirty="0" smtClean="0"/>
                  <a:t>(-3)-2.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138E48C-A236-48C4-AAC8-7C91298681A7}" type="datetime1">
              <a:rPr lang="zh-CN" altLang="en-US" smtClean="0"/>
              <a:pPr/>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61882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欧几里得算法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dirty="0" smtClean="0"/>
                  <a:t>假定</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为正整数</a:t>
                </a:r>
                <a:r>
                  <a:rPr lang="en-US" altLang="zh-CN" dirty="0" smtClean="0"/>
                  <a:t>, </a:t>
                </a:r>
                <a:r>
                  <a:rPr lang="zh-CN" altLang="en-US" dirty="0" smtClean="0"/>
                  <a:t>且</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oMath>
                </a14:m>
                <a:r>
                  <a:rPr lang="en-US" dirty="0" smtClean="0"/>
                  <a:t>. </a:t>
                </a:r>
                <a:r>
                  <a:rPr lang="zh-CN" altLang="en-US" dirty="0" smtClean="0"/>
                  <a:t>令</a:t>
                </a:r>
                <a:r>
                  <a:rPr lang="en-US"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0</m:t>
                        </m:r>
                      </m:sub>
                    </m:sSub>
                  </m:oMath>
                </a14:m>
                <a:r>
                  <a:rPr lang="en-US" dirty="0" smtClean="0"/>
                  <a:t>= </a:t>
                </a:r>
                <a14:m>
                  <m:oMath xmlns:m="http://schemas.openxmlformats.org/officeDocument/2006/math">
                    <m:r>
                      <a:rPr lang="en-US" i="1" dirty="0" smtClean="0">
                        <a:latin typeface="Cambria Math" panose="02040503050406030204" pitchFamily="18" charset="0"/>
                      </a:rPr>
                      <m:t>𝑎</m:t>
                    </m:r>
                  </m:oMath>
                </a14:m>
                <a:r>
                  <a:rPr lang="en-US" dirty="0" smtClean="0"/>
                  <a:t> </a:t>
                </a:r>
                <a:r>
                  <a:rPr lang="en-US" altLang="zh-CN" dirty="0" smtClean="0"/>
                  <a:t>,</a:t>
                </a:r>
                <a:r>
                  <a:rPr lang="en-US" dirty="0" smtClean="0"/>
                  <a:t>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1</m:t>
                        </m:r>
                      </m:sub>
                    </m:sSub>
                  </m:oMath>
                </a14:m>
                <a:r>
                  <a:rPr lang="en-US" dirty="0" smtClean="0"/>
                  <a:t> = </a:t>
                </a:r>
                <a14:m>
                  <m:oMath xmlns:m="http://schemas.openxmlformats.org/officeDocument/2006/math">
                    <m:r>
                      <a:rPr lang="en-US" i="1" dirty="0" smtClean="0">
                        <a:latin typeface="Cambria Math" panose="02040503050406030204" pitchFamily="18" charset="0"/>
                      </a:rPr>
                      <m:t>𝑏</m:t>
                    </m:r>
                  </m:oMath>
                </a14:m>
                <a:r>
                  <a:rPr lang="en-US" dirty="0" smtClean="0"/>
                  <a:t>. </a:t>
                </a:r>
                <a:r>
                  <a:rPr lang="zh-CN" altLang="en-US" dirty="0" smtClean="0"/>
                  <a:t>我们连续地应用除法算法时</a:t>
                </a:r>
                <a:r>
                  <a:rPr lang="en-US" altLang="zh-CN" dirty="0" smtClean="0"/>
                  <a:t>, </a:t>
                </a:r>
                <a:r>
                  <a:rPr lang="zh-CN" altLang="en-US" dirty="0" smtClean="0"/>
                  <a:t>可得</a:t>
                </a:r>
                <a:r>
                  <a:rPr lang="en-US" altLang="zh-CN" dirty="0" smtClean="0"/>
                  <a:t>:</a:t>
                </a:r>
                <a:endParaRPr lang="en-US" dirty="0" smtClean="0"/>
              </a:p>
              <a:p>
                <a:endParaRPr lang="en-US" dirty="0" smtClean="0"/>
              </a:p>
              <a:p>
                <a:endParaRPr lang="en-US" dirty="0" smtClean="0"/>
              </a:p>
              <a:p>
                <a:endParaRPr lang="en-US" dirty="0"/>
              </a:p>
              <a:p>
                <a:endParaRPr lang="en-US" dirty="0" smtClean="0"/>
              </a:p>
              <a:p>
                <a:pPr marL="0" indent="0">
                  <a:buNone/>
                </a:pPr>
                <a:r>
                  <a:rPr lang="zh-CN" altLang="en-US" dirty="0" smtClean="0"/>
                  <a:t>   最终在这一连续相除序列</a:t>
                </a:r>
                <a:r>
                  <a:rPr lang="en-US" altLang="zh-CN" dirty="0" smtClean="0"/>
                  <a:t>(</a:t>
                </a:r>
                <a14:m>
                  <m:oMath xmlns:m="http://schemas.openxmlformats.org/officeDocument/2006/math">
                    <m:r>
                      <a:rPr lang="en-US" altLang="zh-CN" i="1" dirty="0" smtClean="0">
                        <a:latin typeface="Cambria Math" panose="02040503050406030204" pitchFamily="18" charset="0"/>
                      </a:rPr>
                      <m:t>𝑎</m:t>
                    </m:r>
                  </m:oMath>
                </a14:m>
                <a:r>
                  <a:rPr lang="en-US" altLang="zh-CN" dirty="0" smtClean="0"/>
                  <a:t> </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0</m:t>
                        </m:r>
                      </m:sub>
                    </m:sSub>
                  </m:oMath>
                </a14:m>
                <a:r>
                  <a:rPr lang="en-US" altLang="zh-CN" dirty="0"/>
                  <a:t> &gt;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𝑟</m:t>
                        </m:r>
                      </m:e>
                      <m:sub>
                        <m:r>
                          <a:rPr lang="en-US" altLang="zh-CN" i="1" dirty="0">
                            <a:latin typeface="Cambria Math" panose="02040503050406030204" pitchFamily="18" charset="0"/>
                          </a:rPr>
                          <m:t>1</m:t>
                        </m:r>
                      </m:sub>
                    </m:sSub>
                  </m:oMath>
                </a14:m>
                <a:r>
                  <a:rPr lang="en-US" altLang="zh-CN" dirty="0"/>
                  <a:t> &gt;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𝑟</m:t>
                        </m:r>
                      </m:e>
                      <m:sub>
                        <m:r>
                          <a:rPr lang="en-US" altLang="zh-CN" b="0" i="1" dirty="0" smtClean="0">
                            <a:latin typeface="Cambria Math" panose="02040503050406030204" pitchFamily="18" charset="0"/>
                          </a:rPr>
                          <m:t>2</m:t>
                        </m:r>
                      </m:sub>
                    </m:sSub>
                  </m:oMath>
                </a14:m>
                <a:r>
                  <a:rPr lang="en-US" altLang="zh-CN" dirty="0"/>
                  <a:t> &gt; ∙ ∙ ∙  ≥ </a:t>
                </a:r>
                <a:r>
                  <a:rPr lang="en-US" altLang="zh-CN" dirty="0" smtClean="0"/>
                  <a:t>0)</a:t>
                </a:r>
                <a:r>
                  <a:rPr lang="zh-CN" altLang="en-US" dirty="0" smtClean="0"/>
                  <a:t>中会出现余数为</a:t>
                </a:r>
                <a:r>
                  <a:rPr lang="en-US" altLang="zh-CN" dirty="0" smtClean="0"/>
                  <a:t>0, </a:t>
                </a:r>
                <a:r>
                  <a:rPr lang="zh-CN" altLang="en-US" dirty="0" smtClean="0"/>
                  <a:t>那么</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m:t>
                    </m:r>
                    <m:r>
                      <a:rPr lang="en-US" i="1" dirty="0" err="1" smtClean="0">
                        <a:latin typeface="Cambria Math" panose="02040503050406030204" pitchFamily="18" charset="0"/>
                      </a:rPr>
                      <m:t>𝑎</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a14:m>
                <a:r>
                  <a:rPr lang="en-US" dirty="0" smtClean="0"/>
                  <a:t> = </a:t>
                </a:r>
                <a14:m>
                  <m:oMath xmlns:m="http://schemas.openxmlformats.org/officeDocument/2006/math">
                    <m:r>
                      <m:rPr>
                        <m:sty m:val="p"/>
                      </m:rPr>
                      <a:rPr lang="en-US" i="1" dirty="0" smtClean="0">
                        <a:latin typeface="Cambria Math" panose="02040503050406030204" pitchFamily="18" charset="0"/>
                      </a:rPr>
                      <m:t>gcd</m:t>
                    </m:r>
                  </m:oMath>
                </a14:m>
                <a:r>
                  <a:rPr 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0</m:t>
                        </m:r>
                      </m:sub>
                    </m:sSub>
                  </m:oMath>
                </a14:m>
                <a:r>
                  <a:rPr lang="en-US" dirty="0" smtClean="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𝑟</m:t>
                        </m:r>
                      </m:e>
                      <m:sub>
                        <m:r>
                          <a:rPr lang="en-US" altLang="zh-CN" i="1" dirty="0">
                            <a:latin typeface="Cambria Math" panose="02040503050406030204" pitchFamily="18" charset="0"/>
                          </a:rPr>
                          <m:t>1</m:t>
                        </m:r>
                      </m:sub>
                    </m:sSub>
                  </m:oMath>
                </a14:m>
                <a:r>
                  <a:rPr lang="en-US" dirty="0" smtClean="0"/>
                  <a:t>) = ∙ ∙ ∙ = </a:t>
                </a:r>
                <a14:m>
                  <m:oMath xmlns:m="http://schemas.openxmlformats.org/officeDocument/2006/math">
                    <m:r>
                      <m:rPr>
                        <m:sty m:val="p"/>
                      </m:rPr>
                      <a:rPr lang="en-US" i="1" dirty="0" smtClean="0">
                        <a:latin typeface="Cambria Math" panose="02040503050406030204" pitchFamily="18" charset="0"/>
                      </a:rPr>
                      <m:t>gcd</m:t>
                    </m:r>
                  </m:oMath>
                </a14:m>
                <a:r>
                  <a:rPr lang="en-US"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oMath>
                </a14:m>
                <a:r>
                  <a:rPr lang="en-US"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𝑛</m:t>
                        </m:r>
                      </m:sub>
                    </m:sSub>
                  </m:oMath>
                </a14:m>
                <a:r>
                  <a:rPr lang="en-US" dirty="0" smtClean="0"/>
                  <a:t>) = </a:t>
                </a:r>
                <a14:m>
                  <m:oMath xmlns:m="http://schemas.openxmlformats.org/officeDocument/2006/math">
                    <m:r>
                      <m:rPr>
                        <m:sty m:val="p"/>
                      </m:rPr>
                      <a:rPr lang="en-US" i="1" dirty="0" smtClean="0">
                        <a:latin typeface="Cambria Math" panose="02040503050406030204" pitchFamily="18" charset="0"/>
                      </a:rPr>
                      <m:t>gcd</m:t>
                    </m:r>
                  </m:oMath>
                </a14:m>
                <a:r>
                  <a:rPr lang="en-US"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𝑟</m:t>
                        </m:r>
                      </m:e>
                      <m:sub>
                        <m:r>
                          <a:rPr lang="en-US" altLang="zh-CN" i="1" dirty="0">
                            <a:latin typeface="Cambria Math" panose="02040503050406030204" pitchFamily="18" charset="0"/>
                          </a:rPr>
                          <m:t>𝑛</m:t>
                        </m:r>
                      </m:sub>
                    </m:sSub>
                  </m:oMath>
                </a14:m>
                <a:r>
                  <a:rPr lang="en-US" dirty="0" smtClean="0"/>
                  <a:t>, 0) =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𝑟</m:t>
                        </m:r>
                      </m:e>
                      <m:sub>
                        <m:r>
                          <a:rPr lang="en-US" altLang="zh-CN" i="1" dirty="0">
                            <a:latin typeface="Cambria Math" panose="02040503050406030204" pitchFamily="18" charset="0"/>
                          </a:rPr>
                          <m:t>𝑛</m:t>
                        </m:r>
                      </m:sub>
                    </m:sSub>
                  </m:oMath>
                </a14:m>
                <a:r>
                  <a:rPr lang="en-US" dirty="0" smtClean="0"/>
                  <a:t>. </a:t>
                </a:r>
                <a:r>
                  <a:rPr lang="zh-CN" altLang="en-US" dirty="0" smtClean="0"/>
                  <a:t>也就是说最大公约数是这个序列中最后一个非零余数</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𝑟</m:t>
                        </m:r>
                      </m:e>
                      <m:sub>
                        <m:r>
                          <a:rPr lang="en-US" altLang="zh-CN" i="1" dirty="0">
                            <a:latin typeface="Cambria Math" panose="02040503050406030204" pitchFamily="18" charset="0"/>
                          </a:rPr>
                          <m:t>𝑛</m:t>
                        </m:r>
                      </m:sub>
                    </m:sSub>
                  </m:oMath>
                </a14:m>
                <a:r>
                  <a:rPr lang="en-US" altLang="zh-CN" dirty="0" smtClean="0"/>
                  <a:t>.</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5" t="-1310" r="-1443"/>
                </a:stretch>
              </a:blipFill>
            </p:spPr>
            <p:txBody>
              <a:bodyPr/>
              <a:lstStyle/>
              <a:p>
                <a:r>
                  <a:rPr lang="zh-CN" altLang="en-US">
                    <a:noFill/>
                  </a:rPr>
                  <a:t> </a:t>
                </a:r>
              </a:p>
            </p:txBody>
          </p:sp>
        </mc:Fallback>
      </mc:AlternateContent>
      <p:sp>
        <p:nvSpPr>
          <p:cNvPr id="4" name="TextBox 3"/>
          <p:cNvSpPr txBox="1"/>
          <p:nvPr/>
        </p:nvSpPr>
        <p:spPr>
          <a:xfrm>
            <a:off x="3657600" y="1981200"/>
            <a:ext cx="4114800" cy="2031325"/>
          </a:xfrm>
          <a:prstGeom prst="rect">
            <a:avLst/>
          </a:prstGeom>
          <a:noFill/>
        </p:spPr>
        <p:txBody>
          <a:bodyPr wrap="square" rtlCol="0">
            <a:spAutoFit/>
          </a:bodyPr>
          <a:lstStyle/>
          <a:p>
            <a:r>
              <a:rPr lang="en-US" b="1" i="1" dirty="0">
                <a:latin typeface="微软雅黑" panose="020B0503020204020204" pitchFamily="34" charset="-122"/>
                <a:ea typeface="微软雅黑" panose="020B0503020204020204" pitchFamily="34" charset="-122"/>
              </a:rPr>
              <a:t>r</a:t>
            </a:r>
            <a:r>
              <a:rPr lang="en-US" b="1" baseline="-25000" dirty="0">
                <a:latin typeface="微软雅黑" panose="020B0503020204020204" pitchFamily="34" charset="-122"/>
                <a:ea typeface="微软雅黑" panose="020B0503020204020204" pitchFamily="34" charset="-122"/>
              </a:rPr>
              <a:t>0</a:t>
            </a:r>
            <a:r>
              <a:rPr lang="en-US" b="1" dirty="0">
                <a:latin typeface="微软雅黑" panose="020B0503020204020204" pitchFamily="34" charset="-122"/>
                <a:ea typeface="微软雅黑" panose="020B0503020204020204" pitchFamily="34" charset="-122"/>
              </a:rPr>
              <a:t>   = </a:t>
            </a:r>
            <a:r>
              <a:rPr lang="en-US" b="1" i="1" dirty="0">
                <a:latin typeface="微软雅黑" panose="020B0503020204020204" pitchFamily="34" charset="-122"/>
                <a:ea typeface="微软雅黑" panose="020B0503020204020204" pitchFamily="34" charset="-122"/>
              </a:rPr>
              <a:t>r</a:t>
            </a:r>
            <a:r>
              <a:rPr lang="en-US" b="1" baseline="-25000" dirty="0">
                <a:latin typeface="微软雅黑" panose="020B0503020204020204" pitchFamily="34" charset="-122"/>
                <a:ea typeface="微软雅黑" panose="020B0503020204020204" pitchFamily="34" charset="-122"/>
              </a:rPr>
              <a:t>1</a:t>
            </a:r>
            <a:r>
              <a:rPr lang="en-US" b="1" i="1" dirty="0">
                <a:latin typeface="微软雅黑" panose="020B0503020204020204" pitchFamily="34" charset="-122"/>
                <a:ea typeface="微软雅黑" panose="020B0503020204020204" pitchFamily="34" charset="-122"/>
              </a:rPr>
              <a:t>q</a:t>
            </a:r>
            <a:r>
              <a:rPr lang="en-US" b="1" baseline="-25000" dirty="0">
                <a:latin typeface="微软雅黑" panose="020B0503020204020204" pitchFamily="34" charset="-122"/>
                <a:ea typeface="微软雅黑" panose="020B0503020204020204" pitchFamily="34" charset="-122"/>
              </a:rPr>
              <a:t>1</a:t>
            </a:r>
            <a:r>
              <a:rPr lang="en-US" b="1" dirty="0">
                <a:latin typeface="微软雅黑" panose="020B0503020204020204" pitchFamily="34" charset="-122"/>
                <a:ea typeface="微软雅黑" panose="020B0503020204020204" pitchFamily="34" charset="-122"/>
              </a:rPr>
              <a:t> + </a:t>
            </a:r>
            <a:r>
              <a:rPr lang="en-US" b="1" i="1" dirty="0">
                <a:latin typeface="微软雅黑" panose="020B0503020204020204" pitchFamily="34" charset="-122"/>
                <a:ea typeface="微软雅黑" panose="020B0503020204020204" pitchFamily="34" charset="-122"/>
              </a:rPr>
              <a:t>r</a:t>
            </a:r>
            <a:r>
              <a:rPr lang="en-US" b="1" baseline="-25000" dirty="0">
                <a:latin typeface="微软雅黑" panose="020B0503020204020204" pitchFamily="34" charset="-122"/>
                <a:ea typeface="微软雅黑" panose="020B0503020204020204" pitchFamily="34" charset="-122"/>
              </a:rPr>
              <a:t>2</a:t>
            </a:r>
            <a:r>
              <a:rPr lang="en-US" b="1" dirty="0">
                <a:latin typeface="微软雅黑" panose="020B0503020204020204" pitchFamily="34" charset="-122"/>
                <a:ea typeface="微软雅黑" panose="020B0503020204020204" pitchFamily="34" charset="-122"/>
              </a:rPr>
              <a:t>             0 ≤ </a:t>
            </a:r>
            <a:r>
              <a:rPr lang="en-US" b="1" i="1" dirty="0">
                <a:latin typeface="微软雅黑" panose="020B0503020204020204" pitchFamily="34" charset="-122"/>
                <a:ea typeface="微软雅黑" panose="020B0503020204020204" pitchFamily="34" charset="-122"/>
              </a:rPr>
              <a:t>r</a:t>
            </a:r>
            <a:r>
              <a:rPr lang="en-US" b="1" baseline="-25000" dirty="0">
                <a:latin typeface="微软雅黑" panose="020B0503020204020204" pitchFamily="34" charset="-122"/>
                <a:ea typeface="微软雅黑" panose="020B0503020204020204" pitchFamily="34" charset="-122"/>
              </a:rPr>
              <a:t>2</a:t>
            </a:r>
            <a:r>
              <a:rPr lang="en-US" b="1" dirty="0">
                <a:latin typeface="微软雅黑" panose="020B0503020204020204" pitchFamily="34" charset="-122"/>
                <a:ea typeface="微软雅黑" panose="020B0503020204020204" pitchFamily="34" charset="-122"/>
              </a:rPr>
              <a:t> &lt; </a:t>
            </a:r>
            <a:r>
              <a:rPr lang="en-US" b="1" i="1" dirty="0">
                <a:latin typeface="微软雅黑" panose="020B0503020204020204" pitchFamily="34" charset="-122"/>
                <a:ea typeface="微软雅黑" panose="020B0503020204020204" pitchFamily="34" charset="-122"/>
              </a:rPr>
              <a:t>r</a:t>
            </a:r>
            <a:r>
              <a:rPr lang="en-US" b="1" baseline="-25000" dirty="0">
                <a:latin typeface="微软雅黑" panose="020B0503020204020204" pitchFamily="34" charset="-122"/>
                <a:ea typeface="微软雅黑" panose="020B0503020204020204" pitchFamily="34" charset="-122"/>
              </a:rPr>
              <a:t>1</a:t>
            </a:r>
            <a:r>
              <a:rPr lang="en-US" b="1" dirty="0">
                <a:latin typeface="微软雅黑" panose="020B0503020204020204" pitchFamily="34" charset="-122"/>
                <a:ea typeface="微软雅黑" panose="020B0503020204020204" pitchFamily="34" charset="-122"/>
              </a:rPr>
              <a:t>,</a:t>
            </a:r>
          </a:p>
          <a:p>
            <a:r>
              <a:rPr lang="en-US" b="1" i="1" dirty="0">
                <a:latin typeface="微软雅黑" panose="020B0503020204020204" pitchFamily="34" charset="-122"/>
                <a:ea typeface="微软雅黑" panose="020B0503020204020204" pitchFamily="34" charset="-122"/>
              </a:rPr>
              <a:t>r</a:t>
            </a:r>
            <a:r>
              <a:rPr lang="en-US" b="1" baseline="-25000" dirty="0">
                <a:latin typeface="微软雅黑" panose="020B0503020204020204" pitchFamily="34" charset="-122"/>
                <a:ea typeface="微软雅黑" panose="020B0503020204020204" pitchFamily="34" charset="-122"/>
              </a:rPr>
              <a:t>1</a:t>
            </a:r>
            <a:r>
              <a:rPr lang="en-US" b="1" dirty="0">
                <a:latin typeface="微软雅黑" panose="020B0503020204020204" pitchFamily="34" charset="-122"/>
                <a:ea typeface="微软雅黑" panose="020B0503020204020204" pitchFamily="34" charset="-122"/>
              </a:rPr>
              <a:t>   = </a:t>
            </a:r>
            <a:r>
              <a:rPr lang="en-US" b="1" i="1" dirty="0">
                <a:latin typeface="微软雅黑" panose="020B0503020204020204" pitchFamily="34" charset="-122"/>
                <a:ea typeface="微软雅黑" panose="020B0503020204020204" pitchFamily="34" charset="-122"/>
              </a:rPr>
              <a:t>r</a:t>
            </a:r>
            <a:r>
              <a:rPr lang="en-US" b="1" baseline="-25000" dirty="0">
                <a:latin typeface="微软雅黑" panose="020B0503020204020204" pitchFamily="34" charset="-122"/>
                <a:ea typeface="微软雅黑" panose="020B0503020204020204" pitchFamily="34" charset="-122"/>
              </a:rPr>
              <a:t>2</a:t>
            </a:r>
            <a:r>
              <a:rPr lang="en-US" b="1" i="1" dirty="0">
                <a:latin typeface="微软雅黑" panose="020B0503020204020204" pitchFamily="34" charset="-122"/>
                <a:ea typeface="微软雅黑" panose="020B0503020204020204" pitchFamily="34" charset="-122"/>
              </a:rPr>
              <a:t>q</a:t>
            </a:r>
            <a:r>
              <a:rPr lang="en-US" b="1" baseline="-25000" dirty="0">
                <a:latin typeface="微软雅黑" panose="020B0503020204020204" pitchFamily="34" charset="-122"/>
                <a:ea typeface="微软雅黑" panose="020B0503020204020204" pitchFamily="34" charset="-122"/>
              </a:rPr>
              <a:t>2</a:t>
            </a:r>
            <a:r>
              <a:rPr lang="en-US" b="1" dirty="0">
                <a:latin typeface="微软雅黑" panose="020B0503020204020204" pitchFamily="34" charset="-122"/>
                <a:ea typeface="微软雅黑" panose="020B0503020204020204" pitchFamily="34" charset="-122"/>
              </a:rPr>
              <a:t> + </a:t>
            </a:r>
            <a:r>
              <a:rPr lang="en-US" b="1" i="1" dirty="0">
                <a:latin typeface="微软雅黑" panose="020B0503020204020204" pitchFamily="34" charset="-122"/>
                <a:ea typeface="微软雅黑" panose="020B0503020204020204" pitchFamily="34" charset="-122"/>
              </a:rPr>
              <a:t>r</a:t>
            </a:r>
            <a:r>
              <a:rPr lang="en-US" b="1" baseline="-25000" dirty="0">
                <a:latin typeface="微软雅黑" panose="020B0503020204020204" pitchFamily="34" charset="-122"/>
                <a:ea typeface="微软雅黑" panose="020B0503020204020204" pitchFamily="34" charset="-122"/>
              </a:rPr>
              <a:t>3</a:t>
            </a:r>
            <a:r>
              <a:rPr lang="en-US" b="1" dirty="0">
                <a:latin typeface="微软雅黑" panose="020B0503020204020204" pitchFamily="34" charset="-122"/>
                <a:ea typeface="微软雅黑" panose="020B0503020204020204" pitchFamily="34" charset="-122"/>
              </a:rPr>
              <a:t>             0 ≤ </a:t>
            </a:r>
            <a:r>
              <a:rPr lang="en-US" b="1" i="1" dirty="0">
                <a:latin typeface="微软雅黑" panose="020B0503020204020204" pitchFamily="34" charset="-122"/>
                <a:ea typeface="微软雅黑" panose="020B0503020204020204" pitchFamily="34" charset="-122"/>
              </a:rPr>
              <a:t>r</a:t>
            </a:r>
            <a:r>
              <a:rPr lang="en-US" b="1" baseline="-25000" dirty="0">
                <a:latin typeface="微软雅黑" panose="020B0503020204020204" pitchFamily="34" charset="-122"/>
                <a:ea typeface="微软雅黑" panose="020B0503020204020204" pitchFamily="34" charset="-122"/>
              </a:rPr>
              <a:t>3</a:t>
            </a:r>
            <a:r>
              <a:rPr lang="en-US" b="1" dirty="0">
                <a:latin typeface="微软雅黑" panose="020B0503020204020204" pitchFamily="34" charset="-122"/>
                <a:ea typeface="微软雅黑" panose="020B0503020204020204" pitchFamily="34" charset="-122"/>
              </a:rPr>
              <a:t> &lt; </a:t>
            </a:r>
            <a:r>
              <a:rPr lang="en-US" b="1" i="1" dirty="0">
                <a:latin typeface="微软雅黑" panose="020B0503020204020204" pitchFamily="34" charset="-122"/>
                <a:ea typeface="微软雅黑" panose="020B0503020204020204" pitchFamily="34" charset="-122"/>
              </a:rPr>
              <a:t>r</a:t>
            </a:r>
            <a:r>
              <a:rPr lang="en-US" b="1" baseline="-25000" dirty="0">
                <a:latin typeface="微软雅黑" panose="020B0503020204020204" pitchFamily="34" charset="-122"/>
                <a:ea typeface="微软雅黑" panose="020B0503020204020204" pitchFamily="34" charset="-122"/>
              </a:rPr>
              <a:t>2</a:t>
            </a:r>
            <a:r>
              <a:rPr lang="en-US" b="1" dirty="0">
                <a:latin typeface="微软雅黑" panose="020B0503020204020204" pitchFamily="34" charset="-122"/>
                <a:ea typeface="微软雅黑" panose="020B0503020204020204" pitchFamily="34" charset="-122"/>
              </a:rPr>
              <a:t>,</a:t>
            </a:r>
          </a:p>
          <a:p>
            <a:r>
              <a:rPr lang="en-US" b="1" dirty="0">
                <a:latin typeface="微软雅黑" panose="020B0503020204020204" pitchFamily="34" charset="-122"/>
                <a:ea typeface="微软雅黑" panose="020B0503020204020204" pitchFamily="34" charset="-122"/>
              </a:rPr>
              <a:t>       ∙</a:t>
            </a:r>
          </a:p>
          <a:p>
            <a:r>
              <a:rPr lang="en-US" b="1" dirty="0">
                <a:latin typeface="微软雅黑" panose="020B0503020204020204" pitchFamily="34" charset="-122"/>
                <a:ea typeface="微软雅黑" panose="020B0503020204020204" pitchFamily="34" charset="-122"/>
              </a:rPr>
              <a:t>        ∙</a:t>
            </a:r>
          </a:p>
          <a:p>
            <a:r>
              <a:rPr lang="en-US" b="1" dirty="0">
                <a:latin typeface="微软雅黑" panose="020B0503020204020204" pitchFamily="34" charset="-122"/>
                <a:ea typeface="微软雅黑" panose="020B0503020204020204" pitchFamily="34" charset="-122"/>
              </a:rPr>
              <a:t>        ∙</a:t>
            </a:r>
          </a:p>
          <a:p>
            <a:r>
              <a:rPr lang="en-US" b="1" i="1" dirty="0">
                <a:latin typeface="微软雅黑" panose="020B0503020204020204" pitchFamily="34" charset="-122"/>
                <a:ea typeface="微软雅黑" panose="020B0503020204020204" pitchFamily="34" charset="-122"/>
              </a:rPr>
              <a:t>r</a:t>
            </a:r>
            <a:r>
              <a:rPr lang="en-US" b="1" i="1" baseline="-25000" dirty="0">
                <a:latin typeface="微软雅黑" panose="020B0503020204020204" pitchFamily="34" charset="-122"/>
                <a:ea typeface="微软雅黑" panose="020B0503020204020204" pitchFamily="34" charset="-122"/>
              </a:rPr>
              <a:t>n</a:t>
            </a:r>
            <a:r>
              <a:rPr lang="en-US" b="1" baseline="-25000" dirty="0">
                <a:latin typeface="微软雅黑" panose="020B0503020204020204" pitchFamily="34" charset="-122"/>
                <a:ea typeface="微软雅黑" panose="020B0503020204020204" pitchFamily="34" charset="-122"/>
              </a:rPr>
              <a:t>-2</a:t>
            </a:r>
            <a:r>
              <a:rPr lang="en-US" b="1" dirty="0">
                <a:latin typeface="微软雅黑" panose="020B0503020204020204" pitchFamily="34" charset="-122"/>
                <a:ea typeface="微软雅黑" panose="020B0503020204020204" pitchFamily="34" charset="-122"/>
              </a:rPr>
              <a:t>   = </a:t>
            </a:r>
            <a:r>
              <a:rPr lang="en-US" b="1" i="1" dirty="0">
                <a:latin typeface="微软雅黑" panose="020B0503020204020204" pitchFamily="34" charset="-122"/>
                <a:ea typeface="微软雅黑" panose="020B0503020204020204" pitchFamily="34" charset="-122"/>
              </a:rPr>
              <a:t>r</a:t>
            </a:r>
            <a:r>
              <a:rPr lang="en-US" b="1" i="1" baseline="-25000" dirty="0">
                <a:latin typeface="微软雅黑" panose="020B0503020204020204" pitchFamily="34" charset="-122"/>
                <a:ea typeface="微软雅黑" panose="020B0503020204020204" pitchFamily="34" charset="-122"/>
              </a:rPr>
              <a:t>n</a:t>
            </a:r>
            <a:r>
              <a:rPr lang="en-US" b="1" baseline="-25000" dirty="0">
                <a:latin typeface="微软雅黑" panose="020B0503020204020204" pitchFamily="34" charset="-122"/>
                <a:ea typeface="微软雅黑" panose="020B0503020204020204" pitchFamily="34" charset="-122"/>
              </a:rPr>
              <a:t>-1</a:t>
            </a:r>
            <a:r>
              <a:rPr lang="en-US" b="1" i="1" dirty="0">
                <a:latin typeface="微软雅黑" panose="020B0503020204020204" pitchFamily="34" charset="-122"/>
                <a:ea typeface="微软雅黑" panose="020B0503020204020204" pitchFamily="34" charset="-122"/>
              </a:rPr>
              <a:t>q</a:t>
            </a:r>
            <a:r>
              <a:rPr lang="en-US" b="1" i="1" baseline="-25000" dirty="0">
                <a:latin typeface="微软雅黑" panose="020B0503020204020204" pitchFamily="34" charset="-122"/>
                <a:ea typeface="微软雅黑" panose="020B0503020204020204" pitchFamily="34" charset="-122"/>
              </a:rPr>
              <a:t>n</a:t>
            </a:r>
            <a:r>
              <a:rPr lang="en-US" b="1" baseline="-25000" dirty="0">
                <a:latin typeface="微软雅黑" panose="020B0503020204020204" pitchFamily="34" charset="-122"/>
                <a:ea typeface="微软雅黑" panose="020B0503020204020204" pitchFamily="34" charset="-122"/>
              </a:rPr>
              <a:t>-1</a:t>
            </a:r>
            <a:r>
              <a:rPr lang="en-US" b="1" dirty="0">
                <a:latin typeface="微软雅黑" panose="020B0503020204020204" pitchFamily="34" charset="-122"/>
                <a:ea typeface="微软雅黑" panose="020B0503020204020204" pitchFamily="34" charset="-122"/>
              </a:rPr>
              <a:t> + </a:t>
            </a:r>
            <a:r>
              <a:rPr lang="en-US" b="1" i="1" dirty="0" err="1" smtClean="0">
                <a:latin typeface="微软雅黑" panose="020B0503020204020204" pitchFamily="34" charset="-122"/>
                <a:ea typeface="微软雅黑" panose="020B0503020204020204" pitchFamily="34" charset="-122"/>
              </a:rPr>
              <a:t>r</a:t>
            </a:r>
            <a:r>
              <a:rPr lang="en-US" altLang="zh-CN" b="1" baseline="-25000" dirty="0" err="1" smtClean="0">
                <a:latin typeface="微软雅黑" panose="020B0503020204020204" pitchFamily="34" charset="-122"/>
                <a:ea typeface="微软雅黑" panose="020B0503020204020204" pitchFamily="34" charset="-122"/>
              </a:rPr>
              <a:t>n</a:t>
            </a:r>
            <a:r>
              <a:rPr lang="en-US" b="1" dirty="0" smtClean="0">
                <a:latin typeface="微软雅黑" panose="020B0503020204020204" pitchFamily="34" charset="-122"/>
                <a:ea typeface="微软雅黑" panose="020B0503020204020204" pitchFamily="34" charset="-122"/>
              </a:rPr>
              <a:t>     </a:t>
            </a:r>
            <a:r>
              <a:rPr lang="en-US" b="1" dirty="0">
                <a:latin typeface="微软雅黑" panose="020B0503020204020204" pitchFamily="34" charset="-122"/>
                <a:ea typeface="微软雅黑" panose="020B0503020204020204" pitchFamily="34" charset="-122"/>
              </a:rPr>
              <a:t>0 ≤ </a:t>
            </a:r>
            <a:r>
              <a:rPr lang="en-US" b="1" i="1" dirty="0" err="1">
                <a:latin typeface="微软雅黑" panose="020B0503020204020204" pitchFamily="34" charset="-122"/>
                <a:ea typeface="微软雅黑" panose="020B0503020204020204" pitchFamily="34" charset="-122"/>
              </a:rPr>
              <a:t>r</a:t>
            </a:r>
            <a:r>
              <a:rPr lang="en-US" b="1" i="1" baseline="-25000" dirty="0" err="1">
                <a:latin typeface="微软雅黑" panose="020B0503020204020204" pitchFamily="34" charset="-122"/>
                <a:ea typeface="微软雅黑" panose="020B0503020204020204" pitchFamily="34" charset="-122"/>
              </a:rPr>
              <a:t>n</a:t>
            </a:r>
            <a:r>
              <a:rPr lang="en-US" b="1" dirty="0">
                <a:latin typeface="微软雅黑" panose="020B0503020204020204" pitchFamily="34" charset="-122"/>
                <a:ea typeface="微软雅黑" panose="020B0503020204020204" pitchFamily="34" charset="-122"/>
              </a:rPr>
              <a:t> &lt; </a:t>
            </a:r>
            <a:r>
              <a:rPr lang="en-US" b="1" i="1" dirty="0">
                <a:latin typeface="微软雅黑" panose="020B0503020204020204" pitchFamily="34" charset="-122"/>
                <a:ea typeface="微软雅黑" panose="020B0503020204020204" pitchFamily="34" charset="-122"/>
              </a:rPr>
              <a:t>r</a:t>
            </a:r>
            <a:r>
              <a:rPr lang="en-US" b="1" i="1" baseline="-25000" dirty="0">
                <a:latin typeface="微软雅黑" panose="020B0503020204020204" pitchFamily="34" charset="-122"/>
                <a:ea typeface="微软雅黑" panose="020B0503020204020204" pitchFamily="34" charset="-122"/>
              </a:rPr>
              <a:t>n</a:t>
            </a:r>
            <a:r>
              <a:rPr lang="en-US" b="1" baseline="-25000" dirty="0">
                <a:latin typeface="微软雅黑" panose="020B0503020204020204" pitchFamily="34" charset="-122"/>
                <a:ea typeface="微软雅黑" panose="020B0503020204020204" pitchFamily="34" charset="-122"/>
              </a:rPr>
              <a:t>-1</a:t>
            </a:r>
            <a:r>
              <a:rPr lang="en-US" b="1" dirty="0">
                <a:latin typeface="微软雅黑" panose="020B0503020204020204" pitchFamily="34" charset="-122"/>
                <a:ea typeface="微软雅黑" panose="020B0503020204020204" pitchFamily="34" charset="-122"/>
              </a:rPr>
              <a:t>,</a:t>
            </a:r>
          </a:p>
          <a:p>
            <a:r>
              <a:rPr lang="en-US" b="1" i="1" dirty="0">
                <a:latin typeface="微软雅黑" panose="020B0503020204020204" pitchFamily="34" charset="-122"/>
                <a:ea typeface="微软雅黑" panose="020B0503020204020204" pitchFamily="34" charset="-122"/>
              </a:rPr>
              <a:t>r</a:t>
            </a:r>
            <a:r>
              <a:rPr lang="en-US" b="1" i="1" baseline="-25000" dirty="0">
                <a:latin typeface="微软雅黑" panose="020B0503020204020204" pitchFamily="34" charset="-122"/>
                <a:ea typeface="微软雅黑" panose="020B0503020204020204" pitchFamily="34" charset="-122"/>
              </a:rPr>
              <a:t>n</a:t>
            </a:r>
            <a:r>
              <a:rPr lang="en-US" b="1" baseline="-25000" dirty="0">
                <a:latin typeface="微软雅黑" panose="020B0503020204020204" pitchFamily="34" charset="-122"/>
                <a:ea typeface="微软雅黑" panose="020B0503020204020204" pitchFamily="34" charset="-122"/>
              </a:rPr>
              <a:t>-1</a:t>
            </a:r>
            <a:r>
              <a:rPr lang="en-US" b="1" dirty="0">
                <a:latin typeface="微软雅黑" panose="020B0503020204020204" pitchFamily="34" charset="-122"/>
                <a:ea typeface="微软雅黑" panose="020B0503020204020204" pitchFamily="34" charset="-122"/>
              </a:rPr>
              <a:t>   = </a:t>
            </a:r>
            <a:r>
              <a:rPr lang="en-US" b="1" i="1" dirty="0" err="1">
                <a:latin typeface="微软雅黑" panose="020B0503020204020204" pitchFamily="34" charset="-122"/>
                <a:ea typeface="微软雅黑" panose="020B0503020204020204" pitchFamily="34" charset="-122"/>
              </a:rPr>
              <a:t>r</a:t>
            </a:r>
            <a:r>
              <a:rPr lang="en-US" b="1" i="1" baseline="-25000" dirty="0" err="1">
                <a:latin typeface="微软雅黑" panose="020B0503020204020204" pitchFamily="34" charset="-122"/>
                <a:ea typeface="微软雅黑" panose="020B0503020204020204" pitchFamily="34" charset="-122"/>
              </a:rPr>
              <a:t>n</a:t>
            </a:r>
            <a:r>
              <a:rPr lang="en-US" b="1" i="1" dirty="0" err="1">
                <a:latin typeface="微软雅黑" panose="020B0503020204020204" pitchFamily="34" charset="-122"/>
                <a:ea typeface="微软雅黑" panose="020B0503020204020204" pitchFamily="34" charset="-122"/>
              </a:rPr>
              <a:t>q</a:t>
            </a:r>
            <a:r>
              <a:rPr lang="en-US" b="1" i="1" baseline="-25000" dirty="0" err="1">
                <a:latin typeface="微软雅黑" panose="020B0503020204020204" pitchFamily="34" charset="-122"/>
                <a:ea typeface="微软雅黑" panose="020B0503020204020204" pitchFamily="34" charset="-122"/>
              </a:rPr>
              <a:t>n</a:t>
            </a:r>
            <a:r>
              <a:rPr lang="en-US" b="1" dirty="0">
                <a:latin typeface="微软雅黑" panose="020B0503020204020204" pitchFamily="34" charset="-122"/>
                <a:ea typeface="微软雅黑" panose="020B0503020204020204" pitchFamily="34" charset="-122"/>
              </a:rPr>
              <a:t> .</a:t>
            </a:r>
          </a:p>
        </p:txBody>
      </p:sp>
      <p:sp>
        <p:nvSpPr>
          <p:cNvPr id="8" name="日期占位符 7"/>
          <p:cNvSpPr>
            <a:spLocks noGrp="1"/>
          </p:cNvSpPr>
          <p:nvPr>
            <p:ph type="dt" sz="half" idx="10"/>
          </p:nvPr>
        </p:nvSpPr>
        <p:spPr/>
        <p:txBody>
          <a:bodyPr/>
          <a:lstStyle/>
          <a:p>
            <a:fld id="{DD629567-72C2-488F-9544-3819C11E2DDE}" type="datetime1">
              <a:rPr lang="zh-CN" altLang="en-US" smtClean="0"/>
              <a:t>2023/10/30</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90</a:t>
            </a:fld>
            <a:endParaRPr lang="zh-CN" altLang="en-US" dirty="0"/>
          </a:p>
        </p:txBody>
      </p:sp>
      <mc:AlternateContent xmlns:mc="http://schemas.openxmlformats.org/markup-compatibility/2006" xmlns:a14="http://schemas.microsoft.com/office/drawing/2010/main">
        <mc:Choice Requires="a14">
          <p:sp>
            <p:nvSpPr>
              <p:cNvPr id="25" name="矩形 24"/>
              <p:cNvSpPr/>
              <p:nvPr/>
            </p:nvSpPr>
            <p:spPr>
              <a:xfrm>
                <a:off x="5943600" y="3783149"/>
                <a:ext cx="5628464" cy="369332"/>
              </a:xfrm>
              <a:prstGeom prst="rect">
                <a:avLst/>
              </a:prstGeom>
            </p:spPr>
            <p:txBody>
              <a:bodyPr wrap="none">
                <a:spAutoFit/>
              </a:bodyPr>
              <a:lstStyle/>
              <a:p>
                <a:r>
                  <a:rPr lang="zh-CN" altLang="en-US" dirty="0" smtClean="0">
                    <a:solidFill>
                      <a:srgbClr val="C00000"/>
                    </a:solidFill>
                  </a:rPr>
                  <a:t>终止条件</a:t>
                </a:r>
                <a:r>
                  <a:rPr lang="en-US" altLang="zh-CN" dirty="0" smtClean="0">
                    <a:solidFill>
                      <a:srgbClr val="C00000"/>
                    </a:solidFill>
                  </a:rPr>
                  <a:t>:</a:t>
                </a:r>
                <a:r>
                  <a:rPr lang="zh-CN" altLang="en-US" dirty="0" smtClean="0">
                    <a:solidFill>
                      <a:srgbClr val="C00000"/>
                    </a:solidFill>
                  </a:rPr>
                  <a:t>余数为</a:t>
                </a:r>
                <a:r>
                  <a:rPr lang="en-US" altLang="zh-CN" dirty="0" smtClean="0">
                    <a:solidFill>
                      <a:srgbClr val="C00000"/>
                    </a:solidFill>
                  </a:rPr>
                  <a:t>0</a:t>
                </a:r>
                <a:r>
                  <a:rPr lang="zh-CN" altLang="en-US" dirty="0" smtClean="0">
                    <a:solidFill>
                      <a:srgbClr val="C00000"/>
                    </a:solidFill>
                  </a:rPr>
                  <a:t>时</a:t>
                </a:r>
                <a:r>
                  <a:rPr lang="en-US" altLang="zh-CN" dirty="0" smtClean="0">
                    <a:solidFill>
                      <a:srgbClr val="C00000"/>
                    </a:solidFill>
                  </a:rPr>
                  <a:t>, </a:t>
                </a:r>
                <a:r>
                  <a:rPr lang="zh-CN" altLang="en-US" dirty="0" smtClean="0">
                    <a:solidFill>
                      <a:srgbClr val="C00000"/>
                    </a:solidFill>
                  </a:rPr>
                  <a:t>结果等于最后的那个非零余数</a:t>
                </a:r>
                <a14:m>
                  <m:oMath xmlns:m="http://schemas.openxmlformats.org/officeDocument/2006/math">
                    <m:sSub>
                      <m:sSubPr>
                        <m:ctrlPr>
                          <a:rPr lang="en-US" altLang="zh-CN" i="1" dirty="0" smtClean="0">
                            <a:solidFill>
                              <a:srgbClr val="C00000"/>
                            </a:solidFill>
                            <a:latin typeface="Cambria Math" panose="02040503050406030204" pitchFamily="18" charset="0"/>
                          </a:rPr>
                        </m:ctrlPr>
                      </m:sSubPr>
                      <m:e>
                        <m:r>
                          <a:rPr lang="en-US" altLang="zh-CN" b="0" i="1" dirty="0" smtClean="0">
                            <a:solidFill>
                              <a:srgbClr val="C00000"/>
                            </a:solidFill>
                            <a:latin typeface="Cambria Math" panose="02040503050406030204" pitchFamily="18" charset="0"/>
                          </a:rPr>
                          <m:t>𝑟</m:t>
                        </m:r>
                      </m:e>
                      <m:sub>
                        <m:r>
                          <a:rPr lang="en-US" altLang="zh-CN" b="0" i="1" dirty="0" smtClean="0">
                            <a:solidFill>
                              <a:srgbClr val="C00000"/>
                            </a:solidFill>
                            <a:latin typeface="Cambria Math" panose="02040503050406030204" pitchFamily="18" charset="0"/>
                          </a:rPr>
                          <m:t>𝑛</m:t>
                        </m:r>
                      </m:sub>
                    </m:sSub>
                  </m:oMath>
                </a14:m>
                <a:endParaRPr lang="zh-CN" altLang="en-US" dirty="0">
                  <a:solidFill>
                    <a:srgbClr val="C00000"/>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5943600" y="3783149"/>
                <a:ext cx="5628464" cy="369332"/>
              </a:xfrm>
              <a:prstGeom prst="rect">
                <a:avLst/>
              </a:prstGeom>
              <a:blipFill>
                <a:blip r:embed="rId3"/>
                <a:stretch>
                  <a:fillRect l="-867" t="-10000" b="-26667"/>
                </a:stretch>
              </a:blipFill>
            </p:spPr>
            <p:txBody>
              <a:bodyPr/>
              <a:lstStyle/>
              <a:p>
                <a:r>
                  <a:rPr lang="zh-CN" altLang="en-US">
                    <a:noFill/>
                  </a:rPr>
                  <a:t> </a:t>
                </a:r>
              </a:p>
            </p:txBody>
          </p:sp>
        </mc:Fallback>
      </mc:AlternateContent>
      <p:cxnSp>
        <p:nvCxnSpPr>
          <p:cNvPr id="27" name="直接箭头连接符 26"/>
          <p:cNvCxnSpPr/>
          <p:nvPr/>
        </p:nvCxnSpPr>
        <p:spPr>
          <a:xfrm flipH="1" flipV="1">
            <a:off x="5715000" y="3783149"/>
            <a:ext cx="228600" cy="1846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3228427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欧几里得算法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求</a:t>
                </a:r>
                <a14:m>
                  <m:oMath xmlns:m="http://schemas.openxmlformats.org/officeDocument/2006/math">
                    <m:r>
                      <m:rPr>
                        <m:sty m:val="p"/>
                      </m:rPr>
                      <a:rPr lang="en-US" i="1" dirty="0" smtClean="0">
                        <a:latin typeface="Cambria Math" panose="02040503050406030204" pitchFamily="18" charset="0"/>
                      </a:rPr>
                      <m:t>gcd</m:t>
                    </m:r>
                  </m:oMath>
                </a14:m>
                <a:r>
                  <a:rPr lang="en-US" dirty="0" smtClean="0"/>
                  <a:t>(210, 715)</a:t>
                </a:r>
              </a:p>
              <a:p>
                <a:r>
                  <a:rPr lang="zh-CN" altLang="en-US" dirty="0" smtClean="0"/>
                  <a:t>解</a:t>
                </a:r>
                <a:r>
                  <a:rPr lang="en-US" altLang="zh-CN" dirty="0" smtClean="0"/>
                  <a:t>:</a:t>
                </a:r>
              </a:p>
              <a:p>
                <a:pPr marL="0" indent="0">
                  <a:buNone/>
                </a:pPr>
                <a:r>
                  <a:rPr lang="en-US" dirty="0" smtClean="0"/>
                  <a:t>	715 = 210 ∙ 3 + 85</a:t>
                </a:r>
              </a:p>
              <a:p>
                <a:pPr marL="0" indent="0">
                  <a:buNone/>
                </a:pPr>
                <a:r>
                  <a:rPr lang="en-US" dirty="0" smtClean="0"/>
                  <a:t>	210=85 ∙ 2+ 40</a:t>
                </a:r>
              </a:p>
              <a:p>
                <a:pPr marL="0" indent="0">
                  <a:buNone/>
                </a:pPr>
                <a:r>
                  <a:rPr lang="en-US" dirty="0" smtClean="0"/>
                  <a:t>	85=40 </a:t>
                </a:r>
                <a:r>
                  <a:rPr lang="en-US" altLang="zh-CN" dirty="0" smtClean="0"/>
                  <a:t>∙ 2+5</a:t>
                </a:r>
              </a:p>
              <a:p>
                <a:pPr marL="0" indent="0">
                  <a:buNone/>
                </a:pPr>
                <a:r>
                  <a:rPr lang="en-US" dirty="0" smtClean="0"/>
                  <a:t>	40=5</a:t>
                </a:r>
                <a:r>
                  <a:rPr lang="en-US" altLang="zh-CN" dirty="0" smtClean="0"/>
                  <a:t> </a:t>
                </a:r>
                <a:r>
                  <a:rPr lang="en-US" altLang="zh-CN" dirty="0"/>
                  <a:t>∙ </a:t>
                </a:r>
                <a:r>
                  <a:rPr lang="en-US" altLang="zh-CN" dirty="0" smtClean="0"/>
                  <a:t>8 +0</a:t>
                </a:r>
              </a:p>
              <a:p>
                <a:pPr marL="0" indent="0">
                  <a:buNone/>
                </a:pPr>
                <a:r>
                  <a:rPr lang="en-US" altLang="zh-CN" dirty="0" smtClean="0"/>
                  <a:t>	</a:t>
                </a:r>
                <a:r>
                  <a:rPr lang="zh-CN" altLang="en-US" dirty="0" smtClean="0"/>
                  <a:t>因此</a:t>
                </a:r>
                <a14:m>
                  <m:oMath xmlns:m="http://schemas.openxmlformats.org/officeDocument/2006/math">
                    <m:r>
                      <m:rPr>
                        <m:sty m:val="p"/>
                      </m:rPr>
                      <a:rPr lang="en-US" i="1" dirty="0" smtClean="0">
                        <a:latin typeface="Cambria Math" panose="02040503050406030204" pitchFamily="18" charset="0"/>
                      </a:rPr>
                      <m:t>gcd</m:t>
                    </m:r>
                  </m:oMath>
                </a14:m>
                <a:r>
                  <a:rPr lang="en-US" dirty="0" smtClean="0"/>
                  <a:t>(210, 715) = 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a:stretch>
              </a:blipFill>
            </p:spPr>
            <p:txBody>
              <a:bodyPr/>
              <a:lstStyle/>
              <a:p>
                <a:r>
                  <a:rPr lang="zh-CN" altLang="en-US">
                    <a:noFill/>
                  </a:rPr>
                  <a:t> </a:t>
                </a:r>
              </a:p>
            </p:txBody>
          </p:sp>
        </mc:Fallback>
      </mc:AlternateContent>
      <p:sp>
        <p:nvSpPr>
          <p:cNvPr id="10" name="日期占位符 9"/>
          <p:cNvSpPr>
            <a:spLocks noGrp="1"/>
          </p:cNvSpPr>
          <p:nvPr>
            <p:ph type="dt" sz="half" idx="10"/>
          </p:nvPr>
        </p:nvSpPr>
        <p:spPr/>
        <p:txBody>
          <a:bodyPr/>
          <a:lstStyle/>
          <a:p>
            <a:fld id="{D3880547-A9E5-483E-ABFD-DF396DC9B490}" type="datetime1">
              <a:rPr lang="zh-CN" altLang="en-US" smtClean="0"/>
              <a:t>2023/10/30</a:t>
            </a:fld>
            <a:endParaRPr lang="zh-CN" altLang="en-US" dirty="0"/>
          </a:p>
        </p:txBody>
      </p:sp>
      <p:sp>
        <p:nvSpPr>
          <p:cNvPr id="14" name="灯片编号占位符 13"/>
          <p:cNvSpPr>
            <a:spLocks noGrp="1"/>
          </p:cNvSpPr>
          <p:nvPr>
            <p:ph type="sldNum" sz="quarter" idx="12"/>
          </p:nvPr>
        </p:nvSpPr>
        <p:spPr/>
        <p:txBody>
          <a:bodyPr/>
          <a:lstStyle/>
          <a:p>
            <a:fld id="{67913A8A-9EFB-4B5F-9CCB-3D21173FAA85}" type="slidenum">
              <a:rPr lang="zh-CN" altLang="en-US" smtClean="0"/>
              <a:pPr/>
              <a:t>91</a:t>
            </a:fld>
            <a:endParaRPr lang="zh-CN" altLang="en-US" dirty="0"/>
          </a:p>
        </p:txBody>
      </p:sp>
      <p:sp>
        <p:nvSpPr>
          <p:cNvPr id="4" name="文本框 3"/>
          <p:cNvSpPr txBox="1"/>
          <p:nvPr/>
        </p:nvSpPr>
        <p:spPr>
          <a:xfrm>
            <a:off x="6691042" y="2286000"/>
            <a:ext cx="4738958" cy="2246769"/>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5=85-</a:t>
            </a:r>
            <a:r>
              <a:rPr lang="en-US" altLang="zh-CN" sz="2800" dirty="0" smtClean="0">
                <a:solidFill>
                  <a:schemeClr val="accent4"/>
                </a:solidFill>
                <a:latin typeface="微软雅黑" panose="020B0503020204020204" pitchFamily="34" charset="-122"/>
                <a:ea typeface="微软雅黑" panose="020B0503020204020204" pitchFamily="34" charset="-122"/>
              </a:rPr>
              <a:t>40</a:t>
            </a:r>
            <a:r>
              <a:rPr lang="en-US" altLang="zh-CN" sz="2800" dirty="0"/>
              <a:t> ∙ </a:t>
            </a:r>
            <a:r>
              <a:rPr lang="en-US" altLang="zh-CN" sz="2800" dirty="0" smtClean="0">
                <a:latin typeface="微软雅黑" panose="020B0503020204020204" pitchFamily="34" charset="-122"/>
                <a:ea typeface="微软雅黑" panose="020B0503020204020204" pitchFamily="34" charset="-122"/>
              </a:rPr>
              <a:t>2</a:t>
            </a:r>
          </a:p>
          <a:p>
            <a:r>
              <a:rPr lang="en-US" altLang="zh-CN" sz="2800" dirty="0" smtClean="0">
                <a:latin typeface="微软雅黑" panose="020B0503020204020204" pitchFamily="34" charset="-122"/>
                <a:ea typeface="微软雅黑" panose="020B0503020204020204" pitchFamily="34" charset="-122"/>
              </a:rPr>
              <a:t>  =85-(</a:t>
            </a:r>
            <a:r>
              <a:rPr lang="en-US" altLang="zh-CN" sz="2800" dirty="0" smtClean="0">
                <a:solidFill>
                  <a:schemeClr val="accent4"/>
                </a:solidFill>
                <a:latin typeface="微软雅黑" panose="020B0503020204020204" pitchFamily="34" charset="-122"/>
                <a:ea typeface="微软雅黑" panose="020B0503020204020204" pitchFamily="34" charset="-122"/>
              </a:rPr>
              <a:t>210-85</a:t>
            </a:r>
            <a:r>
              <a:rPr lang="en-US" altLang="zh-CN" sz="2800" dirty="0"/>
              <a:t> </a:t>
            </a:r>
            <a:r>
              <a:rPr lang="en-US" altLang="zh-CN" sz="2800" dirty="0">
                <a:solidFill>
                  <a:schemeClr val="accent4"/>
                </a:solidFill>
              </a:rPr>
              <a:t>∙</a:t>
            </a:r>
            <a:r>
              <a:rPr lang="en-US" altLang="zh-CN" sz="2800" dirty="0"/>
              <a:t> </a:t>
            </a:r>
            <a:r>
              <a:rPr lang="en-US" altLang="zh-CN" sz="2800" dirty="0" smtClean="0">
                <a:solidFill>
                  <a:schemeClr val="accent4"/>
                </a:solidFill>
                <a:latin typeface="微软雅黑" panose="020B0503020204020204" pitchFamily="34" charset="-122"/>
                <a:ea typeface="微软雅黑" panose="020B0503020204020204" pitchFamily="34" charset="-122"/>
              </a:rPr>
              <a:t>2</a:t>
            </a:r>
            <a:r>
              <a:rPr lang="en-US" altLang="zh-CN" sz="2800" dirty="0" smtClean="0">
                <a:latin typeface="微软雅黑" panose="020B0503020204020204" pitchFamily="34" charset="-122"/>
                <a:ea typeface="微软雅黑" panose="020B0503020204020204" pitchFamily="34" charset="-122"/>
              </a:rPr>
              <a:t>)</a:t>
            </a:r>
            <a:r>
              <a:rPr lang="en-US" altLang="zh-CN" sz="2800" dirty="0"/>
              <a:t> ∙ </a:t>
            </a:r>
            <a:r>
              <a:rPr lang="en-US" altLang="zh-CN" sz="2800" dirty="0" smtClean="0">
                <a:latin typeface="微软雅黑" panose="020B0503020204020204" pitchFamily="34" charset="-122"/>
                <a:ea typeface="微软雅黑" panose="020B0503020204020204" pitchFamily="34" charset="-122"/>
              </a:rPr>
              <a:t>2</a:t>
            </a:r>
          </a:p>
          <a:p>
            <a:r>
              <a:rPr lang="en-US" altLang="zh-CN" sz="2800" dirty="0" smtClean="0">
                <a:latin typeface="微软雅黑" panose="020B0503020204020204" pitchFamily="34" charset="-122"/>
                <a:ea typeface="微软雅黑" panose="020B0503020204020204" pitchFamily="34" charset="-122"/>
              </a:rPr>
              <a:t>  =</a:t>
            </a:r>
            <a:r>
              <a:rPr lang="en-US" altLang="zh-CN" sz="2800" dirty="0" smtClean="0">
                <a:solidFill>
                  <a:schemeClr val="accent5"/>
                </a:solidFill>
                <a:latin typeface="微软雅黑" panose="020B0503020204020204" pitchFamily="34" charset="-122"/>
                <a:ea typeface="微软雅黑" panose="020B0503020204020204" pitchFamily="34" charset="-122"/>
              </a:rPr>
              <a:t>85</a:t>
            </a:r>
            <a:r>
              <a:rPr lang="en-US" altLang="zh-CN" sz="2800" dirty="0"/>
              <a:t> ∙ </a:t>
            </a:r>
            <a:r>
              <a:rPr lang="en-US" altLang="zh-CN" sz="2800" dirty="0" smtClean="0">
                <a:latin typeface="微软雅黑" panose="020B0503020204020204" pitchFamily="34" charset="-122"/>
                <a:ea typeface="微软雅黑" panose="020B0503020204020204" pitchFamily="34" charset="-122"/>
              </a:rPr>
              <a:t>5-210</a:t>
            </a:r>
            <a:r>
              <a:rPr lang="en-US" altLang="zh-CN" sz="2800" dirty="0"/>
              <a:t> ∙ </a:t>
            </a:r>
            <a:r>
              <a:rPr lang="en-US" altLang="zh-CN" sz="2800" dirty="0" smtClean="0">
                <a:latin typeface="微软雅黑" panose="020B0503020204020204" pitchFamily="34" charset="-122"/>
                <a:ea typeface="微软雅黑" panose="020B0503020204020204" pitchFamily="34" charset="-122"/>
              </a:rPr>
              <a:t>2</a:t>
            </a:r>
          </a:p>
          <a:p>
            <a:r>
              <a:rPr lang="en-US" altLang="zh-CN" sz="2800" dirty="0" smtClean="0">
                <a:latin typeface="微软雅黑" panose="020B0503020204020204" pitchFamily="34" charset="-122"/>
                <a:ea typeface="微软雅黑" panose="020B0503020204020204" pitchFamily="34" charset="-122"/>
              </a:rPr>
              <a:t>  =(</a:t>
            </a:r>
            <a:r>
              <a:rPr lang="en-US" altLang="zh-CN" sz="2800" dirty="0" smtClean="0">
                <a:solidFill>
                  <a:schemeClr val="accent5"/>
                </a:solidFill>
                <a:latin typeface="微软雅黑" panose="020B0503020204020204" pitchFamily="34" charset="-122"/>
                <a:ea typeface="微软雅黑" panose="020B0503020204020204" pitchFamily="34" charset="-122"/>
              </a:rPr>
              <a:t>715-210</a:t>
            </a:r>
            <a:r>
              <a:rPr lang="en-US" altLang="zh-CN" sz="2800" dirty="0"/>
              <a:t> ∙ </a:t>
            </a:r>
            <a:r>
              <a:rPr lang="en-US" altLang="zh-CN" sz="2800" dirty="0" smtClean="0">
                <a:solidFill>
                  <a:schemeClr val="accent5"/>
                </a:solidFill>
                <a:latin typeface="微软雅黑" panose="020B0503020204020204" pitchFamily="34" charset="-122"/>
                <a:ea typeface="微软雅黑" panose="020B0503020204020204" pitchFamily="34" charset="-122"/>
              </a:rPr>
              <a:t>3</a:t>
            </a:r>
            <a:r>
              <a:rPr lang="en-US" altLang="zh-CN" sz="2800" dirty="0" smtClean="0">
                <a:latin typeface="微软雅黑" panose="020B0503020204020204" pitchFamily="34" charset="-122"/>
                <a:ea typeface="微软雅黑" panose="020B0503020204020204" pitchFamily="34" charset="-122"/>
              </a:rPr>
              <a:t>)</a:t>
            </a:r>
            <a:r>
              <a:rPr lang="en-US" altLang="zh-CN" sz="2800" dirty="0"/>
              <a:t> ∙ </a:t>
            </a:r>
            <a:r>
              <a:rPr lang="en-US" altLang="zh-CN" sz="2800" dirty="0" smtClean="0">
                <a:latin typeface="微软雅黑" panose="020B0503020204020204" pitchFamily="34" charset="-122"/>
                <a:ea typeface="微软雅黑" panose="020B0503020204020204" pitchFamily="34" charset="-122"/>
              </a:rPr>
              <a:t>5-210</a:t>
            </a:r>
            <a:r>
              <a:rPr lang="en-US" altLang="zh-CN" sz="2800" dirty="0"/>
              <a:t> ∙ </a:t>
            </a:r>
            <a:r>
              <a:rPr lang="en-US" altLang="zh-CN" sz="2800" dirty="0" smtClean="0">
                <a:latin typeface="微软雅黑" panose="020B0503020204020204" pitchFamily="34" charset="-122"/>
                <a:ea typeface="微软雅黑" panose="020B0503020204020204" pitchFamily="34" charset="-122"/>
              </a:rPr>
              <a:t>2</a:t>
            </a:r>
          </a:p>
          <a:p>
            <a:r>
              <a:rPr lang="en-US" altLang="zh-CN" sz="2800" dirty="0" smtClean="0">
                <a:latin typeface="微软雅黑" panose="020B0503020204020204" pitchFamily="34" charset="-122"/>
                <a:ea typeface="微软雅黑" panose="020B0503020204020204" pitchFamily="34" charset="-122"/>
              </a:rPr>
              <a:t>  =5</a:t>
            </a:r>
            <a:r>
              <a:rPr lang="en-US" altLang="zh-CN" sz="2800" dirty="0"/>
              <a:t> ∙ </a:t>
            </a:r>
            <a:r>
              <a:rPr lang="en-US" altLang="zh-CN" sz="2800" dirty="0" smtClean="0">
                <a:solidFill>
                  <a:srgbClr val="C00000"/>
                </a:solidFill>
                <a:latin typeface="微软雅黑" panose="020B0503020204020204" pitchFamily="34" charset="-122"/>
                <a:ea typeface="微软雅黑" panose="020B0503020204020204" pitchFamily="34" charset="-122"/>
              </a:rPr>
              <a:t>715</a:t>
            </a:r>
            <a:r>
              <a:rPr lang="en-US" altLang="zh-CN" sz="2800" dirty="0" smtClean="0">
                <a:latin typeface="微软雅黑" panose="020B0503020204020204" pitchFamily="34" charset="-122"/>
                <a:ea typeface="微软雅黑" panose="020B0503020204020204" pitchFamily="34" charset="-122"/>
              </a:rPr>
              <a:t>-17</a:t>
            </a:r>
            <a:r>
              <a:rPr lang="en-US" altLang="zh-CN" sz="2800" dirty="0"/>
              <a:t> ∙ </a:t>
            </a:r>
            <a:r>
              <a:rPr lang="en-US" altLang="zh-CN" sz="2800" dirty="0" smtClean="0">
                <a:solidFill>
                  <a:srgbClr val="C00000"/>
                </a:solidFill>
                <a:latin typeface="微软雅黑" panose="020B0503020204020204" pitchFamily="34" charset="-122"/>
                <a:ea typeface="微软雅黑" panose="020B0503020204020204" pitchFamily="34" charset="-122"/>
              </a:rPr>
              <a:t>210</a:t>
            </a:r>
            <a:endParaRPr lang="zh-CN" altLang="en-US" sz="28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矩形 4"/>
              <p:cNvSpPr/>
              <p:nvPr/>
            </p:nvSpPr>
            <p:spPr>
              <a:xfrm>
                <a:off x="6400800" y="4504555"/>
                <a:ext cx="5601213" cy="954107"/>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最大公约数可以表示为</a:t>
                </a:r>
                <a14:m>
                  <m:oMath xmlns:m="http://schemas.openxmlformats.org/officeDocument/2006/math">
                    <m:r>
                      <a:rPr lang="en-US" altLang="zh-CN" sz="2800" i="1" dirty="0" smtClean="0">
                        <a:latin typeface="Cambria Math" panose="02040503050406030204" pitchFamily="18" charset="0"/>
                        <a:ea typeface="微软雅黑" panose="020B0503020204020204" pitchFamily="34" charset="-122"/>
                      </a:rPr>
                      <m:t>𝑠</m:t>
                    </m:r>
                  </m:oMath>
                </a14:m>
                <a:r>
                  <a:rPr lang="en-US" altLang="zh-CN" sz="2800" dirty="0" smtClean="0">
                    <a:latin typeface="微软雅黑" panose="020B0503020204020204" pitchFamily="34" charset="-122"/>
                    <a:ea typeface="微软雅黑" panose="020B0503020204020204" pitchFamily="34" charset="-122"/>
                  </a:rPr>
                  <a:t>715+</a:t>
                </a:r>
                <a14:m>
                  <m:oMath xmlns:m="http://schemas.openxmlformats.org/officeDocument/2006/math">
                    <m:r>
                      <a:rPr lang="en-US" altLang="zh-CN" sz="2800" i="1" dirty="0" smtClean="0">
                        <a:latin typeface="Cambria Math" panose="02040503050406030204" pitchFamily="18" charset="0"/>
                        <a:ea typeface="微软雅黑" panose="020B0503020204020204" pitchFamily="34" charset="-122"/>
                      </a:rPr>
                      <m:t>𝑡</m:t>
                    </m:r>
                  </m:oMath>
                </a14:m>
                <a:r>
                  <a:rPr lang="en-US" altLang="zh-CN" sz="2800" dirty="0" smtClean="0">
                    <a:latin typeface="微软雅黑" panose="020B0503020204020204" pitchFamily="34" charset="-122"/>
                    <a:ea typeface="微软雅黑" panose="020B0503020204020204" pitchFamily="34" charset="-122"/>
                  </a:rPr>
                  <a:t>210</a:t>
                </a:r>
              </a:p>
              <a:p>
                <a:r>
                  <a:rPr lang="zh-CN" altLang="en-US" sz="2800" dirty="0" smtClean="0">
                    <a:latin typeface="微软雅黑" panose="020B0503020204020204" pitchFamily="34" charset="-122"/>
                    <a:ea typeface="微软雅黑" panose="020B0503020204020204" pitchFamily="34" charset="-122"/>
                  </a:rPr>
                  <a:t>的形式</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其中</a:t>
                </a:r>
                <a14:m>
                  <m:oMath xmlns:m="http://schemas.openxmlformats.org/officeDocument/2006/math">
                    <m:r>
                      <a:rPr lang="en-US" altLang="zh-CN" sz="2800" i="1" dirty="0" smtClean="0">
                        <a:latin typeface="Cambria Math" panose="02040503050406030204" pitchFamily="18" charset="0"/>
                        <a:ea typeface="微软雅黑" panose="020B0503020204020204" pitchFamily="34" charset="-122"/>
                      </a:rPr>
                      <m:t>𝑠</m:t>
                    </m:r>
                  </m:oMath>
                </a14:m>
                <a:r>
                  <a:rPr lang="zh-CN" altLang="en-US" sz="2800" dirty="0" smtClean="0">
                    <a:latin typeface="微软雅黑" panose="020B0503020204020204" pitchFamily="34" charset="-122"/>
                    <a:ea typeface="微软雅黑" panose="020B0503020204020204" pitchFamily="34" charset="-122"/>
                  </a:rPr>
                  <a:t>和</a:t>
                </a:r>
                <a14:m>
                  <m:oMath xmlns:m="http://schemas.openxmlformats.org/officeDocument/2006/math">
                    <m:r>
                      <a:rPr lang="en-US" altLang="zh-CN" sz="2800" i="1" dirty="0" smtClean="0">
                        <a:latin typeface="Cambria Math" panose="02040503050406030204" pitchFamily="18" charset="0"/>
                        <a:ea typeface="微软雅黑" panose="020B0503020204020204" pitchFamily="34" charset="-122"/>
                      </a:rPr>
                      <m:t>𝑡</m:t>
                    </m:r>
                  </m:oMath>
                </a14:m>
                <a:r>
                  <a:rPr lang="zh-CN" altLang="en-US" sz="2800" dirty="0" smtClean="0">
                    <a:latin typeface="微软雅黑" panose="020B0503020204020204" pitchFamily="34" charset="-122"/>
                    <a:ea typeface="微软雅黑" panose="020B0503020204020204" pitchFamily="34" charset="-122"/>
                  </a:rPr>
                  <a:t>是整数</a:t>
                </a:r>
                <a:endParaRPr lang="en-US" altLang="zh-CN" sz="2800" dirty="0" smtClean="0">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6400800" y="4504555"/>
                <a:ext cx="5601213" cy="954107"/>
              </a:xfrm>
              <a:prstGeom prst="rect">
                <a:avLst/>
              </a:prstGeom>
              <a:blipFill>
                <a:blip r:embed="rId4"/>
                <a:stretch>
                  <a:fillRect l="-2176" t="-7051" r="-1088" b="-17308"/>
                </a:stretch>
              </a:blipFill>
            </p:spPr>
            <p:txBody>
              <a:bodyPr/>
              <a:lstStyle/>
              <a:p>
                <a:r>
                  <a:rPr lang="zh-CN" altLang="en-US">
                    <a:noFill/>
                  </a:rPr>
                  <a:t> </a:t>
                </a:r>
              </a:p>
            </p:txBody>
          </p:sp>
        </mc:Fallback>
      </mc:AlternateContent>
      <p:sp>
        <p:nvSpPr>
          <p:cNvPr id="9"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11" name="右箭头 10"/>
          <p:cNvSpPr/>
          <p:nvPr/>
        </p:nvSpPr>
        <p:spPr>
          <a:xfrm rot="21274342">
            <a:off x="2713210" y="3231033"/>
            <a:ext cx="1279180" cy="144067"/>
          </a:xfrm>
          <a:prstGeom prst="rightArrow">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a:t>
            </a:r>
            <a:endParaRPr lang="zh-CN" altLang="en-US" b="1"/>
          </a:p>
        </p:txBody>
      </p:sp>
      <p:sp>
        <p:nvSpPr>
          <p:cNvPr id="12" name="右箭头 11"/>
          <p:cNvSpPr/>
          <p:nvPr/>
        </p:nvSpPr>
        <p:spPr>
          <a:xfrm rot="21072953">
            <a:off x="2889664" y="2712971"/>
            <a:ext cx="1607814" cy="101507"/>
          </a:xfrm>
          <a:prstGeom prst="rightArrow">
            <a:avLst/>
          </a:prstGeom>
          <a:solidFill>
            <a:srgbClr val="0155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a:t>
            </a:r>
            <a:endParaRPr lang="zh-CN" altLang="en-US" b="1"/>
          </a:p>
        </p:txBody>
      </p:sp>
    </p:spTree>
    <p:extLst>
      <p:ext uri="{BB962C8B-B14F-4D97-AF65-F5344CB8AC3E}">
        <p14:creationId xmlns:p14="http://schemas.microsoft.com/office/powerpoint/2010/main" val="252629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animBg="1"/>
      <p:bldP spid="1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1" y="4054068"/>
            <a:ext cx="11277599" cy="1356131"/>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7200" y="2971800"/>
            <a:ext cx="11277599" cy="990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err="1" smtClean="0"/>
              <a:t>gcd</a:t>
            </a:r>
            <a:r>
              <a:rPr lang="zh-CN" altLang="en-US" dirty="0" smtClean="0"/>
              <a:t>的线性组合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一个重要结果</a:t>
                </a:r>
                <a:r>
                  <a:rPr lang="en-US" altLang="zh-CN" dirty="0" smtClean="0"/>
                  <a:t>: </a:t>
                </a:r>
                <a:r>
                  <a:rPr lang="zh-CN" altLang="en-US" dirty="0" smtClean="0"/>
                  <a:t>两个正整数</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的最大公约数可以表示为</a:t>
                </a:r>
                <a14:m>
                  <m:oMath xmlns:m="http://schemas.openxmlformats.org/officeDocument/2006/math">
                    <m:r>
                      <a:rPr lang="en-US" altLang="zh-CN" i="1" dirty="0" smtClean="0">
                        <a:latin typeface="Cambria Math" panose="02040503050406030204" pitchFamily="18" charset="0"/>
                      </a:rPr>
                      <m:t>𝑠𝑎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𝑡𝑏</m:t>
                    </m:r>
                  </m:oMath>
                </a14:m>
                <a:r>
                  <a:rPr lang="zh-CN" altLang="en-US" dirty="0" smtClean="0"/>
                  <a:t>的形式</a:t>
                </a:r>
                <a:r>
                  <a:rPr lang="en-US" altLang="zh-CN"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𝑠</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𝑡</m:t>
                    </m:r>
                  </m:oMath>
                </a14:m>
                <a:r>
                  <a:rPr lang="zh-CN" altLang="en-US" dirty="0" smtClean="0"/>
                  <a:t>为整数</a:t>
                </a:r>
                <a:r>
                  <a:rPr lang="en-US" altLang="zh-CN" dirty="0" smtClean="0"/>
                  <a:t>. </a:t>
                </a:r>
                <a:r>
                  <a:rPr lang="zh-CN" altLang="en-US" dirty="0" smtClean="0"/>
                  <a:t>换句话说</a:t>
                </a:r>
                <a:r>
                  <a:rPr lang="en-US" altLang="zh-CN" dirty="0" smtClean="0"/>
                  <a:t>, </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smtClean="0">
                        <a:latin typeface="Cambria Math" panose="02040503050406030204" pitchFamily="18" charset="0"/>
                      </a:rPr>
                      <m:t>)</m:t>
                    </m:r>
                  </m:oMath>
                </a14:m>
                <a:r>
                  <a:rPr lang="zh-CN" altLang="en-US" dirty="0" smtClean="0"/>
                  <a:t>可以表示为</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的整系数的线性组合</a:t>
                </a:r>
                <a:r>
                  <a:rPr lang="en-US" altLang="zh-CN" dirty="0" smtClean="0"/>
                  <a:t>.</a:t>
                </a:r>
                <a:r>
                  <a:rPr lang="en-US" dirty="0" smtClean="0"/>
                  <a:t> </a:t>
                </a:r>
                <a:r>
                  <a:rPr lang="zh-CN" altLang="en-US" dirty="0" smtClean="0"/>
                  <a:t>如</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⁡(210,715)=5=(−17) ∙210+5 ∙ 715</m:t>
                    </m:r>
                  </m:oMath>
                </a14:m>
                <a:endParaRPr lang="en-US" altLang="zh-CN" dirty="0" smtClean="0"/>
              </a:p>
              <a:p>
                <a:endParaRPr lang="en-US" altLang="zh-CN" b="1" dirty="0" smtClean="0">
                  <a:solidFill>
                    <a:srgbClr val="C00000"/>
                  </a:solidFill>
                </a:endParaRPr>
              </a:p>
              <a:p>
                <a:r>
                  <a:rPr lang="zh-CN" altLang="en-US" b="1" dirty="0" smtClean="0">
                    <a:solidFill>
                      <a:srgbClr val="C00000"/>
                    </a:solidFill>
                  </a:rPr>
                  <a:t>贝祖定理</a:t>
                </a:r>
                <a:r>
                  <a:rPr lang="en-US" altLang="zh-CN" dirty="0" smtClean="0"/>
                  <a:t>:</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𝑏</m:t>
                    </m:r>
                  </m:oMath>
                </a14:m>
                <a:r>
                  <a:rPr lang="zh-CN" altLang="en-US" dirty="0" smtClean="0"/>
                  <a:t>为正整数</a:t>
                </a:r>
                <a:r>
                  <a:rPr lang="en-US" altLang="zh-CN" dirty="0" smtClean="0"/>
                  <a:t>, </a:t>
                </a:r>
                <a:r>
                  <a:rPr lang="zh-CN" altLang="en-US" dirty="0" smtClean="0"/>
                  <a:t>则存在整数</a:t>
                </a:r>
                <a14:m>
                  <m:oMath xmlns:m="http://schemas.openxmlformats.org/officeDocument/2006/math">
                    <m:r>
                      <a:rPr lang="en-US" altLang="zh-CN" i="1" dirty="0" smtClean="0">
                        <a:latin typeface="Cambria Math" panose="02040503050406030204" pitchFamily="18" charset="0"/>
                      </a:rPr>
                      <m:t>𝑠</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𝑡</m:t>
                    </m:r>
                  </m:oMath>
                </a14:m>
                <a:r>
                  <a:rPr lang="en-US" altLang="zh-CN" dirty="0" smtClean="0"/>
                  <a:t>, </a:t>
                </a:r>
                <a:r>
                  <a:rPr lang="zh-CN" altLang="en-US" dirty="0" smtClean="0"/>
                  <a:t>使得</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m:t>
                    </m:r>
                    <m:r>
                      <a:rPr lang="en-US" i="1" dirty="0" err="1" smtClean="0">
                        <a:latin typeface="Cambria Math" panose="02040503050406030204" pitchFamily="18" charset="0"/>
                      </a:rPr>
                      <m:t>𝑎</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 = </m:t>
                    </m:r>
                    <m:r>
                      <a:rPr lang="en-US" i="1" dirty="0" err="1" smtClean="0">
                        <a:latin typeface="Cambria Math" panose="02040503050406030204" pitchFamily="18" charset="0"/>
                      </a:rPr>
                      <m:t>𝑠𝑎</m:t>
                    </m:r>
                    <m:r>
                      <a:rPr lang="en-US" i="1" dirty="0" smtClean="0">
                        <a:latin typeface="Cambria Math" panose="02040503050406030204" pitchFamily="18" charset="0"/>
                      </a:rPr>
                      <m:t> + </m:t>
                    </m:r>
                    <m:r>
                      <a:rPr lang="en-US" i="1" dirty="0" err="1" smtClean="0">
                        <a:latin typeface="Cambria Math" panose="02040503050406030204" pitchFamily="18" charset="0"/>
                      </a:rPr>
                      <m:t>𝑡𝑏</m:t>
                    </m:r>
                  </m:oMath>
                </a14:m>
                <a:r>
                  <a:rPr lang="en-US" dirty="0" smtClean="0"/>
                  <a:t>. </a:t>
                </a:r>
              </a:p>
              <a:p>
                <a:r>
                  <a:rPr lang="en-US" altLang="zh-CN" dirty="0" smtClean="0"/>
                  <a:t>【</a:t>
                </a:r>
                <a:r>
                  <a:rPr lang="zh-CN" altLang="en-US" dirty="0" smtClean="0"/>
                  <a:t>定义</a:t>
                </a:r>
                <a:r>
                  <a:rPr lang="en-US" altLang="zh-CN" dirty="0" smtClean="0"/>
                  <a:t>】</a:t>
                </a:r>
                <a:r>
                  <a:rPr lang="en-US"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oMath>
                </a14:m>
                <a:r>
                  <a:rPr lang="zh-CN" altLang="en-US" dirty="0"/>
                  <a:t>和</a:t>
                </a:r>
                <a14:m>
                  <m:oMath xmlns:m="http://schemas.openxmlformats.org/officeDocument/2006/math">
                    <m:r>
                      <a:rPr lang="en-US" altLang="zh-CN" i="1" dirty="0" smtClean="0">
                        <a:latin typeface="Cambria Math" panose="02040503050406030204" pitchFamily="18" charset="0"/>
                      </a:rPr>
                      <m:t>𝑏</m:t>
                    </m:r>
                  </m:oMath>
                </a14:m>
                <a:r>
                  <a:rPr lang="zh-CN" altLang="en-US" dirty="0"/>
                  <a:t>为</a:t>
                </a:r>
                <a:r>
                  <a:rPr lang="zh-CN" altLang="en-US" dirty="0" smtClean="0"/>
                  <a:t>正整数</a:t>
                </a:r>
                <a:r>
                  <a:rPr lang="en-US" altLang="zh-CN" dirty="0" smtClean="0"/>
                  <a:t>, </a:t>
                </a:r>
                <a:r>
                  <a:rPr lang="zh-CN" altLang="en-US" dirty="0" smtClean="0"/>
                  <a:t>使得</a:t>
                </a:r>
                <a14:m>
                  <m:oMath xmlns:m="http://schemas.openxmlformats.org/officeDocument/2006/math">
                    <m:r>
                      <m:rPr>
                        <m:sty m:val="p"/>
                      </m:rPr>
                      <a:rPr lang="en-US" altLang="zh-CN" i="1" dirty="0" smtClean="0">
                        <a:latin typeface="Cambria Math" panose="02040503050406030204" pitchFamily="18" charset="0"/>
                      </a:rPr>
                      <m:t>gcd</m:t>
                    </m:r>
                    <m:r>
                      <a:rPr lang="en-US" altLang="zh-CN" i="1" dirty="0">
                        <a:latin typeface="Cambria Math" panose="02040503050406030204" pitchFamily="18" charset="0"/>
                      </a:rPr>
                      <m:t>⁡(</m:t>
                    </m:r>
                    <m:r>
                      <a:rPr lang="en-US" altLang="zh-CN" i="1" dirty="0" err="1">
                        <a:latin typeface="Cambria Math" panose="02040503050406030204" pitchFamily="18" charset="0"/>
                      </a:rPr>
                      <m:t>𝑎</m:t>
                    </m:r>
                    <m:r>
                      <a:rPr lang="en-US" altLang="zh-CN" i="1" dirty="0" err="1">
                        <a:latin typeface="Cambria Math" panose="02040503050406030204" pitchFamily="18" charset="0"/>
                      </a:rPr>
                      <m:t>,</m:t>
                    </m:r>
                    <m:r>
                      <a:rPr lang="en-US" altLang="zh-CN" i="1" dirty="0" err="1">
                        <a:latin typeface="Cambria Math" panose="02040503050406030204" pitchFamily="18" charset="0"/>
                      </a:rPr>
                      <m:t>𝑏</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𝑠𝑎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𝑡𝑏</m:t>
                    </m:r>
                  </m:oMath>
                </a14:m>
                <a:r>
                  <a:rPr lang="zh-CN" altLang="en-US" dirty="0" smtClean="0"/>
                  <a:t>的整数</a:t>
                </a:r>
                <a14:m>
                  <m:oMath xmlns:m="http://schemas.openxmlformats.org/officeDocument/2006/math">
                    <m:r>
                      <a:rPr lang="en-US" altLang="zh-CN" i="1" dirty="0" smtClean="0">
                        <a:latin typeface="Cambria Math" panose="02040503050406030204" pitchFamily="18" charset="0"/>
                      </a:rPr>
                      <m:t>𝑠</m:t>
                    </m:r>
                  </m:oMath>
                </a14:m>
                <a:r>
                  <a:rPr lang="zh-CN" altLang="en-US" dirty="0"/>
                  <a:t>和</a:t>
                </a:r>
                <a14:m>
                  <m:oMath xmlns:m="http://schemas.openxmlformats.org/officeDocument/2006/math">
                    <m:r>
                      <a:rPr lang="en-US" altLang="zh-CN" i="1" dirty="0" smtClean="0">
                        <a:latin typeface="Cambria Math" panose="02040503050406030204" pitchFamily="18" charset="0"/>
                      </a:rPr>
                      <m:t>𝑡</m:t>
                    </m:r>
                  </m:oMath>
                </a14:m>
                <a:r>
                  <a:rPr lang="zh-CN" altLang="en-US" dirty="0" smtClean="0"/>
                  <a:t>叫做贝祖系数</a:t>
                </a:r>
                <a:r>
                  <a:rPr lang="en-US" altLang="zh-CN" dirty="0" smtClean="0"/>
                  <a:t>,</a:t>
                </a:r>
                <a:r>
                  <a:rPr lang="zh-CN" altLang="en-US" dirty="0" smtClean="0"/>
                  <a:t> </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𝑏</m:t>
                    </m:r>
                    <m:r>
                      <a:rPr lang="en-US" altLang="zh-CN" i="1" dirty="0">
                        <a:latin typeface="Cambria Math" panose="02040503050406030204" pitchFamily="18" charset="0"/>
                      </a:rPr>
                      <m:t>) = </m:t>
                    </m:r>
                    <m:r>
                      <a:rPr lang="en-US" altLang="zh-CN" i="1" dirty="0" err="1">
                        <a:latin typeface="Cambria Math" panose="02040503050406030204" pitchFamily="18" charset="0"/>
                      </a:rPr>
                      <m:t>𝑠𝑎</m:t>
                    </m:r>
                    <m:r>
                      <a:rPr lang="en-US" altLang="zh-CN" i="1" dirty="0">
                        <a:latin typeface="Cambria Math" panose="02040503050406030204" pitchFamily="18" charset="0"/>
                      </a:rPr>
                      <m:t> + </m:t>
                    </m:r>
                    <m:r>
                      <a:rPr lang="en-US" altLang="zh-CN" i="1" dirty="0" err="1" smtClean="0">
                        <a:latin typeface="Cambria Math" panose="02040503050406030204" pitchFamily="18" charset="0"/>
                      </a:rPr>
                      <m:t>𝑡𝑏</m:t>
                    </m:r>
                  </m:oMath>
                </a14:m>
                <a:r>
                  <a:rPr lang="zh-CN" altLang="en-US" dirty="0" smtClean="0"/>
                  <a:t>叫做</a:t>
                </a:r>
                <a:r>
                  <a:rPr lang="zh-CN" altLang="en-US" b="1" dirty="0" smtClean="0">
                    <a:solidFill>
                      <a:srgbClr val="C00000"/>
                    </a:solidFill>
                  </a:rPr>
                  <a:t>贝祖恒等式</a:t>
                </a:r>
                <a:r>
                  <a:rPr lang="zh-CN" altLang="en-US" dirty="0" smtClean="0"/>
                  <a:t>或斐蜀</a:t>
                </a:r>
                <a:r>
                  <a:rPr lang="en-US" altLang="zh-CN" dirty="0" smtClean="0"/>
                  <a:t>(</a:t>
                </a:r>
                <a:r>
                  <a:rPr lang="en-US" altLang="zh-CN" dirty="0" err="1" smtClean="0"/>
                  <a:t>Bezout</a:t>
                </a:r>
                <a:r>
                  <a:rPr lang="en-US" altLang="zh-CN" dirty="0" smtClean="0"/>
                  <a:t>)</a:t>
                </a:r>
                <a:r>
                  <a:rPr lang="zh-CN" altLang="en-US" dirty="0" smtClean="0"/>
                  <a:t>等式</a:t>
                </a:r>
                <a:r>
                  <a:rPr lang="en-US" altLang="zh-CN"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pic>
        <p:nvPicPr>
          <p:cNvPr id="4" name="Picture 3" descr="bezout.jpg"/>
          <p:cNvPicPr>
            <a:picLocks noChangeAspect="1"/>
          </p:cNvPicPr>
          <p:nvPr/>
        </p:nvPicPr>
        <p:blipFill>
          <a:blip r:embed="rId3" cstate="print"/>
          <a:stretch>
            <a:fillRect/>
          </a:stretch>
        </p:blipFill>
        <p:spPr>
          <a:xfrm>
            <a:off x="11049000" y="0"/>
            <a:ext cx="906780" cy="1143000"/>
          </a:xfrm>
          <a:prstGeom prst="rect">
            <a:avLst/>
          </a:prstGeom>
        </p:spPr>
      </p:pic>
      <p:sp>
        <p:nvSpPr>
          <p:cNvPr id="5" name="TextBox 4"/>
          <p:cNvSpPr txBox="1"/>
          <p:nvPr/>
        </p:nvSpPr>
        <p:spPr>
          <a:xfrm>
            <a:off x="9448800" y="347246"/>
            <a:ext cx="1905000" cy="646331"/>
          </a:xfrm>
          <a:prstGeom prst="rect">
            <a:avLst/>
          </a:prstGeom>
          <a:noFill/>
        </p:spPr>
        <p:txBody>
          <a:bodyPr wrap="square" rtlCol="0">
            <a:spAutoFit/>
          </a:bodyPr>
          <a:lstStyle/>
          <a:p>
            <a:r>
              <a:rPr lang="en-US" dirty="0" err="1">
                <a:latin typeface="Cambria Math"/>
                <a:ea typeface="Cambria Math"/>
              </a:rPr>
              <a:t>É</a:t>
            </a:r>
            <a:r>
              <a:rPr lang="en-US" dirty="0" err="1"/>
              <a:t>tienne</a:t>
            </a:r>
            <a:r>
              <a:rPr lang="en-US" dirty="0"/>
              <a:t> </a:t>
            </a:r>
            <a:r>
              <a:rPr lang="en-US" dirty="0" err="1"/>
              <a:t>B</a:t>
            </a:r>
            <a:r>
              <a:rPr lang="en-US" dirty="0" err="1">
                <a:latin typeface="Cambria Math"/>
                <a:ea typeface="Cambria Math"/>
              </a:rPr>
              <a:t>é</a:t>
            </a:r>
            <a:r>
              <a:rPr lang="en-US" dirty="0" err="1"/>
              <a:t>zout</a:t>
            </a:r>
            <a:endParaRPr lang="en-US" dirty="0"/>
          </a:p>
          <a:p>
            <a:r>
              <a:rPr lang="en-US" dirty="0"/>
              <a:t>(</a:t>
            </a:r>
            <a:r>
              <a:rPr lang="en-US" dirty="0">
                <a:latin typeface="Cambria Math" pitchFamily="18" charset="0"/>
                <a:ea typeface="Cambria Math" pitchFamily="18" charset="0"/>
              </a:rPr>
              <a:t>1730-1783</a:t>
            </a:r>
            <a:r>
              <a:rPr lang="en-US" dirty="0"/>
              <a:t>)</a:t>
            </a:r>
          </a:p>
        </p:txBody>
      </p:sp>
      <p:sp>
        <p:nvSpPr>
          <p:cNvPr id="8" name="日期占位符 7"/>
          <p:cNvSpPr>
            <a:spLocks noGrp="1"/>
          </p:cNvSpPr>
          <p:nvPr>
            <p:ph type="dt" sz="half" idx="10"/>
          </p:nvPr>
        </p:nvSpPr>
        <p:spPr/>
        <p:txBody>
          <a:bodyPr/>
          <a:lstStyle/>
          <a:p>
            <a:fld id="{0D69C410-2062-4DA9-AA3A-2616B55917D1}" type="datetime1">
              <a:rPr lang="zh-CN" altLang="en-US" smtClean="0"/>
              <a:t>2023/10/30</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92</a:t>
            </a:fld>
            <a:endParaRPr lang="zh-CN" altLang="en-US" dirty="0"/>
          </a:p>
        </p:txBody>
      </p:sp>
      <p:sp>
        <p:nvSpPr>
          <p:cNvPr id="13"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50463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gcd</a:t>
            </a:r>
            <a:r>
              <a:rPr lang="zh-CN" altLang="en-US" dirty="0"/>
              <a:t>的线性组合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把</a:t>
                </a:r>
                <a14:m>
                  <m:oMath xmlns:m="http://schemas.openxmlformats.org/officeDocument/2006/math">
                    <m:r>
                      <m:rPr>
                        <m:sty m:val="p"/>
                      </m:rPr>
                      <a:rPr lang="en-US" i="1" dirty="0" smtClean="0">
                        <a:latin typeface="Cambria Math" panose="02040503050406030204" pitchFamily="18" charset="0"/>
                      </a:rPr>
                      <m:t>gcd</m:t>
                    </m:r>
                  </m:oMath>
                </a14:m>
                <a:r>
                  <a:rPr lang="en-US" dirty="0" smtClean="0"/>
                  <a:t>(252,198) = 18</a:t>
                </a:r>
                <a:r>
                  <a:rPr lang="zh-CN" altLang="en-US" dirty="0" smtClean="0"/>
                  <a:t>表示为</a:t>
                </a:r>
                <a:r>
                  <a:rPr lang="en-US" dirty="0" smtClean="0"/>
                  <a:t>252</a:t>
                </a:r>
                <a:r>
                  <a:rPr lang="en-US" altLang="zh-CN" dirty="0" smtClean="0"/>
                  <a:t>,</a:t>
                </a:r>
                <a:r>
                  <a:rPr lang="en-US" dirty="0" smtClean="0"/>
                  <a:t>198</a:t>
                </a:r>
                <a:r>
                  <a:rPr lang="zh-CN" altLang="en-US" dirty="0" smtClean="0"/>
                  <a:t>的线性组合</a:t>
                </a:r>
                <a:endParaRPr lang="en-US" dirty="0" smtClean="0"/>
              </a:p>
              <a:p>
                <a:r>
                  <a:rPr lang="zh-CN" altLang="en-US" dirty="0" smtClean="0"/>
                  <a:t>解</a:t>
                </a:r>
                <a:r>
                  <a:rPr lang="en-US" altLang="zh-CN" dirty="0" smtClean="0"/>
                  <a:t>:</a:t>
                </a:r>
                <a:r>
                  <a:rPr lang="zh-CN" altLang="en-US" dirty="0" smtClean="0"/>
                  <a:t>首先用欧几里得算法</a:t>
                </a:r>
                <a:r>
                  <a:rPr lang="zh-CN" altLang="en-US" dirty="0"/>
                  <a:t>可</a:t>
                </a:r>
                <a:r>
                  <a:rPr lang="zh-CN" altLang="en-US" dirty="0" smtClean="0"/>
                  <a:t>得</a:t>
                </a:r>
                <a14:m>
                  <m:oMath xmlns:m="http://schemas.openxmlformats.org/officeDocument/2006/math">
                    <m:r>
                      <m:rPr>
                        <m:sty m:val="p"/>
                      </m:rPr>
                      <a:rPr lang="en-US" altLang="zh-CN" i="1" dirty="0" smtClean="0">
                        <a:latin typeface="Cambria Math" panose="02040503050406030204" pitchFamily="18" charset="0"/>
                      </a:rPr>
                      <m:t>gcd</m:t>
                    </m:r>
                  </m:oMath>
                </a14:m>
                <a:r>
                  <a:rPr lang="en-US" altLang="zh-CN" dirty="0" smtClean="0"/>
                  <a:t>(252,198</a:t>
                </a:r>
                <a:r>
                  <a:rPr lang="en-US" altLang="zh-CN" dirty="0"/>
                  <a:t>) = </a:t>
                </a:r>
                <a:r>
                  <a:rPr lang="en-US" altLang="zh-CN" dirty="0" smtClean="0"/>
                  <a:t>18</a:t>
                </a:r>
                <a:endParaRPr lang="en-US" altLang="zh-CN" dirty="0"/>
              </a:p>
              <a:p>
                <a:pPr lvl="1"/>
                <a:r>
                  <a:rPr lang="en-US" dirty="0" smtClean="0"/>
                  <a:t>252 </a:t>
                </a:r>
                <a:r>
                  <a:rPr lang="en-US" altLang="zh-CN" dirty="0" smtClean="0"/>
                  <a:t>= 1</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altLang="zh-CN" dirty="0" smtClean="0"/>
                  <a:t>198 </a:t>
                </a:r>
                <a:r>
                  <a:rPr lang="en-US" altLang="zh-CN" dirty="0"/>
                  <a:t>+ </a:t>
                </a:r>
                <a:r>
                  <a:rPr lang="en-US" altLang="zh-CN" dirty="0" smtClean="0"/>
                  <a:t>54</a:t>
                </a:r>
              </a:p>
              <a:p>
                <a:pPr lvl="1"/>
                <a:r>
                  <a:rPr lang="en-US" dirty="0" smtClean="0"/>
                  <a:t>198 = </a:t>
                </a:r>
                <a:r>
                  <a:rPr lang="en-US" dirty="0"/>
                  <a:t>3</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a:t>54 </a:t>
                </a:r>
                <a:r>
                  <a:rPr lang="en-US" dirty="0" smtClean="0"/>
                  <a:t>  + </a:t>
                </a:r>
                <a:r>
                  <a:rPr lang="en-US" dirty="0"/>
                  <a:t>36</a:t>
                </a:r>
              </a:p>
              <a:p>
                <a:pPr lvl="1"/>
                <a:r>
                  <a:rPr lang="en-US" dirty="0" smtClean="0"/>
                  <a:t>  54 </a:t>
                </a:r>
                <a:r>
                  <a:rPr lang="en-US" dirty="0"/>
                  <a:t>= 1</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a:t>36 </a:t>
                </a:r>
                <a:r>
                  <a:rPr lang="en-US" dirty="0" smtClean="0"/>
                  <a:t>  + </a:t>
                </a:r>
                <a:r>
                  <a:rPr lang="en-US" dirty="0"/>
                  <a:t>18</a:t>
                </a:r>
              </a:p>
              <a:p>
                <a:pPr lvl="1"/>
                <a:r>
                  <a:rPr lang="en-US" dirty="0" smtClean="0"/>
                  <a:t>  36 </a:t>
                </a:r>
                <a:r>
                  <a:rPr lang="en-US" dirty="0"/>
                  <a:t>= 2</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a:t>18 </a:t>
                </a:r>
              </a:p>
              <a:p>
                <a:pPr marL="393192" lvl="1" indent="0">
                  <a:lnSpc>
                    <a:spcPct val="100000"/>
                  </a:lnSpc>
                  <a:buNone/>
                </a:pPr>
                <a:r>
                  <a:rPr lang="zh-CN" altLang="en-US" dirty="0" smtClean="0"/>
                  <a:t>    根据</a:t>
                </a:r>
                <a:r>
                  <a:rPr lang="zh-CN" altLang="en-US" dirty="0"/>
                  <a:t>倒数第二</a:t>
                </a:r>
                <a:r>
                  <a:rPr lang="zh-CN" altLang="en-US" dirty="0" smtClean="0"/>
                  <a:t>行</a:t>
                </a:r>
                <a:r>
                  <a:rPr lang="en-US" altLang="zh-CN" dirty="0" smtClean="0"/>
                  <a:t>, </a:t>
                </a:r>
                <a:r>
                  <a:rPr lang="zh-CN" altLang="en-US" dirty="0" smtClean="0"/>
                  <a:t>可以</a:t>
                </a:r>
                <a:r>
                  <a:rPr lang="zh-CN" altLang="en-US" dirty="0"/>
                  <a:t>得到</a:t>
                </a:r>
                <a:r>
                  <a:rPr lang="en-US" dirty="0" smtClean="0"/>
                  <a:t>18=54−1</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smtClean="0"/>
                  <a:t>36</a:t>
                </a:r>
                <a:r>
                  <a:rPr lang="en-US" altLang="zh-CN" dirty="0" smtClean="0"/>
                  <a:t>, </a:t>
                </a:r>
                <a:r>
                  <a:rPr lang="zh-CN" altLang="en-US" dirty="0" smtClean="0"/>
                  <a:t>这</a:t>
                </a:r>
                <a:r>
                  <a:rPr lang="zh-CN" altLang="en-US" dirty="0"/>
                  <a:t>其中</a:t>
                </a:r>
                <a:r>
                  <a:rPr lang="en-US" altLang="zh-CN" dirty="0"/>
                  <a:t>36</a:t>
                </a:r>
                <a:r>
                  <a:rPr lang="zh-CN" altLang="en-US" dirty="0"/>
                  <a:t>又可以由倒数第三行得到</a:t>
                </a:r>
                <a:r>
                  <a:rPr lang="en-US" dirty="0" smtClean="0"/>
                  <a:t>36=198−3</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a:t>54. </a:t>
                </a:r>
                <a:r>
                  <a:rPr lang="zh-CN" altLang="en-US" dirty="0"/>
                  <a:t>代入就可以</a:t>
                </a:r>
                <a:r>
                  <a:rPr lang="zh-CN" altLang="en-US" dirty="0" smtClean="0"/>
                  <a:t>得到</a:t>
                </a:r>
                <a:r>
                  <a:rPr lang="en-US" dirty="0" smtClean="0"/>
                  <a:t>18=54−1</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a:t>(</a:t>
                </a:r>
                <a:r>
                  <a:rPr lang="en-US" dirty="0" smtClean="0"/>
                  <a:t>198−3</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smtClean="0"/>
                  <a:t>54)=4</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smtClean="0"/>
                  <a:t>54−1</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smtClean="0"/>
                  <a:t>198</a:t>
                </a:r>
                <a:r>
                  <a:rPr lang="en-US" altLang="zh-CN" dirty="0" smtClean="0"/>
                  <a:t>, </a:t>
                </a:r>
                <a:r>
                  <a:rPr lang="zh-CN" altLang="en-US" dirty="0" smtClean="0"/>
                  <a:t>这</a:t>
                </a:r>
                <a:r>
                  <a:rPr lang="zh-CN" altLang="en-US" dirty="0"/>
                  <a:t>其中</a:t>
                </a:r>
                <a:r>
                  <a:rPr lang="en-US" altLang="zh-CN" dirty="0"/>
                  <a:t>54</a:t>
                </a:r>
                <a:r>
                  <a:rPr lang="zh-CN" altLang="en-US" dirty="0"/>
                  <a:t>又可以由第一行得到</a:t>
                </a:r>
                <a:r>
                  <a:rPr lang="en-US" dirty="0" smtClean="0"/>
                  <a:t>54=252−1</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smtClean="0"/>
                  <a:t>198. </a:t>
                </a:r>
                <a:r>
                  <a:rPr lang="zh-CN" altLang="en-US" dirty="0" smtClean="0"/>
                  <a:t>代入</a:t>
                </a:r>
                <a:r>
                  <a:rPr lang="zh-CN" altLang="en-US" dirty="0"/>
                  <a:t>就可以得到</a:t>
                </a:r>
                <a:r>
                  <a:rPr lang="en-US" dirty="0" smtClean="0"/>
                  <a:t>18=4</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a:t>(</a:t>
                </a:r>
                <a:r>
                  <a:rPr lang="en-US" dirty="0" smtClean="0"/>
                  <a:t>252−1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smtClean="0"/>
                  <a:t>198)−1</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smtClean="0"/>
                  <a:t>198=4</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smtClean="0"/>
                  <a:t>252−5</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smtClean="0"/>
                  <a:t>198</a:t>
                </a:r>
                <a:r>
                  <a:rPr lang="en-US" altLang="zh-CN" dirty="0" smtClean="0"/>
                  <a:t>, </a:t>
                </a:r>
                <a:r>
                  <a:rPr lang="zh-CN" altLang="en-US" dirty="0" smtClean="0"/>
                  <a:t>从而</a:t>
                </a:r>
                <a:r>
                  <a:rPr lang="zh-CN" altLang="en-US" dirty="0"/>
                  <a:t>得解</a:t>
                </a:r>
                <a:r>
                  <a:rPr lang="en-US" altLang="zh-CN" dirty="0"/>
                  <a:t>.</a:t>
                </a:r>
                <a:endParaRPr lang="en-US" dirty="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946EB80D-8680-49D3-BFD3-AB7C56DBFC86}" type="datetime1">
              <a:rPr lang="zh-CN" altLang="en-US" smtClean="0"/>
              <a:t>2023/10/30</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93</a:t>
            </a:fld>
            <a:endParaRPr lang="zh-CN" altLang="en-US" dirty="0"/>
          </a:p>
        </p:txBody>
      </p:sp>
      <p:sp>
        <p:nvSpPr>
          <p:cNvPr id="4" name="右箭头 3"/>
          <p:cNvSpPr/>
          <p:nvPr/>
        </p:nvSpPr>
        <p:spPr>
          <a:xfrm rot="20419216">
            <a:off x="2967604" y="2919797"/>
            <a:ext cx="617993" cy="82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a:t>
            </a:r>
            <a:endParaRPr lang="zh-CN" altLang="en-US" b="1"/>
          </a:p>
        </p:txBody>
      </p:sp>
      <p:sp>
        <p:nvSpPr>
          <p:cNvPr id="9" name="右箭头 8"/>
          <p:cNvSpPr/>
          <p:nvPr/>
        </p:nvSpPr>
        <p:spPr>
          <a:xfrm rot="20419216">
            <a:off x="3043803" y="2483080"/>
            <a:ext cx="617993" cy="82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t>
            </a:r>
            <a:endParaRPr lang="zh-CN" altLang="en-US" b="1"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75618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66800"/>
            <a:ext cx="11277599" cy="609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err="1"/>
              <a:t>gcd</a:t>
            </a:r>
            <a:r>
              <a:rPr lang="zh-CN" altLang="en-US" dirty="0"/>
              <a:t>的线性组合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引理</a:t>
                </a:r>
                <a:r>
                  <a:rPr lang="en-US" dirty="0" smtClean="0"/>
                  <a:t>2: </a:t>
                </a:r>
                <a:r>
                  <a:rPr lang="zh-CN" altLang="en-US" dirty="0" smtClean="0"/>
                  <a:t>如果</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𝑐</m:t>
                    </m:r>
                  </m:oMath>
                </a14:m>
                <a:r>
                  <a:rPr lang="zh-CN" altLang="en-US" dirty="0" smtClean="0"/>
                  <a:t>为正整数</a:t>
                </a:r>
                <a:r>
                  <a:rPr lang="en-US" altLang="zh-CN" dirty="0" smtClean="0"/>
                  <a:t>, </a:t>
                </a:r>
                <a:r>
                  <a:rPr lang="zh-CN" altLang="en-US" dirty="0" smtClean="0"/>
                  <a:t>使得</a:t>
                </a:r>
                <a14:m>
                  <m:oMath xmlns:m="http://schemas.openxmlformats.org/officeDocument/2006/math">
                    <m:r>
                      <m:rPr>
                        <m:sty m:val="p"/>
                      </m:rPr>
                      <a:rPr lang="en-US" i="1" dirty="0" smtClean="0">
                        <a:latin typeface="Cambria Math" panose="02040503050406030204" pitchFamily="18" charset="0"/>
                      </a:rPr>
                      <m:t>gcd</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 1</m:t>
                    </m:r>
                  </m:oMath>
                </a14:m>
                <a:r>
                  <a:rPr lang="en-US" altLang="zh-CN" dirty="0" smtClean="0"/>
                  <a:t>, </a:t>
                </a:r>
                <a:r>
                  <a:rPr lang="zh-CN" altLang="en-US" dirty="0" smtClean="0"/>
                  <a:t>且</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𝑏𝑐</m:t>
                    </m:r>
                  </m:oMath>
                </a14:m>
                <a:r>
                  <a:rPr lang="en-US" dirty="0" smtClean="0"/>
                  <a:t>, </a:t>
                </a:r>
                <a:r>
                  <a:rPr lang="zh-CN" altLang="en-US" dirty="0" smtClean="0"/>
                  <a:t>则有</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𝑐</m:t>
                    </m:r>
                  </m:oMath>
                </a14:m>
                <a:r>
                  <a:rPr lang="en-US" dirty="0" smtClean="0"/>
                  <a:t>.</a:t>
                </a:r>
              </a:p>
              <a:p>
                <a:r>
                  <a:rPr lang="zh-CN" altLang="en-US" dirty="0" smtClean="0"/>
                  <a:t>证明</a:t>
                </a:r>
                <a:r>
                  <a:rPr lang="en-US" dirty="0" smtClean="0"/>
                  <a:t>:  </a:t>
                </a:r>
              </a:p>
              <a:p>
                <a:pPr lvl="1"/>
                <a:r>
                  <a:rPr lang="zh-CN" altLang="en-US" dirty="0"/>
                  <a:t>由于</a:t>
                </a:r>
                <a14:m>
                  <m:oMath xmlns:m="http://schemas.openxmlformats.org/officeDocument/2006/math">
                    <m:r>
                      <m:rPr>
                        <m:sty m:val="p"/>
                      </m:rPr>
                      <a:rPr lang="en-US" i="1" dirty="0" smtClean="0">
                        <a:latin typeface="Cambria Math" panose="02040503050406030204" pitchFamily="18" charset="0"/>
                      </a:rPr>
                      <m:t>gcd</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 = 1</m:t>
                    </m:r>
                  </m:oMath>
                </a14:m>
                <a:r>
                  <a:rPr lang="en-US" dirty="0"/>
                  <a:t>, </a:t>
                </a:r>
                <a:r>
                  <a:rPr lang="zh-CN" altLang="en-US" dirty="0"/>
                  <a:t>根据贝祖定理知有整数</a:t>
                </a:r>
                <a14:m>
                  <m:oMath xmlns:m="http://schemas.openxmlformats.org/officeDocument/2006/math">
                    <m:r>
                      <a:rPr lang="en-US" altLang="zh-CN" i="1" dirty="0" smtClean="0">
                        <a:latin typeface="Cambria Math" panose="02040503050406030204" pitchFamily="18" charset="0"/>
                      </a:rPr>
                      <m:t>𝑠</m:t>
                    </m:r>
                  </m:oMath>
                </a14:m>
                <a:r>
                  <a:rPr lang="zh-CN" altLang="en-US" dirty="0"/>
                  <a:t>和</a:t>
                </a:r>
                <a14:m>
                  <m:oMath xmlns:m="http://schemas.openxmlformats.org/officeDocument/2006/math">
                    <m:r>
                      <a:rPr lang="en-US" altLang="zh-CN" i="1" dirty="0" smtClean="0">
                        <a:latin typeface="Cambria Math" panose="02040503050406030204" pitchFamily="18" charset="0"/>
                      </a:rPr>
                      <m:t>𝑡</m:t>
                    </m:r>
                  </m:oMath>
                </a14:m>
                <a:r>
                  <a:rPr lang="en-US" altLang="zh-CN" dirty="0" smtClean="0"/>
                  <a:t>, </a:t>
                </a:r>
                <a:r>
                  <a:rPr lang="zh-CN" altLang="en-US" dirty="0" smtClean="0"/>
                  <a:t>使得</a:t>
                </a:r>
                <a14:m>
                  <m:oMath xmlns:m="http://schemas.openxmlformats.org/officeDocument/2006/math">
                    <m:r>
                      <a:rPr lang="en-US" i="1" dirty="0" smtClean="0">
                        <a:latin typeface="Cambria Math" panose="02040503050406030204" pitchFamily="18" charset="0"/>
                      </a:rPr>
                      <m:t>𝑠𝑎</m:t>
                    </m:r>
                    <m:r>
                      <a:rPr lang="en-US" i="1" dirty="0">
                        <a:latin typeface="Cambria Math" panose="02040503050406030204" pitchFamily="18" charset="0"/>
                      </a:rPr>
                      <m:t> + </m:t>
                    </m:r>
                    <m:r>
                      <a:rPr lang="en-US" i="1" dirty="0" err="1">
                        <a:latin typeface="Cambria Math" panose="02040503050406030204" pitchFamily="18" charset="0"/>
                      </a:rPr>
                      <m:t>𝑡𝑏</m:t>
                    </m:r>
                    <m:r>
                      <a:rPr lang="en-US" i="1" dirty="0">
                        <a:latin typeface="Cambria Math" panose="02040503050406030204" pitchFamily="18" charset="0"/>
                      </a:rPr>
                      <m:t> = 1</m:t>
                    </m:r>
                  </m:oMath>
                </a14:m>
                <a:r>
                  <a:rPr lang="en-US" dirty="0"/>
                  <a:t>.</a:t>
                </a:r>
              </a:p>
              <a:p>
                <a:pPr lvl="1"/>
                <a:r>
                  <a:rPr lang="zh-CN" altLang="en-US" dirty="0" smtClean="0"/>
                  <a:t>在</a:t>
                </a:r>
                <a:r>
                  <a:rPr lang="zh-CN" altLang="en-US" dirty="0"/>
                  <a:t>等式两边乘以</a:t>
                </a:r>
                <a14:m>
                  <m:oMath xmlns:m="http://schemas.openxmlformats.org/officeDocument/2006/math">
                    <m:r>
                      <a:rPr lang="en-US" altLang="zh-CN" i="1" dirty="0" smtClean="0">
                        <a:latin typeface="Cambria Math" panose="02040503050406030204" pitchFamily="18" charset="0"/>
                      </a:rPr>
                      <m:t>𝑐</m:t>
                    </m:r>
                  </m:oMath>
                </a14:m>
                <a:r>
                  <a:rPr lang="en-US" altLang="zh-CN" dirty="0" smtClean="0"/>
                  <a:t>, </a:t>
                </a:r>
                <a:r>
                  <a:rPr lang="zh-CN" altLang="en-US" dirty="0" smtClean="0"/>
                  <a:t>可</a:t>
                </a:r>
                <a:r>
                  <a:rPr lang="zh-CN" altLang="en-US" dirty="0"/>
                  <a:t>得</a:t>
                </a:r>
                <a14:m>
                  <m:oMath xmlns:m="http://schemas.openxmlformats.org/officeDocument/2006/math">
                    <m:r>
                      <a:rPr lang="en-US" i="1" dirty="0" smtClean="0">
                        <a:latin typeface="Cambria Math" panose="02040503050406030204" pitchFamily="18" charset="0"/>
                      </a:rPr>
                      <m:t>𝑠𝑎𝑐</m:t>
                    </m:r>
                    <m:r>
                      <a:rPr lang="en-US" i="1" dirty="0" smtClean="0">
                        <a:latin typeface="Cambria Math" panose="02040503050406030204" pitchFamily="18" charset="0"/>
                      </a:rPr>
                      <m:t> + </m:t>
                    </m:r>
                    <m:r>
                      <a:rPr lang="en-US" i="1" dirty="0" smtClean="0">
                        <a:latin typeface="Cambria Math" panose="02040503050406030204" pitchFamily="18" charset="0"/>
                      </a:rPr>
                      <m:t>𝑡𝑏𝑐</m:t>
                    </m:r>
                    <m:r>
                      <a:rPr lang="en-US" i="1" dirty="0" smtClean="0">
                        <a:latin typeface="Cambria Math" panose="02040503050406030204" pitchFamily="18" charset="0"/>
                      </a:rPr>
                      <m:t> = </m:t>
                    </m:r>
                    <m:r>
                      <a:rPr lang="en-US" i="1" dirty="0" smtClean="0">
                        <a:latin typeface="Cambria Math" panose="02040503050406030204" pitchFamily="18" charset="0"/>
                      </a:rPr>
                      <m:t>𝑐</m:t>
                    </m:r>
                  </m:oMath>
                </a14:m>
                <a:r>
                  <a:rPr lang="en-US" dirty="0"/>
                  <a:t>.</a:t>
                </a:r>
              </a:p>
              <a:p>
                <a:pPr lvl="1"/>
                <a:r>
                  <a:rPr lang="zh-CN" altLang="en-US" dirty="0" smtClean="0"/>
                  <a:t>根据</a:t>
                </a:r>
                <a:r>
                  <a:rPr lang="zh-CN" altLang="en-US" dirty="0"/>
                  <a:t>定理</a:t>
                </a:r>
                <a:r>
                  <a:rPr lang="en-US" altLang="zh-CN" dirty="0" smtClean="0"/>
                  <a:t>1(</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en-US" altLang="zh-CN" dirty="0" smtClean="0"/>
                  <a:t>, </a:t>
                </a:r>
                <a:r>
                  <a:rPr lang="zh-CN" altLang="en-US" dirty="0" smtClean="0"/>
                  <a:t>则</a:t>
                </a:r>
                <a:r>
                  <a:rPr lang="zh-CN" altLang="en-US" dirty="0"/>
                  <a:t>对所有的整数</a:t>
                </a:r>
                <a14:m>
                  <m:oMath xmlns:m="http://schemas.openxmlformats.org/officeDocument/2006/math">
                    <m:r>
                      <a:rPr lang="en-US" altLang="zh-CN" i="1" dirty="0" smtClean="0">
                        <a:latin typeface="Cambria Math" panose="02040503050406030204" pitchFamily="18" charset="0"/>
                      </a:rPr>
                      <m:t>𝑐</m:t>
                    </m:r>
                  </m:oMath>
                </a14:m>
                <a:r>
                  <a:rPr lang="zh-CN" altLang="en-US" dirty="0"/>
                  <a:t>有</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𝑏𝑐</m:t>
                    </m:r>
                  </m:oMath>
                </a14:m>
                <a:r>
                  <a:rPr lang="en-US" altLang="zh-CN" dirty="0" smtClean="0"/>
                  <a:t>), </a:t>
                </a:r>
                <a:r>
                  <a:rPr lang="zh-CN" altLang="en-US" dirty="0" smtClean="0"/>
                  <a:t>已有</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𝑏𝑐</m:t>
                    </m:r>
                  </m:oMath>
                </a14:m>
                <a:r>
                  <a:rPr lang="en-US" altLang="zh-CN" dirty="0" smtClean="0"/>
                  <a:t>, </a:t>
                </a:r>
                <a:r>
                  <a:rPr lang="zh-CN" altLang="en-US" dirty="0" smtClean="0"/>
                  <a:t>则</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𝑡𝑏𝑐</m:t>
                    </m:r>
                  </m:oMath>
                </a14:m>
                <a:r>
                  <a:rPr lang="zh-CN" altLang="en-US" dirty="0"/>
                  <a:t>成立</a:t>
                </a:r>
                <a:r>
                  <a:rPr lang="en-US" altLang="zh-CN" dirty="0"/>
                  <a:t>.</a:t>
                </a:r>
              </a:p>
              <a:p>
                <a:pPr lvl="1"/>
                <a:r>
                  <a:rPr lang="zh-CN" altLang="en-US" dirty="0" smtClean="0"/>
                  <a:t>因为</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𝑠𝑎𝑐</m:t>
                    </m:r>
                  </m:oMath>
                </a14:m>
                <a:r>
                  <a:rPr lang="en-US" altLang="zh-CN" dirty="0" smtClean="0"/>
                  <a:t>(</a:t>
                </a:r>
                <a:r>
                  <a:rPr lang="zh-CN" altLang="en-US" dirty="0" smtClean="0"/>
                  <a:t>这是</a:t>
                </a:r>
                <a14:m>
                  <m:oMath xmlns:m="http://schemas.openxmlformats.org/officeDocument/2006/math">
                    <m:r>
                      <a:rPr lang="en-US" altLang="zh-CN" i="1" dirty="0" smtClean="0">
                        <a:latin typeface="Cambria Math" panose="02040503050406030204" pitchFamily="18" charset="0"/>
                      </a:rPr>
                      <m:t>𝑠</m:t>
                    </m:r>
                    <m:r>
                      <m:rPr>
                        <m:sty m:val="p"/>
                      </m:rPr>
                      <a:rPr lang="en-US" altLang="zh-CN" b="0" i="0" dirty="0" smtClean="0">
                        <a:latin typeface="Cambria Math" panose="02040503050406030204" pitchFamily="18" charset="0"/>
                      </a:rPr>
                      <m:t>a</m:t>
                    </m:r>
                    <m:r>
                      <a:rPr lang="en-US" altLang="zh-CN" i="1" dirty="0" smtClean="0">
                        <a:latin typeface="Cambria Math" panose="02040503050406030204" pitchFamily="18" charset="0"/>
                      </a:rPr>
                      <m:t>𝑐</m:t>
                    </m:r>
                    <m:r>
                      <a:rPr lang="zh-CN" altLang="en-US" i="1" dirty="0">
                        <a:latin typeface="Cambria Math" panose="02040503050406030204" pitchFamily="18" charset="0"/>
                      </a:rPr>
                      <m:t>除以</m:t>
                    </m:r>
                    <m:r>
                      <a:rPr lang="en-US" altLang="zh-CN" i="1" dirty="0" smtClean="0">
                        <a:latin typeface="Cambria Math" panose="02040503050406030204" pitchFamily="18" charset="0"/>
                      </a:rPr>
                      <m:t>𝑎</m:t>
                    </m:r>
                  </m:oMath>
                </a14:m>
                <a:r>
                  <a:rPr lang="zh-CN" altLang="en-US" dirty="0" smtClean="0"/>
                  <a:t>一定没有余数</a:t>
                </a:r>
                <a:r>
                  <a:rPr lang="en-US" altLang="zh-CN" dirty="0" smtClean="0"/>
                  <a:t>),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𝑡𝑏𝑐</m:t>
                    </m:r>
                  </m:oMath>
                </a14:m>
                <a:r>
                  <a:rPr lang="en-US" altLang="zh-CN" dirty="0" smtClean="0"/>
                  <a:t>, </a:t>
                </a:r>
                <a:r>
                  <a:rPr lang="zh-CN" altLang="en-US" dirty="0" smtClean="0"/>
                  <a:t>由</a:t>
                </a:r>
                <a:r>
                  <a:rPr lang="zh-CN" altLang="en-US" dirty="0"/>
                  <a:t>定理</a:t>
                </a:r>
                <a:r>
                  <a:rPr lang="en-US" altLang="zh-CN" dirty="0" smtClean="0"/>
                  <a:t>1[</a:t>
                </a:r>
                <a:r>
                  <a:rPr lang="zh-CN" altLang="en-US" dirty="0" smtClean="0"/>
                  <a:t>如果</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oMath>
                </a14:m>
                <a:r>
                  <a:rPr lang="en-US" altLang="zh-CN" dirty="0" smtClean="0"/>
                  <a:t>, </a:t>
                </a:r>
                <a:r>
                  <a:rPr lang="zh-CN" altLang="en-US" dirty="0" smtClean="0"/>
                  <a:t>则</a:t>
                </a:r>
                <a:r>
                  <a:rPr lang="zh-CN" altLang="en-US" dirty="0"/>
                  <a:t>有</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err="1">
                        <a:latin typeface="Cambria Math" panose="02040503050406030204" pitchFamily="18" charset="0"/>
                      </a:rPr>
                      <m:t>𝑏</m:t>
                    </m:r>
                    <m:r>
                      <a:rPr lang="en-US" altLang="zh-CN" i="1" dirty="0" err="1">
                        <a:latin typeface="Cambria Math" panose="02040503050406030204" pitchFamily="18" charset="0"/>
                      </a:rPr>
                      <m:t>+</m:t>
                    </m:r>
                    <m:r>
                      <a:rPr lang="en-US" altLang="zh-CN" i="1" dirty="0" err="1">
                        <a:latin typeface="Cambria Math" panose="02040503050406030204" pitchFamily="18" charset="0"/>
                      </a:rPr>
                      <m:t>𝑐</m:t>
                    </m:r>
                  </m:oMath>
                </a14:m>
                <a:r>
                  <a:rPr lang="en-US" altLang="zh-CN" dirty="0" smtClean="0"/>
                  <a:t>)], </a:t>
                </a:r>
                <a:r>
                  <a:rPr lang="zh-CN" altLang="en-US" dirty="0" smtClean="0"/>
                  <a:t>则</a:t>
                </a:r>
                <a:r>
                  <a:rPr lang="zh-CN" altLang="en-US" dirty="0"/>
                  <a:t>有</a:t>
                </a:r>
                <a14:m>
                  <m:oMath xmlns:m="http://schemas.openxmlformats.org/officeDocument/2006/math">
                    <m:r>
                      <a:rPr lang="en-US" i="1" dirty="0" smtClean="0">
                        <a:latin typeface="Cambria Math" panose="02040503050406030204" pitchFamily="18" charset="0"/>
                      </a:rPr>
                      <m:t>𝑎</m:t>
                    </m:r>
                    <m:r>
                      <a:rPr lang="en-US" altLang="zh-CN" i="1" dirty="0" smtClean="0">
                        <a:latin typeface="Cambria Math" panose="02040503050406030204" pitchFamily="18" charset="0"/>
                      </a:rPr>
                      <m:t>|(</m:t>
                    </m:r>
                    <m:r>
                      <a:rPr lang="en-US" i="1" dirty="0" smtClean="0">
                        <a:latin typeface="Cambria Math" panose="02040503050406030204" pitchFamily="18" charset="0"/>
                      </a:rPr>
                      <m:t>𝑠𝑎𝑐</m:t>
                    </m:r>
                    <m:r>
                      <a:rPr lang="en-US" i="1" dirty="0" smtClean="0">
                        <a:latin typeface="Cambria Math" panose="02040503050406030204" pitchFamily="18" charset="0"/>
                      </a:rPr>
                      <m:t> + </m:t>
                    </m:r>
                    <m:r>
                      <a:rPr lang="en-US" i="1" dirty="0" smtClean="0">
                        <a:latin typeface="Cambria Math" panose="02040503050406030204" pitchFamily="18" charset="0"/>
                      </a:rPr>
                      <m:t>𝑡𝑏𝑐</m:t>
                    </m:r>
                    <m:r>
                      <a:rPr lang="en-US" i="1" dirty="0">
                        <a:latin typeface="Cambria Math" panose="02040503050406030204" pitchFamily="18" charset="0"/>
                      </a:rPr>
                      <m:t>)</m:t>
                    </m:r>
                    <m:r>
                      <a:rPr lang="en-US" i="1" dirty="0" smtClean="0">
                        <a:latin typeface="Cambria Math" panose="02040503050406030204" pitchFamily="18" charset="0"/>
                      </a:rPr>
                      <m:t>.</m:t>
                    </m:r>
                  </m:oMath>
                </a14:m>
                <a:endParaRPr lang="en-US" dirty="0"/>
              </a:p>
              <a:p>
                <a:pPr lvl="1"/>
                <a:r>
                  <a:rPr lang="zh-CN" altLang="en-US" dirty="0" smtClean="0"/>
                  <a:t>因为</a:t>
                </a:r>
                <a14:m>
                  <m:oMath xmlns:m="http://schemas.openxmlformats.org/officeDocument/2006/math">
                    <m:r>
                      <a:rPr lang="en-US" altLang="zh-CN" i="1" dirty="0" smtClean="0">
                        <a:latin typeface="Cambria Math" panose="02040503050406030204" pitchFamily="18" charset="0"/>
                      </a:rPr>
                      <m:t>𝑠𝑎𝑐</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𝑡𝑏𝑐</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𝑐</m:t>
                    </m:r>
                  </m:oMath>
                </a14:m>
                <a:r>
                  <a:rPr lang="en-US" altLang="zh-CN" dirty="0" smtClean="0"/>
                  <a:t>, </a:t>
                </a:r>
                <a:r>
                  <a:rPr lang="zh-CN" altLang="en-US" dirty="0" smtClean="0"/>
                  <a:t>所以</a:t>
                </a:r>
                <a:r>
                  <a:rPr lang="zh-CN" altLang="en-US" dirty="0"/>
                  <a:t>可得</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oMath>
                </a14:m>
                <a:r>
                  <a:rPr lang="en-US" altLang="zh-CN" dirty="0" smtClean="0"/>
                  <a:t>, </a:t>
                </a:r>
                <a:r>
                  <a:rPr lang="zh-CN" altLang="en-US" dirty="0" smtClean="0"/>
                  <a:t>得</a:t>
                </a:r>
                <a:r>
                  <a:rPr lang="zh-CN" altLang="en-US" dirty="0"/>
                  <a:t>证</a:t>
                </a:r>
                <a:r>
                  <a:rPr lang="en-US" altLang="zh-CN" dirty="0" smtClean="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7F37FE1F-13C6-44A5-9F0F-7B48BB29A294}"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94</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50559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49944" y="2809659"/>
            <a:ext cx="11277599" cy="924141"/>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7200" y="1066800"/>
            <a:ext cx="11277599" cy="533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err="1"/>
              <a:t>gcd</a:t>
            </a:r>
            <a:r>
              <a:rPr lang="zh-CN" altLang="en-US" dirty="0"/>
              <a:t>的线性组合</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引理</a:t>
                </a:r>
                <a:r>
                  <a:rPr lang="en-US" altLang="zh-CN" dirty="0" smtClean="0"/>
                  <a:t>3</a:t>
                </a:r>
                <a:r>
                  <a:rPr lang="en-US" dirty="0" smtClean="0"/>
                  <a:t>: </a:t>
                </a:r>
                <a:r>
                  <a:rPr lang="zh-CN" altLang="en-US" dirty="0" smtClean="0"/>
                  <a:t>如果</a:t>
                </a:r>
                <a14:m>
                  <m:oMath xmlns:m="http://schemas.openxmlformats.org/officeDocument/2006/math">
                    <m:r>
                      <a:rPr lang="en-US" altLang="zh-CN" i="1" dirty="0" smtClean="0">
                        <a:latin typeface="Cambria Math" panose="02040503050406030204" pitchFamily="18" charset="0"/>
                      </a:rPr>
                      <m:t>𝑝</m:t>
                    </m:r>
                  </m:oMath>
                </a14:m>
                <a:r>
                  <a:rPr lang="zh-CN" altLang="en-US" dirty="0" smtClean="0"/>
                  <a:t>是素数</a:t>
                </a:r>
                <a:r>
                  <a:rPr lang="en-US" altLang="zh-CN" dirty="0" smtClean="0"/>
                  <a:t>, </a:t>
                </a:r>
                <a:r>
                  <a:rPr lang="zh-CN" altLang="en-US" dirty="0" smtClean="0"/>
                  <a:t>且</a:t>
                </a:r>
                <a14:m>
                  <m:oMath xmlns:m="http://schemas.openxmlformats.org/officeDocument/2006/math">
                    <m:r>
                      <a:rPr lang="en-US" altLang="zh-CN" i="1" dirty="0" smtClean="0">
                        <a:latin typeface="Cambria Math" panose="02040503050406030204" pitchFamily="18" charset="0"/>
                      </a:rPr>
                      <m:t>𝑝</m:t>
                    </m:r>
                  </m:oMath>
                </a14:m>
                <a:r>
                  <a:rPr lang="en-US"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b="0" i="1" dirty="0" smtClean="0">
                            <a:latin typeface="Cambria Math" panose="02040503050406030204" pitchFamily="18" charset="0"/>
                          </a:rPr>
                          <m:t>2</m:t>
                        </m:r>
                      </m:sub>
                    </m:sSub>
                  </m:oMath>
                </a14:m>
                <a:r>
                  <a:rPr lang="en-US"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b="0" i="1" dirty="0" smtClean="0">
                            <a:latin typeface="Cambria Math" panose="02040503050406030204" pitchFamily="18" charset="0"/>
                          </a:rPr>
                          <m:t>𝑛</m:t>
                        </m:r>
                      </m:sub>
                    </m:sSub>
                  </m:oMath>
                </a14:m>
                <a:r>
                  <a:rPr lang="en-US" dirty="0" smtClean="0"/>
                  <a:t>, </a:t>
                </a:r>
                <a:r>
                  <a:rPr lang="zh-CN" altLang="en-US" dirty="0" smtClean="0"/>
                  <a:t>那么对于某个</a:t>
                </a:r>
                <a14:m>
                  <m:oMath xmlns:m="http://schemas.openxmlformats.org/officeDocument/2006/math">
                    <m:r>
                      <a:rPr lang="en-US" altLang="zh-CN" i="1" dirty="0" smtClean="0">
                        <a:latin typeface="Cambria Math" panose="02040503050406030204" pitchFamily="18" charset="0"/>
                      </a:rPr>
                      <m:t>𝑖</m:t>
                    </m:r>
                  </m:oMath>
                </a14:m>
                <a:r>
                  <a:rPr lang="en-US" altLang="zh-CN" dirty="0" smtClean="0"/>
                  <a:t>, </a:t>
                </a:r>
                <a14:m>
                  <m:oMath xmlns:m="http://schemas.openxmlformats.org/officeDocument/2006/math">
                    <m:r>
                      <a:rPr lang="en-US" i="1" dirty="0" smtClean="0">
                        <a:latin typeface="Cambria Math" panose="02040503050406030204" pitchFamily="18" charset="0"/>
                      </a:rPr>
                      <m:t>𝑝</m:t>
                    </m:r>
                  </m:oMath>
                </a14:m>
                <a:r>
                  <a:rPr lang="en-US"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b="0" i="1" dirty="0" smtClean="0">
                            <a:latin typeface="Cambria Math" panose="02040503050406030204" pitchFamily="18" charset="0"/>
                          </a:rPr>
                          <m:t>𝑖</m:t>
                        </m:r>
                      </m:sub>
                    </m:sSub>
                  </m:oMath>
                </a14:m>
                <a:r>
                  <a:rPr lang="zh-CN" altLang="en-US" dirty="0" smtClean="0"/>
                  <a:t>成立</a:t>
                </a:r>
                <a:r>
                  <a:rPr lang="en-US" dirty="0" smtClean="0"/>
                  <a:t>.</a:t>
                </a:r>
              </a:p>
              <a:p>
                <a:r>
                  <a:rPr lang="zh-CN" altLang="en-US" dirty="0" smtClean="0"/>
                  <a:t>备注</a:t>
                </a:r>
                <a:r>
                  <a:rPr lang="en-US" altLang="zh-CN" dirty="0" smtClean="0"/>
                  <a:t>:</a:t>
                </a:r>
                <a:r>
                  <a:rPr lang="zh-CN" altLang="en-US" dirty="0" smtClean="0"/>
                  <a:t>提示可以用数学归纳法</a:t>
                </a:r>
                <a:r>
                  <a:rPr lang="en-US" altLang="zh-CN" dirty="0" smtClean="0"/>
                  <a:t>.</a:t>
                </a:r>
              </a:p>
              <a:p>
                <a:endParaRPr lang="en-US" altLang="zh-CN" dirty="0" smtClean="0"/>
              </a:p>
              <a:p>
                <a:r>
                  <a:rPr lang="zh-CN" altLang="en-US" dirty="0"/>
                  <a:t>定理</a:t>
                </a:r>
                <a:r>
                  <a:rPr lang="en-US" altLang="zh-CN" dirty="0"/>
                  <a:t>7: </a:t>
                </a:r>
                <a:r>
                  <a:rPr lang="zh-CN" altLang="en-US" dirty="0"/>
                  <a:t>令</a:t>
                </a:r>
                <a14:m>
                  <m:oMath xmlns:m="http://schemas.openxmlformats.org/officeDocument/2006/math">
                    <m:r>
                      <a:rPr lang="en-US" altLang="zh-CN" i="1" dirty="0" smtClean="0">
                        <a:latin typeface="Cambria Math" panose="02040503050406030204" pitchFamily="18" charset="0"/>
                      </a:rPr>
                      <m:t>𝑚</m:t>
                    </m:r>
                  </m:oMath>
                </a14:m>
                <a:r>
                  <a:rPr lang="zh-CN" altLang="en-US" dirty="0"/>
                  <a:t>为正整数</a:t>
                </a:r>
                <a:r>
                  <a:rPr lang="en-US" altLang="zh-CN" dirty="0"/>
                  <a:t>,</a:t>
                </a:r>
                <a:r>
                  <a:rPr lang="en-US" altLang="zh-CN" dirty="0" smtClean="0"/>
                  <a:t>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i="1" dirty="0" err="1">
                        <a:latin typeface="Cambria Math" panose="02040503050406030204" pitchFamily="18" charset="0"/>
                      </a:rPr>
                      <m:t>𝑏</m:t>
                    </m:r>
                    <m:r>
                      <a:rPr lang="en-US" altLang="zh-CN" i="1" dirty="0" err="1">
                        <a:latin typeface="Cambria Math" panose="02040503050406030204" pitchFamily="18" charset="0"/>
                      </a:rPr>
                      <m:t>,</m:t>
                    </m:r>
                    <m:r>
                      <a:rPr lang="en-US" altLang="zh-CN" i="1" dirty="0" err="1">
                        <a:latin typeface="Cambria Math" panose="02040503050406030204" pitchFamily="18" charset="0"/>
                      </a:rPr>
                      <m:t>𝑐</m:t>
                    </m:r>
                  </m:oMath>
                </a14:m>
                <a:r>
                  <a:rPr lang="zh-CN" altLang="en-US" dirty="0"/>
                  <a:t>为整数</a:t>
                </a:r>
                <a:r>
                  <a:rPr lang="en-US" altLang="zh-CN" dirty="0"/>
                  <a:t>. </a:t>
                </a:r>
                <a:r>
                  <a:rPr lang="zh-CN" altLang="en-US" dirty="0" smtClean="0"/>
                  <a:t>如果</a:t>
                </a:r>
                <a14:m>
                  <m:oMath xmlns:m="http://schemas.openxmlformats.org/officeDocument/2006/math">
                    <m:r>
                      <a:rPr lang="en-US" altLang="zh-CN" i="1" dirty="0" smtClean="0">
                        <a:latin typeface="Cambria Math" panose="02040503050406030204" pitchFamily="18" charset="0"/>
                      </a:rPr>
                      <m:t>𝑎𝑐</m:t>
                    </m:r>
                    <m:r>
                      <a:rPr lang="en-US" altLang="zh-CN" i="1" dirty="0" smtClean="0">
                        <a:latin typeface="Cambria Math" panose="02040503050406030204" pitchFamily="18" charset="0"/>
                      </a:rPr>
                      <m:t> ≡ </m:t>
                    </m:r>
                    <m:r>
                      <a:rPr lang="en-US" altLang="zh-CN" i="1" dirty="0" err="1">
                        <a:latin typeface="Cambria Math" panose="02040503050406030204" pitchFamily="18" charset="0"/>
                      </a:rPr>
                      <m:t>𝑏𝑐</m:t>
                    </m:r>
                    <m:r>
                      <a:rPr lang="en-US" altLang="zh-CN" i="1" dirty="0">
                        <a:latin typeface="Cambria Math" panose="02040503050406030204" pitchFamily="18" charset="0"/>
                      </a:rPr>
                      <m:t> (</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r>
                      <a:rPr lang="en-US" altLang="zh-CN" i="1" dirty="0">
                        <a:latin typeface="Cambria Math" panose="02040503050406030204" pitchFamily="18" charset="0"/>
                      </a:rPr>
                      <m:t>),  </m:t>
                    </m:r>
                    <m:r>
                      <m:rPr>
                        <m:sty m:val="p"/>
                      </m:rPr>
                      <a:rPr lang="en-US" altLang="zh-CN" i="1" dirty="0" smtClean="0">
                        <a:latin typeface="Cambria Math" panose="02040503050406030204" pitchFamily="18" charset="0"/>
                      </a:rPr>
                      <m:t>gcd</m:t>
                    </m:r>
                    <m:r>
                      <a:rPr lang="en-US" altLang="zh-CN" i="1" dirty="0">
                        <a:latin typeface="Cambria Math" panose="02040503050406030204" pitchFamily="18" charset="0"/>
                      </a:rPr>
                      <m:t>⁡(</m:t>
                    </m:r>
                    <m:r>
                      <a:rPr lang="en-US" altLang="zh-CN" i="1" dirty="0" err="1">
                        <a:latin typeface="Cambria Math" panose="02040503050406030204" pitchFamily="18" charset="0"/>
                      </a:rPr>
                      <m:t>𝑐</m:t>
                    </m:r>
                    <m:r>
                      <a:rPr lang="en-US" altLang="zh-CN" i="1" dirty="0" err="1">
                        <a:latin typeface="Cambria Math" panose="02040503050406030204" pitchFamily="18" charset="0"/>
                      </a:rPr>
                      <m:t>,</m:t>
                    </m:r>
                    <m:r>
                      <a:rPr lang="en-US" altLang="zh-CN" i="1" dirty="0" err="1">
                        <a:latin typeface="Cambria Math" panose="02040503050406030204" pitchFamily="18" charset="0"/>
                      </a:rPr>
                      <m:t>𝑚</m:t>
                    </m:r>
                    <m:r>
                      <a:rPr lang="en-US" altLang="zh-CN" i="1" dirty="0">
                        <a:latin typeface="Cambria Math" panose="02040503050406030204" pitchFamily="18" charset="0"/>
                      </a:rPr>
                      <m:t>) = 1</m:t>
                    </m:r>
                  </m:oMath>
                </a14:m>
                <a:r>
                  <a:rPr lang="en-US" altLang="zh-CN" dirty="0"/>
                  <a:t>, </a:t>
                </a:r>
                <a:r>
                  <a:rPr lang="zh-CN" altLang="en-US" dirty="0"/>
                  <a:t>则</a:t>
                </a:r>
                <a:r>
                  <a:rPr lang="en-US" altLang="zh-CN" dirty="0"/>
                  <a:t>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oMath>
                </a14:m>
                <a:endParaRPr lang="en-US" altLang="zh-CN" dirty="0"/>
              </a:p>
              <a:p>
                <a:r>
                  <a:rPr lang="zh-CN" altLang="en-US" dirty="0"/>
                  <a:t>证明</a:t>
                </a:r>
                <a:r>
                  <a:rPr lang="en-US" altLang="zh-CN" dirty="0"/>
                  <a:t>: </a:t>
                </a:r>
              </a:p>
              <a:p>
                <a:pPr lvl="1">
                  <a:lnSpc>
                    <a:spcPct val="100000"/>
                  </a:lnSpc>
                </a:pPr>
                <a:r>
                  <a:rPr lang="zh-CN" altLang="en-US" dirty="0"/>
                  <a:t>因为</a:t>
                </a:r>
                <a14:m>
                  <m:oMath xmlns:m="http://schemas.openxmlformats.org/officeDocument/2006/math">
                    <m:r>
                      <a:rPr lang="en-US" altLang="zh-CN" i="1" dirty="0" smtClean="0">
                        <a:latin typeface="Cambria Math" panose="02040503050406030204" pitchFamily="18" charset="0"/>
                      </a:rPr>
                      <m:t>𝑎𝑐</m:t>
                    </m:r>
                    <m:r>
                      <a:rPr lang="en-US" altLang="zh-CN" i="1" dirty="0" smtClean="0">
                        <a:latin typeface="Cambria Math" panose="02040503050406030204" pitchFamily="18" charset="0"/>
                      </a:rPr>
                      <m:t> ≡ </m:t>
                    </m:r>
                    <m:r>
                      <a:rPr lang="en-US" altLang="zh-CN" i="1" dirty="0" err="1">
                        <a:latin typeface="Cambria Math" panose="02040503050406030204" pitchFamily="18" charset="0"/>
                      </a:rPr>
                      <m:t>𝑏𝑐</m:t>
                    </m:r>
                    <m:r>
                      <a:rPr lang="en-US" altLang="zh-CN" i="1" dirty="0">
                        <a:latin typeface="Cambria Math" panose="02040503050406030204" pitchFamily="18" charset="0"/>
                      </a:rPr>
                      <m:t> (</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r>
                      <a:rPr lang="en-US" altLang="zh-CN" i="1" dirty="0">
                        <a:latin typeface="Cambria Math" panose="02040503050406030204" pitchFamily="18" charset="0"/>
                      </a:rPr>
                      <m:t>)</m:t>
                    </m:r>
                  </m:oMath>
                </a14:m>
                <a:r>
                  <a:rPr lang="en-US" altLang="zh-CN" dirty="0"/>
                  <a:t>, </a:t>
                </a:r>
                <a:r>
                  <a:rPr lang="zh-CN" altLang="en-US" dirty="0"/>
                  <a:t>则有</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𝑎𝑐</m:t>
                    </m:r>
                    <m:r>
                      <a:rPr lang="en-US" altLang="zh-CN" i="1" dirty="0" smtClean="0">
                        <a:latin typeface="Cambria Math" panose="02040503050406030204" pitchFamily="18" charset="0"/>
                      </a:rPr>
                      <m:t> − </m:t>
                    </m:r>
                    <m:r>
                      <a:rPr lang="en-US" altLang="zh-CN" i="1" dirty="0" err="1">
                        <a:latin typeface="Cambria Math" panose="02040503050406030204" pitchFamily="18" charset="0"/>
                      </a:rPr>
                      <m:t>𝑏𝑐</m:t>
                    </m:r>
                    <m:r>
                      <a:rPr lang="en-US" altLang="zh-CN" i="1" dirty="0">
                        <a:latin typeface="Cambria Math" panose="02040503050406030204" pitchFamily="18" charset="0"/>
                      </a:rPr>
                      <m:t> </m:t>
                    </m:r>
                  </m:oMath>
                </a14:m>
                <a:r>
                  <a:rPr lang="zh-CN" altLang="en-US" dirty="0"/>
                  <a:t>整理为</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 − </m:t>
                    </m:r>
                    <m:r>
                      <a:rPr lang="en-US" altLang="zh-CN" i="1" dirty="0">
                        <a:latin typeface="Cambria Math" panose="02040503050406030204" pitchFamily="18" charset="0"/>
                      </a:rPr>
                      <m:t>𝑏</m:t>
                    </m:r>
                    <m:r>
                      <a:rPr lang="en-US" altLang="zh-CN" i="1" dirty="0">
                        <a:latin typeface="Cambria Math" panose="02040503050406030204" pitchFamily="18" charset="0"/>
                      </a:rPr>
                      <m:t>).</m:t>
                    </m:r>
                  </m:oMath>
                </a14:m>
                <a:endParaRPr lang="en-US" altLang="zh-CN" dirty="0"/>
              </a:p>
              <a:p>
                <a:pPr lvl="1">
                  <a:lnSpc>
                    <a:spcPct val="100000"/>
                  </a:lnSpc>
                </a:pPr>
                <a:r>
                  <a:rPr lang="zh-CN" altLang="en-US" dirty="0" smtClean="0"/>
                  <a:t>根据引理</a:t>
                </a:r>
                <a:r>
                  <a:rPr lang="en-US" altLang="zh-CN" dirty="0" smtClean="0"/>
                  <a:t>2</a:t>
                </a:r>
                <a14:m>
                  <m:oMath xmlns:m="http://schemas.openxmlformats.org/officeDocument/2006/math">
                    <m:r>
                      <a:rPr lang="en-US" altLang="zh-CN" i="1" dirty="0" smtClean="0">
                        <a:latin typeface="Cambria Math" panose="02040503050406030204" pitchFamily="18" charset="0"/>
                      </a:rPr>
                      <m:t>(</m:t>
                    </m:r>
                    <m:r>
                      <m:rPr>
                        <m:sty m:val="p"/>
                      </m:rPr>
                      <a:rPr lang="en-US" altLang="zh-CN" i="1" dirty="0" err="1" smtClean="0">
                        <a:latin typeface="Cambria Math" panose="02040503050406030204" pitchFamily="18" charset="0"/>
                      </a:rPr>
                      <m:t>gcd</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oMath>
                </a14:m>
                <a:r>
                  <a:rPr lang="en-US" altLang="zh-CN" dirty="0" smtClean="0"/>
                  <a:t>= 1, </a:t>
                </a:r>
                <a:r>
                  <a:rPr lang="zh-CN" altLang="en-US" dirty="0" smtClean="0"/>
                  <a:t>且</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𝑏𝑐</m:t>
                    </m:r>
                  </m:oMath>
                </a14:m>
                <a:r>
                  <a:rPr lang="en-US" altLang="zh-CN" dirty="0" smtClean="0"/>
                  <a:t>, </a:t>
                </a:r>
                <a:r>
                  <a:rPr lang="zh-CN" altLang="en-US" dirty="0" smtClean="0"/>
                  <a:t>则有</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oMath>
                </a14:m>
                <a:r>
                  <a:rPr lang="en-US" altLang="zh-CN" dirty="0" smtClean="0"/>
                  <a:t>), </a:t>
                </a:r>
                <a:r>
                  <a:rPr lang="zh-CN" altLang="en-US" dirty="0" smtClean="0"/>
                  <a:t>因为</a:t>
                </a:r>
                <a14:m>
                  <m:oMath xmlns:m="http://schemas.openxmlformats.org/officeDocument/2006/math">
                    <m:r>
                      <m:rPr>
                        <m:sty m:val="p"/>
                      </m:rPr>
                      <a:rPr lang="en-US" altLang="zh-CN" i="1" dirty="0" smtClean="0">
                        <a:latin typeface="Cambria Math" panose="02040503050406030204" pitchFamily="18" charset="0"/>
                      </a:rPr>
                      <m:t>gcd</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𝑐</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𝑚</m:t>
                    </m:r>
                    <m:r>
                      <a:rPr lang="en-US" altLang="zh-CN" i="1" dirty="0">
                        <a:latin typeface="Cambria Math" panose="02040503050406030204" pitchFamily="18" charset="0"/>
                      </a:rPr>
                      <m:t>) = 1</m:t>
                    </m:r>
                  </m:oMath>
                </a14:m>
                <a:r>
                  <a:rPr lang="en-US" altLang="zh-CN" dirty="0"/>
                  <a:t>, </a:t>
                </a:r>
                <a:r>
                  <a:rPr lang="zh-CN" altLang="en-US" dirty="0"/>
                  <a:t>所以</a:t>
                </a:r>
                <a:r>
                  <a:rPr lang="en-US" altLang="zh-CN" dirty="0"/>
                  <a:t>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a:latin typeface="Cambria Math" panose="02040503050406030204" pitchFamily="18" charset="0"/>
                      </a:rPr>
                      <m:t>𝑏</m:t>
                    </m:r>
                  </m:oMath>
                </a14:m>
                <a:r>
                  <a:rPr lang="en-US" altLang="zh-CN" dirty="0"/>
                  <a:t>. </a:t>
                </a:r>
              </a:p>
              <a:p>
                <a:pPr lvl="1">
                  <a:lnSpc>
                    <a:spcPct val="100000"/>
                  </a:lnSpc>
                </a:pPr>
                <a:r>
                  <a:rPr lang="zh-CN" altLang="en-US" dirty="0" smtClean="0"/>
                  <a:t>从而</a:t>
                </a:r>
                <a:r>
                  <a:rPr lang="en-US" altLang="zh-CN" dirty="0" smtClean="0"/>
                  <a:t>,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a:latin typeface="Cambria Math" panose="02040503050406030204" pitchFamily="18" charset="0"/>
                      </a:rPr>
                      <m:t>𝑏</m:t>
                    </m:r>
                    <m:r>
                      <a:rPr lang="en-US" altLang="zh-CN" i="1" dirty="0">
                        <a:latin typeface="Cambria Math" panose="02040503050406030204" pitchFamily="18" charset="0"/>
                      </a:rPr>
                      <m:t> (</m:t>
                    </m:r>
                    <m:r>
                      <a:rPr lang="en-US" altLang="zh-CN" i="1" dirty="0">
                        <a:latin typeface="Cambria Math" panose="02040503050406030204" pitchFamily="18" charset="0"/>
                      </a:rPr>
                      <m:t>𝑚𝑜𝑑</m:t>
                    </m:r>
                    <m:r>
                      <a:rPr lang="en-US" altLang="zh-CN" i="1" dirty="0">
                        <a:latin typeface="Cambria Math" panose="02040503050406030204" pitchFamily="18" charset="0"/>
                      </a:rPr>
                      <m:t> </m:t>
                    </m:r>
                    <m:r>
                      <a:rPr lang="en-US" altLang="zh-CN" i="1" dirty="0">
                        <a:latin typeface="Cambria Math" panose="02040503050406030204" pitchFamily="18" charset="0"/>
                      </a:rPr>
                      <m:t>𝑚</m:t>
                    </m:r>
                    <m:r>
                      <a:rPr lang="en-US" altLang="zh-CN" i="1" dirty="0">
                        <a:latin typeface="Cambria Math" panose="02040503050406030204" pitchFamily="18" charset="0"/>
                      </a:rPr>
                      <m:t>). </m:t>
                    </m:r>
                  </m:oMath>
                </a14:m>
                <a:endParaRPr lang="en-US" altLang="zh-CN" dirty="0"/>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7F37FE1F-13C6-44A5-9F0F-7B48BB29A294}" type="datetime1">
              <a:rPr lang="zh-CN" altLang="en-US" smtClean="0"/>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95</a:t>
            </a:fld>
            <a:endParaRPr lang="zh-CN" altLang="en-US" dirty="0"/>
          </a:p>
        </p:txBody>
      </p:sp>
      <p:sp>
        <p:nvSpPr>
          <p:cNvPr id="12"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42994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down)">
                                      <p:cBhvr>
                                        <p:cTn id="13" dur="500"/>
                                        <p:tgtEl>
                                          <p:spTgt spid="3">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down)">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990600"/>
            <a:ext cx="11277600" cy="609600"/>
          </a:xfrm>
          <a:prstGeom prst="rect">
            <a:avLst/>
          </a:prstGeom>
          <a:solidFill>
            <a:schemeClr val="accent3">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Title 1"/>
          <p:cNvSpPr>
            <a:spLocks noGrp="1"/>
          </p:cNvSpPr>
          <p:nvPr>
            <p:ph type="title"/>
          </p:nvPr>
        </p:nvSpPr>
        <p:spPr/>
        <p:txBody>
          <a:bodyPr/>
          <a:lstStyle/>
          <a:p>
            <a:r>
              <a:rPr lang="en-US" altLang="zh-CN" dirty="0" smtClean="0"/>
              <a:t>4.3 </a:t>
            </a:r>
            <a:r>
              <a:rPr lang="zh-CN" altLang="en-US" dirty="0" smtClean="0"/>
              <a:t>课后作业</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600" dirty="0" smtClean="0"/>
                  <a:t>1.  </a:t>
                </a:r>
                <a:r>
                  <a:rPr lang="zh-CN" altLang="en-US" sz="2600" dirty="0" smtClean="0"/>
                  <a:t>下列各对整数的最大公约数是什么？</a:t>
                </a:r>
                <a:endParaRPr lang="en-US" altLang="zh-CN" sz="2600" dirty="0" smtClean="0"/>
              </a:p>
              <a:p>
                <a:pPr lvl="1">
                  <a:lnSpc>
                    <a:spcPct val="100000"/>
                  </a:lnSpc>
                </a:pPr>
                <a:r>
                  <a:rPr lang="en-US" altLang="zh-CN" dirty="0"/>
                  <a:t>a</a:t>
                </a:r>
                <a:r>
                  <a:rPr lang="en-US" altLang="zh-CN" dirty="0" smtClean="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7</m:t>
                        </m:r>
                      </m:sup>
                    </m:sSup>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5</m:t>
                        </m:r>
                      </m:e>
                      <m:sup>
                        <m:r>
                          <a:rPr lang="en-US" altLang="zh-CN" b="0" i="1" smtClean="0">
                            <a:latin typeface="Cambria Math" panose="02040503050406030204" pitchFamily="18" charset="0"/>
                            <a:ea typeface="Cambria Math" panose="02040503050406030204" pitchFamily="18" charset="0"/>
                          </a:rPr>
                          <m:t>3</m:t>
                        </m:r>
                      </m:sup>
                    </m:sSup>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7</m:t>
                        </m:r>
                      </m:e>
                      <m:sup>
                        <m:r>
                          <a:rPr lang="en-US" altLang="zh-CN" b="0" i="1" smtClean="0">
                            <a:latin typeface="Cambria Math" panose="02040503050406030204" pitchFamily="18" charset="0"/>
                            <a:ea typeface="Cambria Math" panose="02040503050406030204" pitchFamily="18" charset="0"/>
                          </a:rPr>
                          <m:t>3</m:t>
                        </m:r>
                      </m:sup>
                    </m:sSup>
                    <m:r>
                      <a:rPr lang="en-US" altLang="zh-CN" b="0" i="1" smtClean="0">
                        <a:latin typeface="Cambria Math" panose="02040503050406030204" pitchFamily="18" charset="0"/>
                        <a:ea typeface="Cambria Math" panose="02040503050406030204" pitchFamily="18" charset="0"/>
                      </a:rPr>
                      <m:t>,</m:t>
                    </m:r>
                  </m:oMath>
                </a14:m>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11</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3</m:t>
                        </m:r>
                      </m:e>
                      <m:sup>
                        <m:r>
                          <a:rPr lang="en-US" altLang="zh-CN" b="0" i="1" smtClean="0">
                            <a:latin typeface="Cambria Math" panose="02040503050406030204" pitchFamily="18" charset="0"/>
                            <a:ea typeface="Cambria Math" panose="02040503050406030204" pitchFamily="18" charset="0"/>
                          </a:rPr>
                          <m:t>5</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5</m:t>
                        </m:r>
                      </m:e>
                      <m:sup>
                        <m:r>
                          <a:rPr lang="en-US" altLang="zh-CN" b="0" i="1" smtClean="0">
                            <a:latin typeface="Cambria Math" panose="02040503050406030204" pitchFamily="18" charset="0"/>
                            <a:ea typeface="Cambria Math" panose="02040503050406030204" pitchFamily="18" charset="0"/>
                          </a:rPr>
                          <m:t>9</m:t>
                        </m:r>
                      </m:sup>
                    </m:sSup>
                  </m:oMath>
                </a14:m>
                <a:endParaRPr lang="en-US" altLang="zh-CN" dirty="0"/>
              </a:p>
              <a:p>
                <a:pPr lvl="1">
                  <a:lnSpc>
                    <a:spcPct val="100000"/>
                  </a:lnSpc>
                </a:pPr>
                <a:r>
                  <a:rPr lang="en-US" altLang="zh-CN" dirty="0"/>
                  <a:t>b) </a:t>
                </a:r>
                <a14:m>
                  <m:oMath xmlns:m="http://schemas.openxmlformats.org/officeDocument/2006/math">
                    <m:r>
                      <a:rPr lang="en-US" altLang="zh-CN" b="0" i="1" smtClean="0">
                        <a:latin typeface="Cambria Math" panose="02040503050406030204" pitchFamily="18" charset="0"/>
                      </a:rPr>
                      <m:t>11</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13</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17</m:t>
                    </m:r>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9</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3</m:t>
                        </m:r>
                      </m:e>
                      <m:sup>
                        <m:r>
                          <a:rPr lang="en-US" altLang="zh-CN" b="0" i="1" smtClean="0">
                            <a:latin typeface="Cambria Math" panose="02040503050406030204" pitchFamily="18" charset="0"/>
                            <a:ea typeface="Cambria Math" panose="02040503050406030204" pitchFamily="18" charset="0"/>
                          </a:rPr>
                          <m:t>7</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5</m:t>
                        </m:r>
                      </m:e>
                      <m:sup>
                        <m:r>
                          <a:rPr lang="en-US" altLang="zh-CN" b="0" i="1" smtClean="0">
                            <a:latin typeface="Cambria Math" panose="02040503050406030204" pitchFamily="18" charset="0"/>
                            <a:ea typeface="Cambria Math" panose="02040503050406030204" pitchFamily="18" charset="0"/>
                          </a:rPr>
                          <m:t>5</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7</m:t>
                        </m:r>
                      </m:e>
                      <m:sup>
                        <m:r>
                          <a:rPr lang="en-US" altLang="zh-CN" b="0" i="1" smtClean="0">
                            <a:latin typeface="Cambria Math" panose="02040503050406030204" pitchFamily="18" charset="0"/>
                            <a:ea typeface="Cambria Math" panose="02040503050406030204" pitchFamily="18" charset="0"/>
                          </a:rPr>
                          <m:t>3</m:t>
                        </m:r>
                      </m:sup>
                    </m:sSup>
                  </m:oMath>
                </a14:m>
                <a:endParaRPr lang="en-US" altLang="zh-CN" dirty="0"/>
              </a:p>
              <a:p>
                <a:pPr lvl="1">
                  <a:lnSpc>
                    <a:spcPct val="100000"/>
                  </a:lnSpc>
                </a:pPr>
                <a:r>
                  <a:rPr lang="en-US" altLang="zh-CN" dirty="0"/>
                  <a:t>c)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r>
                          <a:rPr lang="en-US" altLang="zh-CN" i="1">
                            <a:latin typeface="Cambria Math" panose="02040503050406030204" pitchFamily="18" charset="0"/>
                          </a:rPr>
                          <m:t>3</m:t>
                        </m:r>
                      </m:e>
                      <m:sup>
                        <m:r>
                          <a:rPr lang="en-US" altLang="zh-CN" b="0" i="1" smtClean="0">
                            <a:latin typeface="Cambria Math" panose="02040503050406030204" pitchFamily="18" charset="0"/>
                          </a:rPr>
                          <m:t>31</m:t>
                        </m:r>
                      </m:sup>
                    </m:sSup>
                  </m:oMath>
                </a14:m>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23</m:t>
                        </m:r>
                      </m:e>
                      <m:sup>
                        <m:r>
                          <a:rPr lang="en-US" altLang="zh-CN" b="0" i="1" smtClean="0">
                            <a:latin typeface="Cambria Math" panose="02040503050406030204" pitchFamily="18" charset="0"/>
                          </a:rPr>
                          <m:t>17</m:t>
                        </m:r>
                      </m:sup>
                    </m:sSup>
                  </m:oMath>
                </a14:m>
                <a:endParaRPr lang="en-US" altLang="zh-CN" dirty="0"/>
              </a:p>
              <a:p>
                <a:pPr lvl="1">
                  <a:lnSpc>
                    <a:spcPct val="100000"/>
                  </a:lnSpc>
                </a:pPr>
                <a:r>
                  <a:rPr lang="en-US" altLang="zh-CN" dirty="0"/>
                  <a:t>d) </a:t>
                </a:r>
                <a14:m>
                  <m:oMath xmlns:m="http://schemas.openxmlformats.org/officeDocument/2006/math">
                    <m:r>
                      <a:rPr lang="en-US" altLang="zh-CN" b="0" i="1" smtClean="0">
                        <a:latin typeface="Cambria Math" panose="02040503050406030204" pitchFamily="18" charset="0"/>
                      </a:rPr>
                      <m:t>4</m:t>
                    </m:r>
                    <m: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53</m:t>
                    </m:r>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41</m:t>
                    </m:r>
                    <m:r>
                      <a:rPr lang="en-US" altLang="zh-CN" i="1">
                        <a:latin typeface="Cambria Math" panose="02040503050406030204" pitchFamily="18" charset="0"/>
                        <a:ea typeface="Cambria Math" panose="02040503050406030204" pitchFamily="18" charset="0"/>
                      </a:rPr>
                      <m:t>∙43∙53</m:t>
                    </m:r>
                  </m:oMath>
                </a14:m>
                <a:endParaRPr lang="en-US" altLang="zh-CN" dirty="0"/>
              </a:p>
              <a:p>
                <a:pPr lvl="1">
                  <a:lnSpc>
                    <a:spcPct val="100000"/>
                  </a:lnSpc>
                </a:pPr>
                <a:r>
                  <a:rPr lang="en-US" altLang="zh-CN" dirty="0"/>
                  <a:t>e</a:t>
                </a:r>
                <a:r>
                  <a:rPr lang="en-US" altLang="zh-CN" dirty="0" smtClean="0"/>
                  <a:t>)</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b="0" i="1" smtClean="0">
                            <a:latin typeface="Cambria Math" panose="02040503050406030204" pitchFamily="18" charset="0"/>
                          </a:rPr>
                          <m:t>13</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5</m:t>
                        </m:r>
                      </m:e>
                      <m:sup>
                        <m:r>
                          <a:rPr lang="en-US" altLang="zh-CN" b="0" i="1" smtClean="0">
                            <a:latin typeface="Cambria Math" panose="02040503050406030204" pitchFamily="18" charset="0"/>
                            <a:ea typeface="Cambria Math" panose="02040503050406030204" pitchFamily="18" charset="0"/>
                          </a:rPr>
                          <m:t>17</m:t>
                        </m:r>
                      </m:sup>
                    </m:sSup>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12</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7</m:t>
                        </m:r>
                      </m:e>
                      <m:sup>
                        <m:r>
                          <a:rPr lang="en-US" altLang="zh-CN" b="0" i="1" smtClean="0">
                            <a:latin typeface="Cambria Math" panose="02040503050406030204" pitchFamily="18" charset="0"/>
                            <a:ea typeface="Cambria Math" panose="02040503050406030204" pitchFamily="18" charset="0"/>
                          </a:rPr>
                          <m:t>21</m:t>
                        </m:r>
                      </m:sup>
                    </m:sSup>
                  </m:oMath>
                </a14:m>
                <a:endParaRPr lang="en-US" altLang="zh-CN" dirty="0" smtClean="0"/>
              </a:p>
              <a:p>
                <a:pPr lvl="1">
                  <a:lnSpc>
                    <a:spcPct val="100000"/>
                  </a:lnSpc>
                </a:pPr>
                <a:r>
                  <a:rPr lang="en-US" altLang="zh-CN" dirty="0" smtClean="0"/>
                  <a:t>f) 1111, 0</a:t>
                </a:r>
                <a:endParaRPr lang="en-US" altLang="zh-CN" dirty="0"/>
              </a:p>
              <a:p>
                <a:r>
                  <a:rPr lang="en-US" altLang="zh-CN" sz="2600" dirty="0" smtClean="0"/>
                  <a:t>2. </a:t>
                </a:r>
                <a:r>
                  <a:rPr lang="zh-CN" altLang="en-US" sz="2600" dirty="0"/>
                  <a:t>利用欧几里得算法把</a:t>
                </a:r>
                <a:r>
                  <a:rPr lang="zh-CN" altLang="en-US" sz="2600" dirty="0" smtClean="0"/>
                  <a:t>下列各对整数的最大公约数表示为它们的线性组合</a:t>
                </a:r>
                <a:r>
                  <a:rPr lang="en-US" altLang="zh-CN" sz="2600" dirty="0" smtClean="0"/>
                  <a:t>. </a:t>
                </a:r>
              </a:p>
              <a:p>
                <a:pPr lvl="1">
                  <a:lnSpc>
                    <a:spcPct val="100000"/>
                  </a:lnSpc>
                </a:pPr>
                <a:r>
                  <a:rPr lang="en-US" altLang="zh-CN" dirty="0" smtClean="0">
                    <a:solidFill>
                      <a:prstClr val="black"/>
                    </a:solidFill>
                  </a:rPr>
                  <a:t>a) 10, 11</a:t>
                </a:r>
              </a:p>
              <a:p>
                <a:endParaRPr lang="en-US" altLang="zh-CN" sz="2600" dirty="0" smtClean="0"/>
              </a:p>
              <a:p>
                <a:endParaRPr lang="en-US" altLang="zh-CN" sz="2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8" t="-1190" r="-999"/>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59891E44-8EBF-4E7D-AA84-D2291AA9F196}" type="datetime1">
              <a:rPr lang="zh-CN" altLang="en-US" smtClean="0"/>
              <a:pPr/>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96</a:t>
            </a:fld>
            <a:endParaRPr lang="zh-CN" altLang="en-US" dirty="0"/>
          </a:p>
        </p:txBody>
      </p:sp>
      <p:sp>
        <p:nvSpPr>
          <p:cNvPr id="11"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7381210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4.3 </a:t>
            </a:r>
            <a:r>
              <a:rPr lang="zh-CN" altLang="en-US" dirty="0" smtClean="0"/>
              <a:t>课后作业</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600" dirty="0" smtClean="0"/>
                  <a:t>2(</a:t>
                </a:r>
                <a:r>
                  <a:rPr lang="zh-CN" altLang="en-US" sz="2600" dirty="0" smtClean="0"/>
                  <a:t>续</a:t>
                </a:r>
                <a:r>
                  <a:rPr lang="en-US" altLang="zh-CN" sz="2600" dirty="0" smtClean="0"/>
                  <a:t>)</a:t>
                </a:r>
                <a:r>
                  <a:rPr lang="zh-CN" altLang="en-US" sz="2600" dirty="0" smtClean="0"/>
                  <a:t>：</a:t>
                </a:r>
                <a:endParaRPr lang="en-US" altLang="zh-CN" sz="2600" dirty="0" smtClean="0"/>
              </a:p>
              <a:p>
                <a:pPr lvl="1">
                  <a:lnSpc>
                    <a:spcPct val="100000"/>
                  </a:lnSpc>
                </a:pPr>
                <a:r>
                  <a:rPr lang="en-US" altLang="zh-CN" dirty="0" smtClean="0"/>
                  <a:t>b</a:t>
                </a:r>
                <a:r>
                  <a:rPr lang="en-US" altLang="zh-CN" dirty="0"/>
                  <a:t>) </a:t>
                </a:r>
                <a14:m>
                  <m:oMath xmlns:m="http://schemas.openxmlformats.org/officeDocument/2006/math">
                    <m:r>
                      <a:rPr lang="en-US" altLang="zh-CN" b="0" i="0" smtClean="0">
                        <a:latin typeface="Cambria Math" panose="02040503050406030204" pitchFamily="18" charset="0"/>
                      </a:rPr>
                      <m:t>21, 44</m:t>
                    </m:r>
                  </m:oMath>
                </a14:m>
                <a:endParaRPr lang="en-US" altLang="zh-CN" dirty="0"/>
              </a:p>
              <a:p>
                <a:pPr lvl="1">
                  <a:lnSpc>
                    <a:spcPct val="100000"/>
                  </a:lnSpc>
                </a:pPr>
                <a:r>
                  <a:rPr lang="en-US" altLang="zh-CN" dirty="0"/>
                  <a:t>c) </a:t>
                </a:r>
                <a14:m>
                  <m:oMath xmlns:m="http://schemas.openxmlformats.org/officeDocument/2006/math">
                    <m:r>
                      <a:rPr lang="en-US" altLang="zh-CN" i="1" smtClean="0">
                        <a:latin typeface="Cambria Math" panose="02040503050406030204" pitchFamily="18" charset="0"/>
                      </a:rPr>
                      <m:t>3</m:t>
                    </m:r>
                    <m:r>
                      <a:rPr lang="en-US" altLang="zh-CN" b="0" i="1" smtClean="0">
                        <a:latin typeface="Cambria Math" panose="02040503050406030204" pitchFamily="18" charset="0"/>
                      </a:rPr>
                      <m:t>6, 48</m:t>
                    </m:r>
                  </m:oMath>
                </a14:m>
                <a:endParaRPr lang="en-US" altLang="zh-CN" dirty="0"/>
              </a:p>
              <a:p>
                <a:pPr lvl="1">
                  <a:lnSpc>
                    <a:spcPct val="100000"/>
                  </a:lnSpc>
                </a:pPr>
                <a:r>
                  <a:rPr lang="en-US" altLang="zh-CN" dirty="0"/>
                  <a:t>d) </a:t>
                </a:r>
                <a14:m>
                  <m:oMath xmlns:m="http://schemas.openxmlformats.org/officeDocument/2006/math">
                    <m:r>
                      <a:rPr lang="en-US" altLang="zh-CN" b="0" i="1" smtClean="0">
                        <a:latin typeface="Cambria Math" panose="02040503050406030204" pitchFamily="18" charset="0"/>
                      </a:rPr>
                      <m:t>34, 55</m:t>
                    </m:r>
                  </m:oMath>
                </a14:m>
                <a:endParaRPr lang="en-US" altLang="zh-CN" dirty="0"/>
              </a:p>
              <a:p>
                <a:pPr lvl="1">
                  <a:lnSpc>
                    <a:spcPct val="100000"/>
                  </a:lnSpc>
                </a:pPr>
                <a:r>
                  <a:rPr lang="en-US" altLang="zh-CN" dirty="0"/>
                  <a:t>e</a:t>
                </a:r>
                <a:r>
                  <a:rPr lang="en-US" altLang="zh-CN" dirty="0" smtClean="0"/>
                  <a:t>)</a:t>
                </a:r>
                <a:r>
                  <a:rPr lang="en-US" altLang="zh-CN" dirty="0"/>
                  <a:t> </a:t>
                </a:r>
                <a14:m>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17, 213</m:t>
                    </m:r>
                  </m:oMath>
                </a14:m>
                <a:endParaRPr lang="en-US" altLang="zh-CN" dirty="0" smtClean="0"/>
              </a:p>
              <a:p>
                <a:pPr lvl="1">
                  <a:lnSpc>
                    <a:spcPct val="100000"/>
                  </a:lnSpc>
                </a:pPr>
                <a:r>
                  <a:rPr lang="en-US" altLang="zh-CN" dirty="0" smtClean="0"/>
                  <a:t>f) 0, 223</a:t>
                </a:r>
              </a:p>
              <a:p>
                <a:pPr lvl="1">
                  <a:lnSpc>
                    <a:spcPct val="100000"/>
                  </a:lnSpc>
                </a:pPr>
                <a:r>
                  <a:rPr lang="en-US" altLang="zh-CN" dirty="0" smtClean="0"/>
                  <a:t>g) 123, 2347</a:t>
                </a:r>
              </a:p>
              <a:p>
                <a:pPr lvl="1">
                  <a:lnSpc>
                    <a:spcPct val="100000"/>
                  </a:lnSpc>
                </a:pPr>
                <a:r>
                  <a:rPr lang="en-US" altLang="zh-CN" dirty="0" smtClean="0"/>
                  <a:t>h) 3454, 4666</a:t>
                </a:r>
              </a:p>
              <a:p>
                <a:pPr lvl="1">
                  <a:lnSpc>
                    <a:spcPct val="100000"/>
                  </a:lnSpc>
                </a:pPr>
                <a:r>
                  <a:rPr lang="en-US" altLang="zh-CN" dirty="0" err="1" smtClean="0"/>
                  <a:t>i</a:t>
                </a:r>
                <a:r>
                  <a:rPr lang="en-US" altLang="zh-CN" dirty="0" smtClean="0"/>
                  <a:t>) 9999, 11111</a:t>
                </a:r>
              </a:p>
              <a:p>
                <a:endParaRPr lang="en-US" altLang="zh-CN" sz="2600" dirty="0" smtClean="0"/>
              </a:p>
              <a:p>
                <a:endParaRPr lang="en-US" altLang="zh-CN" sz="2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8" t="-119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59891E44-8EBF-4E7D-AA84-D2291AA9F196}" type="datetime1">
              <a:rPr lang="zh-CN" altLang="en-US" smtClean="0"/>
              <a:pPr/>
              <a:t>2023/10/30</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97</a:t>
            </a:fld>
            <a:endParaRPr lang="zh-CN" altLang="en-US" dirty="0"/>
          </a:p>
        </p:txBody>
      </p:sp>
      <p:sp>
        <p:nvSpPr>
          <p:cNvPr id="10" name="页脚占位符 10"/>
          <p:cNvSpPr>
            <a:spLocks noGrp="1"/>
          </p:cNvSpPr>
          <p:nvPr>
            <p:ph type="ftr" sz="quarter" idx="11"/>
          </p:nvPr>
        </p:nvSpPr>
        <p:spPr>
          <a:xfrm>
            <a:off x="7696200" y="6400799"/>
            <a:ext cx="41148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15232776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410200" y="1923068"/>
            <a:ext cx="6781801" cy="2780907"/>
          </a:xfrm>
        </p:spPr>
        <p:txBody>
          <a:bodyPr>
            <a:normAutofit/>
          </a:bodyPr>
          <a:lstStyle/>
          <a:p>
            <a:r>
              <a:rPr lang="zh-CN" altLang="en-US" dirty="0" smtClean="0"/>
              <a:t>第</a:t>
            </a:r>
            <a:r>
              <a:rPr lang="en-US" altLang="zh-CN" dirty="0" smtClean="0"/>
              <a:t>4.4</a:t>
            </a:r>
            <a:r>
              <a:rPr lang="zh-CN" altLang="en-US" dirty="0" smtClean="0"/>
              <a:t>节</a:t>
            </a:r>
            <a:r>
              <a:rPr lang="zh-CN" altLang="en-US" dirty="0"/>
              <a:t>求解</a:t>
            </a:r>
            <a:r>
              <a:rPr lang="zh-CN" altLang="en-US" dirty="0" smtClean="0"/>
              <a:t>同余方程</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4.4: Solving </a:t>
            </a:r>
            <a:r>
              <a:rPr lang="en-US" altLang="zh-CN" sz="1800" dirty="0" err="1" smtClean="0">
                <a:latin typeface="Times New Roman" panose="02020603050405020304" pitchFamily="18" charset="0"/>
                <a:cs typeface="Times New Roman" panose="02020603050405020304" pitchFamily="18" charset="0"/>
              </a:rPr>
              <a:t>Congruences</a:t>
            </a:r>
            <a:endParaRPr lang="zh-CN" altLang="en-US" sz="1800" dirty="0"/>
          </a:p>
        </p:txBody>
      </p:sp>
      <p:pic>
        <p:nvPicPr>
          <p:cNvPr id="7" name="图片 6"/>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46688" y="1920712"/>
            <a:ext cx="4035458" cy="2780907"/>
          </a:xfrm>
          <a:prstGeom prst="rect">
            <a:avLst/>
          </a:prstGeom>
        </p:spPr>
      </p:pic>
    </p:spTree>
    <p:extLst>
      <p:ext uri="{BB962C8B-B14F-4D97-AF65-F5344CB8AC3E}">
        <p14:creationId xmlns:p14="http://schemas.microsoft.com/office/powerpoint/2010/main" val="39970400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71000">
              <a:schemeClr val="bg1"/>
            </a:gs>
            <a:gs pos="39000">
              <a:schemeClr val="bg1">
                <a:lumMod val="95000"/>
              </a:schemeClr>
            </a:gs>
            <a:gs pos="0">
              <a:srgbClr val="DCDCDC"/>
            </a:gs>
            <a:gs pos="100000">
              <a:srgbClr val="DCDCDC"/>
            </a:gs>
          </a:gsLst>
          <a:lin ang="13500000" scaled="1"/>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defTabSz="1219170"/>
              <a:r>
                <a:rPr lang="zh-CN" altLang="en-US" sz="4267" b="1" dirty="0" smtClean="0">
                  <a:solidFill>
                    <a:srgbClr val="01559D"/>
                  </a:solidFill>
                  <a:latin typeface="微软雅黑" pitchFamily="34" charset="-122"/>
                  <a:ea typeface="微软雅黑" pitchFamily="34" charset="-122"/>
                </a:rPr>
                <a:t>知识要点</a:t>
              </a:r>
              <a:endParaRPr lang="zh-CN" altLang="en-US" sz="4267" b="1" dirty="0">
                <a:solidFill>
                  <a:srgbClr val="01559D"/>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1371600"/>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1</a:t>
              </a:r>
              <a:endParaRPr lang="zh-CN" altLang="en-US" sz="2400" b="1" dirty="0">
                <a:solidFill>
                  <a:srgbClr val="01559D"/>
                </a:solidFill>
                <a:latin typeface="微软雅黑" pitchFamily="34" charset="-122"/>
                <a:ea typeface="微软雅黑" pitchFamily="34" charset="-122"/>
              </a:endParaRPr>
            </a:p>
          </p:txBody>
        </p:sp>
        <p:sp>
          <p:nvSpPr>
            <p:cNvPr id="5" name="TextBox 4"/>
            <p:cNvSpPr txBox="1"/>
            <p:nvPr/>
          </p:nvSpPr>
          <p:spPr>
            <a:xfrm>
              <a:off x="4057646" y="659472"/>
              <a:ext cx="3362323"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线性同余方程</a:t>
              </a:r>
            </a:p>
            <a:p>
              <a:pPr defTabSz="1219170"/>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2235696"/>
            <a:ext cx="5801499" cy="1187188"/>
            <a:chOff x="3203848" y="1307544"/>
            <a:chExt cx="435112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2</a:t>
              </a:r>
              <a:endParaRPr lang="zh-CN" altLang="en-US" sz="2400" b="1" dirty="0">
                <a:solidFill>
                  <a:srgbClr val="01559D"/>
                </a:solidFill>
                <a:latin typeface="微软雅黑" pitchFamily="34" charset="-122"/>
                <a:ea typeface="微软雅黑" pitchFamily="34" charset="-122"/>
              </a:endParaRPr>
            </a:p>
          </p:txBody>
        </p:sp>
        <p:sp>
          <p:nvSpPr>
            <p:cNvPr id="20" name="TextBox 19"/>
            <p:cNvSpPr txBox="1"/>
            <p:nvPr/>
          </p:nvSpPr>
          <p:spPr>
            <a:xfrm>
              <a:off x="4057650" y="1307544"/>
              <a:ext cx="3497322" cy="377075"/>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线性同余方程组</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3118159"/>
            <a:ext cx="5621500" cy="1187188"/>
            <a:chOff x="3203848" y="1969391"/>
            <a:chExt cx="4216125" cy="890391"/>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3</a:t>
              </a:r>
              <a:endParaRPr lang="zh-CN" altLang="en-US" sz="2400" b="1" dirty="0">
                <a:solidFill>
                  <a:srgbClr val="01559D"/>
                </a:solidFill>
                <a:latin typeface="微软雅黑" pitchFamily="34" charset="-122"/>
                <a:ea typeface="微软雅黑" pitchFamily="34" charset="-122"/>
              </a:endParaRPr>
            </a:p>
          </p:txBody>
        </p:sp>
        <p:sp>
          <p:nvSpPr>
            <p:cNvPr id="23" name="TextBox 22"/>
            <p:cNvSpPr txBox="1"/>
            <p:nvPr/>
          </p:nvSpPr>
          <p:spPr>
            <a:xfrm>
              <a:off x="4114800" y="1969391"/>
              <a:ext cx="3305173" cy="377075"/>
            </a:xfrm>
            <a:prstGeom prst="rect">
              <a:avLst/>
            </a:prstGeom>
            <a:noFill/>
          </p:spPr>
          <p:txBody>
            <a:bodyPr wrap="square" rtlCol="0">
              <a:spAutoFit/>
            </a:bodyPr>
            <a:lstStyle/>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24"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p:cNvGrpSpPr/>
          <p:nvPr/>
        </p:nvGrpSpPr>
        <p:grpSpPr>
          <a:xfrm>
            <a:off x="4228000" y="3069079"/>
            <a:ext cx="5509811" cy="2066841"/>
            <a:chOff x="3203848" y="1957723"/>
            <a:chExt cx="4132358" cy="1550131"/>
          </a:xfrm>
        </p:grpSpPr>
        <p:sp>
          <p:nvSpPr>
            <p:cNvPr id="25" name="椭圆 24"/>
            <p:cNvSpPr/>
            <p:nvPr/>
          </p:nvSpPr>
          <p:spPr>
            <a:xfrm flipH="1">
              <a:off x="3203848" y="2684902"/>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4</a:t>
              </a:r>
              <a:endParaRPr lang="zh-CN" altLang="en-US" sz="2400" b="1" dirty="0">
                <a:solidFill>
                  <a:srgbClr val="01559D"/>
                </a:solidFill>
                <a:latin typeface="微软雅黑" pitchFamily="34" charset="-122"/>
                <a:ea typeface="微软雅黑" pitchFamily="34" charset="-122"/>
              </a:endParaRPr>
            </a:p>
          </p:txBody>
        </p:sp>
        <p:sp>
          <p:nvSpPr>
            <p:cNvPr id="26" name="TextBox 25"/>
            <p:cNvSpPr txBox="1"/>
            <p:nvPr/>
          </p:nvSpPr>
          <p:spPr>
            <a:xfrm>
              <a:off x="4095560" y="1957723"/>
              <a:ext cx="1885662"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费马小</a:t>
              </a:r>
              <a:r>
                <a:rPr lang="zh-CN" altLang="en-US" sz="2667" dirty="0" smtClean="0">
                  <a:solidFill>
                    <a:srgbClr val="01559D"/>
                  </a:solidFill>
                  <a:latin typeface="微软雅黑" panose="020B0503020204020204" pitchFamily="34" charset="-122"/>
                  <a:ea typeface="微软雅黑" panose="020B0503020204020204" pitchFamily="34" charset="-122"/>
                </a:rPr>
                <a:t>定理</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7"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23928" y="3017573"/>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4271797" y="3903119"/>
            <a:ext cx="5509811" cy="2069470"/>
            <a:chOff x="3203848" y="2558111"/>
            <a:chExt cx="4132358" cy="1552102"/>
          </a:xfrm>
        </p:grpSpPr>
        <p:sp>
          <p:nvSpPr>
            <p:cNvPr id="28" name="椭圆 27"/>
            <p:cNvSpPr/>
            <p:nvPr/>
          </p:nvSpPr>
          <p:spPr>
            <a:xfrm flipH="1">
              <a:off x="3203848" y="3287261"/>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5</a:t>
              </a:r>
              <a:endParaRPr lang="zh-CN" altLang="en-US" sz="2400" b="1" dirty="0">
                <a:solidFill>
                  <a:srgbClr val="01559D"/>
                </a:solidFill>
                <a:latin typeface="微软雅黑" pitchFamily="34" charset="-122"/>
                <a:ea typeface="微软雅黑" pitchFamily="34" charset="-122"/>
              </a:endParaRPr>
            </a:p>
          </p:txBody>
        </p:sp>
        <p:sp>
          <p:nvSpPr>
            <p:cNvPr id="29" name="TextBox 28"/>
            <p:cNvSpPr txBox="1"/>
            <p:nvPr/>
          </p:nvSpPr>
          <p:spPr>
            <a:xfrm>
              <a:off x="4057650" y="2558111"/>
              <a:ext cx="3221406"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伪素数</a:t>
              </a:r>
            </a:p>
            <a:p>
              <a:pPr defTabSz="1219170"/>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30" name="Picture 4" descr="G:\稻壳儿\5\miracomunicazione\shadow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23928" y="3619932"/>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28"/>
          <p:cNvSpPr txBox="1"/>
          <p:nvPr/>
        </p:nvSpPr>
        <p:spPr>
          <a:xfrm>
            <a:off x="5410200" y="4692329"/>
            <a:ext cx="4295208" cy="913199"/>
          </a:xfrm>
          <a:prstGeom prst="rect">
            <a:avLst/>
          </a:prstGeom>
          <a:noFill/>
        </p:spPr>
        <p:txBody>
          <a:bodyPr wrap="square" rtlCol="0">
            <a:spAutoFit/>
          </a:bodyPr>
          <a:lstStyle/>
          <a:p>
            <a:pPr defTabSz="1219170"/>
            <a:r>
              <a:rPr lang="zh-CN" altLang="en-US" sz="2667" dirty="0" smtClean="0">
                <a:solidFill>
                  <a:srgbClr val="01559D"/>
                </a:solidFill>
                <a:latin typeface="微软雅黑" panose="020B0503020204020204" pitchFamily="34" charset="-122"/>
                <a:ea typeface="微软雅黑" panose="020B0503020204020204" pitchFamily="34" charset="-122"/>
              </a:rPr>
              <a:t>原根、离散对数</a:t>
            </a:r>
            <a:endParaRPr lang="zh-CN" altLang="en-US" sz="2667" dirty="0">
              <a:solidFill>
                <a:srgbClr val="01559D"/>
              </a:solidFill>
              <a:latin typeface="微软雅黑" panose="020B0503020204020204" pitchFamily="34" charset="-122"/>
              <a:ea typeface="微软雅黑" panose="020B0503020204020204" pitchFamily="34" charset="-122"/>
            </a:endParaRPr>
          </a:p>
          <a:p>
            <a:pPr defTabSz="1219170"/>
            <a:endParaRPr lang="zh-CN" altLang="en-US" sz="2667" dirty="0">
              <a:solidFill>
                <a:srgbClr val="01559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394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32693</TotalTime>
  <Words>12206</Words>
  <Application>Microsoft Office PowerPoint</Application>
  <PresentationFormat>宽屏</PresentationFormat>
  <Paragraphs>1739</Paragraphs>
  <Slides>168</Slides>
  <Notes>29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168</vt:i4>
      </vt:variant>
    </vt:vector>
  </HeadingPairs>
  <TitlesOfParts>
    <vt:vector size="182" baseType="lpstr">
      <vt:lpstr>微软雅黑</vt:lpstr>
      <vt:lpstr>Arial</vt:lpstr>
      <vt:lpstr>等线</vt:lpstr>
      <vt:lpstr>Microsoft YaHei Light</vt:lpstr>
      <vt:lpstr>Cambria Math</vt:lpstr>
      <vt:lpstr>方正粗倩简体</vt:lpstr>
      <vt:lpstr>Calibri</vt:lpstr>
      <vt:lpstr>Times New Roman</vt:lpstr>
      <vt:lpstr>宋体</vt:lpstr>
      <vt:lpstr>Century Gothic</vt:lpstr>
      <vt:lpstr>Calibri Light</vt:lpstr>
      <vt:lpstr>Wingdings</vt:lpstr>
      <vt:lpstr>MS PGothic</vt:lpstr>
      <vt:lpstr>Office 主题​​</vt:lpstr>
      <vt:lpstr>PowerPoint 演示文稿</vt:lpstr>
      <vt:lpstr>PowerPoint 演示文稿</vt:lpstr>
      <vt:lpstr>第4.1节 整除性和模计算 Section 4.1: Divisibility and Modular Arithmetic</vt:lpstr>
      <vt:lpstr>PowerPoint 演示文稿</vt:lpstr>
      <vt:lpstr>除法</vt:lpstr>
      <vt:lpstr>整数整除的性质</vt:lpstr>
      <vt:lpstr>整数整除的性质</vt:lpstr>
      <vt:lpstr>除法算法</vt:lpstr>
      <vt:lpstr>除法算法</vt:lpstr>
      <vt:lpstr>模运算</vt:lpstr>
      <vt:lpstr>模运算</vt:lpstr>
      <vt:lpstr>模运算</vt:lpstr>
      <vt:lpstr>模运算</vt:lpstr>
      <vt:lpstr>模运算</vt:lpstr>
      <vt:lpstr>模运算</vt:lpstr>
      <vt:lpstr>模运算</vt:lpstr>
      <vt:lpstr>模运算</vt:lpstr>
      <vt:lpstr>模运算</vt:lpstr>
      <vt:lpstr>模运算</vt:lpstr>
      <vt:lpstr>模m算术</vt:lpstr>
      <vt:lpstr>模m算术</vt:lpstr>
      <vt:lpstr>4.1 课后作业</vt:lpstr>
      <vt:lpstr>第4.2节整数的表示和算法 Section 4.2: Integer Representations and Algorithms</vt:lpstr>
      <vt:lpstr>PowerPoint 演示文稿</vt:lpstr>
      <vt:lpstr>整数表示</vt:lpstr>
      <vt:lpstr>整数表示</vt:lpstr>
      <vt:lpstr>整数表示</vt:lpstr>
      <vt:lpstr>整数表示</vt:lpstr>
      <vt:lpstr>整数表示</vt:lpstr>
      <vt:lpstr>整数表示</vt:lpstr>
      <vt:lpstr>整数表示</vt:lpstr>
      <vt:lpstr>整数表示</vt:lpstr>
      <vt:lpstr>整数表示</vt:lpstr>
      <vt:lpstr>整数表示</vt:lpstr>
      <vt:lpstr>整数表示</vt:lpstr>
      <vt:lpstr>整数表示</vt:lpstr>
      <vt:lpstr>整数运算算法</vt:lpstr>
      <vt:lpstr>整数运算算法</vt:lpstr>
      <vt:lpstr>整数运算算法</vt:lpstr>
      <vt:lpstr>整数运算算法</vt:lpstr>
      <vt:lpstr>整数运算算法</vt:lpstr>
      <vt:lpstr>整数运算算法</vt:lpstr>
      <vt:lpstr>整数运算算法</vt:lpstr>
      <vt:lpstr>整数运算算法</vt:lpstr>
      <vt:lpstr>整数运算算法</vt:lpstr>
      <vt:lpstr>整数运算算法</vt:lpstr>
      <vt:lpstr>整数运算算法</vt:lpstr>
      <vt:lpstr>模指数运算</vt:lpstr>
      <vt:lpstr>模指数运算</vt:lpstr>
      <vt:lpstr>模指数运算</vt:lpstr>
      <vt:lpstr>模指数运算</vt:lpstr>
      <vt:lpstr>模指数运算</vt:lpstr>
      <vt:lpstr>模指数运算</vt:lpstr>
      <vt:lpstr>模指数运算</vt:lpstr>
      <vt:lpstr>模指数运算</vt:lpstr>
      <vt:lpstr>模指数运算</vt:lpstr>
      <vt:lpstr>模指数运算</vt:lpstr>
      <vt:lpstr>4.2 课后作业</vt:lpstr>
      <vt:lpstr>第4.3节素数和最大公约数 Section 4.3: Primes and Greatest Common Divisors</vt:lpstr>
      <vt:lpstr>PowerPoint 演示文稿</vt:lpstr>
      <vt:lpstr>素数</vt:lpstr>
      <vt:lpstr>素数</vt:lpstr>
      <vt:lpstr>试除法</vt:lpstr>
      <vt:lpstr>试除法</vt:lpstr>
      <vt:lpstr>试除法</vt:lpstr>
      <vt:lpstr>试除法</vt:lpstr>
      <vt:lpstr>试除法</vt:lpstr>
      <vt:lpstr>试除法</vt:lpstr>
      <vt:lpstr>埃拉托斯特尼筛法</vt:lpstr>
      <vt:lpstr>埃拉托斯特尼筛法</vt:lpstr>
      <vt:lpstr>素数的无限性</vt:lpstr>
      <vt:lpstr>梅森素数</vt:lpstr>
      <vt:lpstr>素数的分布</vt:lpstr>
      <vt:lpstr>产生素数</vt:lpstr>
      <vt:lpstr>关于素数的猜想</vt:lpstr>
      <vt:lpstr>最大公约数</vt:lpstr>
      <vt:lpstr>最大公约数</vt:lpstr>
      <vt:lpstr>最大公约数</vt:lpstr>
      <vt:lpstr>最大公约数</vt:lpstr>
      <vt:lpstr>最大公约数</vt:lpstr>
      <vt:lpstr>最大公约数</vt:lpstr>
      <vt:lpstr>最大公约数</vt:lpstr>
      <vt:lpstr>最小公倍数</vt:lpstr>
      <vt:lpstr>最小公倍数</vt:lpstr>
      <vt:lpstr>最小公倍数</vt:lpstr>
      <vt:lpstr>最小公倍数</vt:lpstr>
      <vt:lpstr>欧几里得算法</vt:lpstr>
      <vt:lpstr>欧几里得算法</vt:lpstr>
      <vt:lpstr>欧几里得算法</vt:lpstr>
      <vt:lpstr>欧几里得算法</vt:lpstr>
      <vt:lpstr>欧几里得算法</vt:lpstr>
      <vt:lpstr>gcd的线性组合</vt:lpstr>
      <vt:lpstr>gcd的线性组合</vt:lpstr>
      <vt:lpstr>gcd的线性组合</vt:lpstr>
      <vt:lpstr>gcd的线性组合</vt:lpstr>
      <vt:lpstr>4.3 课后作业</vt:lpstr>
      <vt:lpstr>4.3 课后作业</vt:lpstr>
      <vt:lpstr>第4.4节求解同余方程 Section 4.4: Solving Congruences</vt:lpstr>
      <vt:lpstr>PowerPoint 演示文稿</vt:lpstr>
      <vt:lpstr>线性同余方程</vt:lpstr>
      <vt:lpstr>线性同余方程</vt:lpstr>
      <vt:lpstr>求a模m的逆</vt:lpstr>
      <vt:lpstr>求a模m的逆</vt:lpstr>
      <vt:lpstr>求解线性同余方程</vt:lpstr>
      <vt:lpstr>求解线性同余方程</vt:lpstr>
      <vt:lpstr>求解线性同余方程</vt:lpstr>
      <vt:lpstr>求解线性同余方程</vt:lpstr>
      <vt:lpstr>中国剩余定理</vt:lpstr>
      <vt:lpstr>中国剩余定理</vt:lpstr>
      <vt:lpstr>中国剩余定理</vt:lpstr>
      <vt:lpstr>中国剩余定理</vt:lpstr>
      <vt:lpstr>反向替换算法</vt:lpstr>
      <vt:lpstr>费马小定理</vt:lpstr>
      <vt:lpstr>费马小定理</vt:lpstr>
      <vt:lpstr>伪素数</vt:lpstr>
      <vt:lpstr>卡米切尔数</vt:lpstr>
      <vt:lpstr>卡米切尔数</vt:lpstr>
      <vt:lpstr>原根</vt:lpstr>
      <vt:lpstr>离散对数</vt:lpstr>
      <vt:lpstr>4.4 课后作业</vt:lpstr>
      <vt:lpstr>第4.5节同余应用 Section 4.5: Applications of Congruences</vt:lpstr>
      <vt:lpstr>PowerPoint 演示文稿</vt:lpstr>
      <vt:lpstr>散列函数</vt:lpstr>
      <vt:lpstr>散列函数</vt:lpstr>
      <vt:lpstr>伪随机数</vt:lpstr>
      <vt:lpstr>散列函数</vt:lpstr>
      <vt:lpstr>校验码</vt:lpstr>
      <vt:lpstr>校验码</vt:lpstr>
      <vt:lpstr>校验码</vt:lpstr>
      <vt:lpstr>校验码</vt:lpstr>
      <vt:lpstr>第4.6节 密码学 Section 4.6: Cryptography</vt:lpstr>
      <vt:lpstr>PowerPoint 演示文稿</vt:lpstr>
      <vt:lpstr>欧拉函数</vt:lpstr>
      <vt:lpstr>欧拉函数</vt:lpstr>
      <vt:lpstr>欧拉函数</vt:lpstr>
      <vt:lpstr>欧拉定理</vt:lpstr>
      <vt:lpstr>欧拉定理</vt:lpstr>
      <vt:lpstr>费马小定理</vt:lpstr>
      <vt:lpstr>小结</vt:lpstr>
      <vt:lpstr>凯撒加密</vt:lpstr>
      <vt:lpstr>凯撒加密</vt:lpstr>
      <vt:lpstr>凯撒加密</vt:lpstr>
      <vt:lpstr>凯撒解密</vt:lpstr>
      <vt:lpstr>移位密码</vt:lpstr>
      <vt:lpstr>移位密码</vt:lpstr>
      <vt:lpstr>仿射密码</vt:lpstr>
      <vt:lpstr>仿射密码</vt:lpstr>
      <vt:lpstr>仿射密码</vt:lpstr>
      <vt:lpstr>密码分析</vt:lpstr>
      <vt:lpstr>密码分析</vt:lpstr>
      <vt:lpstr>分组密码</vt:lpstr>
      <vt:lpstr>分组密码</vt:lpstr>
      <vt:lpstr>分组密码</vt:lpstr>
      <vt:lpstr>密码系统</vt:lpstr>
      <vt:lpstr>密码系统</vt:lpstr>
      <vt:lpstr>公钥密码</vt:lpstr>
      <vt:lpstr>RSA密码系统</vt:lpstr>
      <vt:lpstr>RSA加密</vt:lpstr>
      <vt:lpstr>RSA加密</vt:lpstr>
      <vt:lpstr>RSA解密</vt:lpstr>
      <vt:lpstr>RSA解密</vt:lpstr>
      <vt:lpstr>密码协议: 密钥交换</vt:lpstr>
      <vt:lpstr>密码协议: 数字签名</vt:lpstr>
      <vt:lpstr>4.6 课后作业</vt:lpstr>
      <vt:lpstr>本章知识点回顾</vt:lpstr>
      <vt:lpstr>本章知识点回顾</vt:lpstr>
      <vt:lpstr>本章知识点回顾</vt:lpstr>
      <vt:lpstr>本章知识点回顾</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Fundamentals: Algorithms, the Integers, and Matrices</dc:title>
  <dc:creator>Richard Scherl</dc:creator>
  <cp:lastModifiedBy>Microsoft 帐户</cp:lastModifiedBy>
  <cp:revision>1568</cp:revision>
  <dcterms:created xsi:type="dcterms:W3CDTF">2011-03-27T19:20:00Z</dcterms:created>
  <dcterms:modified xsi:type="dcterms:W3CDTF">2023-10-30T12:46:43Z</dcterms:modified>
</cp:coreProperties>
</file>